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791" r:id="rId2"/>
    <p:sldId id="792" r:id="rId3"/>
    <p:sldId id="793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99CCFF"/>
    <a:srgbClr val="FF9900"/>
    <a:srgbClr val="0000CC"/>
    <a:srgbClr val="BBE0E3"/>
    <a:srgbClr val="3399FF"/>
    <a:srgbClr val="0099FF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96" autoAdjust="0"/>
    <p:restoredTop sz="94660"/>
  </p:normalViewPr>
  <p:slideViewPr>
    <p:cSldViewPr>
      <p:cViewPr>
        <p:scale>
          <a:sx n="75" d="100"/>
          <a:sy n="75" d="100"/>
        </p:scale>
        <p:origin x="-1099" y="-2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5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52727A74-3257-48D1-AECB-866BD30FB55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1718744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C1ABC1DF-EC6F-4D8B-A480-8CA8674ADED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="" xmlns:p14="http://schemas.microsoft.com/office/powerpoint/2010/main" val="1936897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ea typeface="新細明體" charset="-120"/>
            </a:endParaRPr>
          </a:p>
        </p:txBody>
      </p:sp>
      <p:sp>
        <p:nvSpPr>
          <p:cNvPr id="38916" name="投影片編號版面配置區 3"/>
          <p:cNvSpPr txBox="1">
            <a:spLocks noGrp="1"/>
          </p:cNvSpPr>
          <p:nvPr/>
        </p:nvSpPr>
        <p:spPr bwMode="auto">
          <a:xfrm>
            <a:off x="3884815" y="8685413"/>
            <a:ext cx="2971587" cy="45712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0E78AEC-DB01-4924-A1AC-3176881C36C4}" type="slidenum">
              <a:rPr kumimoji="0" lang="zh-TW" altLang="en-US" sz="1200">
                <a:latin typeface="Arial" pitchFamily="34" charset="0"/>
                <a:ea typeface="+mn-ea"/>
              </a:rPr>
              <a:pPr algn="r">
                <a:defRPr/>
              </a:pPr>
              <a:t>3</a:t>
            </a:fld>
            <a:endParaRPr kumimoji="0" lang="en-US" altLang="zh-TW" sz="1200">
              <a:latin typeface="Arial" pitchFamily="34" charset="0"/>
              <a:ea typeface="+mn-e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jpe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 bwMode="ltGray"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61"/>
          <p:cNvGraphicFramePr>
            <a:graphicFrameLocks noChangeAspect="1"/>
          </p:cNvGraphicFramePr>
          <p:nvPr/>
        </p:nvGraphicFramePr>
        <p:xfrm>
          <a:off x="7380320" y="5922963"/>
          <a:ext cx="1763712" cy="935037"/>
        </p:xfrm>
        <a:graphic>
          <a:graphicData uri="http://schemas.openxmlformats.org/presentationml/2006/ole">
            <p:oleObj spid="_x0000_s162824" name="PhotoImpact" r:id="rId4" imgW="2869841" imgH="1523810" progId="PI3.Image">
              <p:embed/>
            </p:oleObj>
          </a:graphicData>
        </a:graphic>
      </p:graphicFrame>
      <p:sp>
        <p:nvSpPr>
          <p:cNvPr id="6" name="Text Box 62"/>
          <p:cNvSpPr txBox="1">
            <a:spLocks noChangeArrowheads="1"/>
          </p:cNvSpPr>
          <p:nvPr userDrawn="1"/>
        </p:nvSpPr>
        <p:spPr bwMode="auto">
          <a:xfrm>
            <a:off x="34925" y="6477000"/>
            <a:ext cx="21888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en-US" altLang="zh-TW" sz="1600" b="1" dirty="0" smtClean="0">
                <a:solidFill>
                  <a:schemeClr val="bg1"/>
                </a:solidFill>
                <a:ea typeface="新細明體" pitchFamily="18" charset="-120"/>
              </a:rPr>
              <a:t>www.emosa.com.tw</a:t>
            </a:r>
            <a:endParaRPr kumimoji="0" lang="en-US" altLang="zh-TW" sz="1600" b="1" dirty="0">
              <a:solidFill>
                <a:schemeClr val="bg1"/>
              </a:solidFill>
              <a:ea typeface="新細明體" pitchFamily="18" charset="-12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5114925"/>
            <a:ext cx="7391400" cy="7620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pic>
        <p:nvPicPr>
          <p:cNvPr id="7" name="Picture 11" descr="emosa whole logo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500042"/>
            <a:ext cx="2214546" cy="60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字方塊 7"/>
          <p:cNvSpPr txBox="1"/>
          <p:nvPr userDrawn="1"/>
        </p:nvSpPr>
        <p:spPr>
          <a:xfrm>
            <a:off x="428628" y="-71462"/>
            <a:ext cx="1571604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zh-TW" sz="3600" dirty="0" smtClean="0">
                <a:solidFill>
                  <a:srgbClr val="0066CC"/>
                </a:solidFill>
                <a:latin typeface="Bremen Bd BT" pitchFamily="82" charset="0"/>
              </a:rPr>
              <a:t>MOS</a:t>
            </a:r>
            <a:r>
              <a:rPr lang="en-US" altLang="zh-TW" sz="3600" dirty="0" smtClean="0">
                <a:solidFill>
                  <a:srgbClr val="FF9900"/>
                </a:solidFill>
                <a:latin typeface="Bremen Bd BT" pitchFamily="82" charset="0"/>
              </a:rPr>
              <a:t>A</a:t>
            </a:r>
            <a:endParaRPr lang="zh-TW" altLang="en-US" sz="3600" dirty="0">
              <a:solidFill>
                <a:srgbClr val="FF9900"/>
              </a:solidFill>
              <a:latin typeface="Bremen Bd B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91338" y="44450"/>
            <a:ext cx="2144712" cy="63563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44450"/>
            <a:ext cx="6281738" cy="63563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標題及物件在文字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3713" y="44450"/>
            <a:ext cx="7272337" cy="563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81075"/>
            <a:ext cx="8229600" cy="26336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3767138"/>
            <a:ext cx="8229600" cy="263366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81075"/>
            <a:ext cx="4038600" cy="5419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038600" cy="5419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99"/>
          <p:cNvGraphicFramePr>
            <a:graphicFrameLocks noChangeAspect="1"/>
          </p:cNvGraphicFramePr>
          <p:nvPr/>
        </p:nvGraphicFramePr>
        <p:xfrm>
          <a:off x="0" y="0"/>
          <a:ext cx="9144000" cy="763588"/>
        </p:xfrm>
        <a:graphic>
          <a:graphicData uri="http://schemas.openxmlformats.org/presentationml/2006/ole">
            <p:oleObj spid="_x0000_s1032" name="PhotoImpact" r:id="rId15" imgW="9733333" imgH="1219048" progId="PI3.Image">
              <p:embed/>
            </p:oleObj>
          </a:graphicData>
        </a:graphic>
      </p:graphicFrame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1075"/>
            <a:ext cx="8229600" cy="541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403350" y="44450"/>
            <a:ext cx="76327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124" name="Rectangle 100"/>
          <p:cNvSpPr>
            <a:spLocks noChangeArrowheads="1"/>
          </p:cNvSpPr>
          <p:nvPr/>
        </p:nvSpPr>
        <p:spPr bwMode="auto">
          <a:xfrm>
            <a:off x="3500430" y="6453212"/>
            <a:ext cx="2133600" cy="4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21A1750D-7F2B-456C-9CF3-4FB60DD307A7}" type="slidenum">
              <a:rPr kumimoji="0" lang="zh-TW" altLang="en-US" sz="1400">
                <a:solidFill>
                  <a:srgbClr val="0033CC"/>
                </a:solidFill>
                <a:ea typeface="新細明體" pitchFamily="18" charset="-120"/>
              </a:rPr>
              <a:pPr algn="ctr">
                <a:defRPr/>
              </a:pPr>
              <a:t>‹#›</a:t>
            </a:fld>
            <a:endParaRPr kumimoji="0" lang="en-US" altLang="zh-TW" sz="1400" dirty="0">
              <a:solidFill>
                <a:srgbClr val="0033CC"/>
              </a:solidFill>
              <a:ea typeface="新細明體" pitchFamily="18" charset="-120"/>
            </a:endParaRPr>
          </a:p>
        </p:txBody>
      </p:sp>
      <p:pic>
        <p:nvPicPr>
          <p:cNvPr id="8" name="Picture 11" descr="emosa whole 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00958" y="6412199"/>
            <a:ext cx="1643042" cy="44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文字方塊 8"/>
          <p:cNvSpPr txBox="1"/>
          <p:nvPr userDrawn="1"/>
        </p:nvSpPr>
        <p:spPr>
          <a:xfrm>
            <a:off x="0" y="-24"/>
            <a:ext cx="1571604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altLang="zh-TW" sz="3600" dirty="0" smtClean="0">
                <a:solidFill>
                  <a:srgbClr val="0066CC"/>
                </a:solidFill>
                <a:latin typeface="Bremen Bd BT" pitchFamily="82" charset="0"/>
              </a:rPr>
              <a:t>MOS</a:t>
            </a:r>
            <a:r>
              <a:rPr lang="en-US" altLang="zh-TW" sz="3600" dirty="0" smtClean="0">
                <a:solidFill>
                  <a:srgbClr val="FF9900"/>
                </a:solidFill>
                <a:latin typeface="Bremen Bd BT" pitchFamily="82" charset="0"/>
              </a:rPr>
              <a:t>A</a:t>
            </a:r>
            <a:endParaRPr lang="zh-TW" altLang="en-US" sz="3600" dirty="0">
              <a:solidFill>
                <a:srgbClr val="FF9900"/>
              </a:solidFill>
              <a:latin typeface="Bremen Bd BT" pitchFamily="82" charset="0"/>
            </a:endParaRPr>
          </a:p>
        </p:txBody>
      </p:sp>
      <p:sp>
        <p:nvSpPr>
          <p:cNvPr id="10" name="Text Box 62"/>
          <p:cNvSpPr txBox="1">
            <a:spLocks noChangeArrowheads="1"/>
          </p:cNvSpPr>
          <p:nvPr userDrawn="1"/>
        </p:nvSpPr>
        <p:spPr bwMode="auto">
          <a:xfrm>
            <a:off x="34925" y="6477000"/>
            <a:ext cx="21888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en-US" altLang="zh-TW" sz="1600" b="1" dirty="0" smtClean="0">
                <a:solidFill>
                  <a:schemeClr val="tx1"/>
                </a:solidFill>
                <a:ea typeface="新細明體" pitchFamily="18" charset="-120"/>
              </a:rPr>
              <a:t>www.emosa.com.tw</a:t>
            </a:r>
            <a:endParaRPr kumimoji="0" lang="en-US" altLang="zh-TW" sz="1600" b="1" dirty="0">
              <a:solidFill>
                <a:schemeClr val="tx1"/>
              </a:solidFill>
              <a:ea typeface="新細明體" pitchFamily="18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12.jpeg"/><Relationship Id="rId3" Type="http://schemas.openxmlformats.org/officeDocument/2006/relationships/image" Target="../media/image6.jpe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eg"/><Relationship Id="rId11" Type="http://schemas.openxmlformats.org/officeDocument/2006/relationships/image" Target="../media/image10.jpeg"/><Relationship Id="rId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8.jpeg"/><Relationship Id="rId9" Type="http://schemas.openxmlformats.org/officeDocument/2006/relationships/image" Target="../media/image17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標題 1"/>
          <p:cNvSpPr>
            <a:spLocks noGrp="1"/>
          </p:cNvSpPr>
          <p:nvPr>
            <p:ph type="title"/>
          </p:nvPr>
        </p:nvSpPr>
        <p:spPr>
          <a:xfrm>
            <a:off x="1042988" y="117475"/>
            <a:ext cx="7654925" cy="647700"/>
          </a:xfrm>
        </p:spPr>
        <p:txBody>
          <a:bodyPr/>
          <a:lstStyle/>
          <a:p>
            <a:r>
              <a:rPr lang="en-US" altLang="zh-TW" smtClean="0"/>
              <a:t>Smart Switch </a:t>
            </a:r>
            <a:r>
              <a:rPr lang="zh-TW" altLang="en-US" smtClean="0"/>
              <a:t>智慧網路交換器</a:t>
            </a:r>
          </a:p>
        </p:txBody>
      </p:sp>
      <p:sp>
        <p:nvSpPr>
          <p:cNvPr id="56323" name="Rectangle 6"/>
          <p:cNvSpPr>
            <a:spLocks noChangeArrowheads="1"/>
          </p:cNvSpPr>
          <p:nvPr/>
        </p:nvSpPr>
        <p:spPr bwMode="auto">
          <a:xfrm>
            <a:off x="611188" y="2997200"/>
            <a:ext cx="8135937" cy="287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556E13"/>
            </a:prstShdw>
          </a:effectLst>
        </p:spPr>
        <p:txBody>
          <a:bodyPr lIns="60306" tIns="26979" anchor="ctr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zh-TW" altLang="en-US" sz="2000" b="1">
                <a:solidFill>
                  <a:srgbClr val="006699"/>
                </a:solidFill>
                <a:cs typeface="Arial" charset="0"/>
              </a:rPr>
              <a:t>特色：</a:t>
            </a:r>
            <a:endParaRPr lang="zh-TW" altLang="zh-TW" sz="2000" b="1">
              <a:solidFill>
                <a:srgbClr val="006699"/>
              </a:solidFill>
              <a:cs typeface="Arial" charset="0"/>
            </a:endParaRP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)"/>
            </a:pPr>
            <a:r>
              <a:rPr lang="zh-TW" altLang="en-US"/>
              <a:t>智慧網路交換器為</a:t>
            </a:r>
            <a:r>
              <a:rPr lang="en-US" altLang="zh-TW"/>
              <a:t>24+2 port L2 Switch </a:t>
            </a:r>
            <a:r>
              <a:rPr lang="zh-TW" altLang="en-US"/>
              <a:t>並提供更簡易管理、更安全、更佳效能</a:t>
            </a:r>
            <a:endParaRPr lang="en-US" altLang="zh-TW"/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)"/>
            </a:pPr>
            <a:r>
              <a:rPr lang="zh-TW" altLang="en-US"/>
              <a:t>對語音傳輸提供優先處理 </a:t>
            </a:r>
            <a:r>
              <a:rPr lang="en-US" altLang="zh-TW"/>
              <a:t>(QoS, ToS, DSCP, ACLs)</a:t>
            </a:r>
            <a:endParaRPr lang="zh-TW" altLang="zh-TW"/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)"/>
            </a:pPr>
            <a:r>
              <a:rPr lang="zh-TW" altLang="en-US"/>
              <a:t>可對</a:t>
            </a:r>
            <a:r>
              <a:rPr lang="en-US" altLang="zh-TW"/>
              <a:t>Cisco SPA 303 IP Phone</a:t>
            </a:r>
            <a:r>
              <a:rPr lang="zh-TW" altLang="en-US"/>
              <a:t>進行</a:t>
            </a:r>
            <a:r>
              <a:rPr lang="en-US" altLang="zh-TW"/>
              <a:t>Auto-provision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)"/>
            </a:pPr>
            <a:r>
              <a:rPr lang="zh-TW" altLang="en-US"/>
              <a:t>可切</a:t>
            </a:r>
            <a:r>
              <a:rPr lang="en-US" altLang="zh-TW"/>
              <a:t>vLAN</a:t>
            </a:r>
            <a:r>
              <a:rPr lang="zh-TW" altLang="en-US"/>
              <a:t>，保障語音傳輸，突破網路環境限制，</a:t>
            </a:r>
            <a:r>
              <a:rPr lang="en-US" altLang="zh-TW"/>
              <a:t>IP</a:t>
            </a:r>
            <a:r>
              <a:rPr lang="zh-TW" altLang="en-US"/>
              <a:t>話機串接電腦使用同一網路線。</a:t>
            </a:r>
            <a:endParaRPr lang="zh-TW" altLang="zh-TW"/>
          </a:p>
          <a:p>
            <a:pPr marL="800100" lvl="1" indent="-342900" eaLnBrk="0" hangingPunct="0">
              <a:spcBef>
                <a:spcPct val="20000"/>
              </a:spcBef>
              <a:buFont typeface="Wingdings" pitchFamily="2" charset="2"/>
              <a:buChar char=")"/>
            </a:pPr>
            <a:r>
              <a:rPr lang="zh-TW" altLang="en-US"/>
              <a:t>內建設備管理系統 </a:t>
            </a:r>
            <a:r>
              <a:rPr lang="en-US" altLang="zh-TW"/>
              <a:t>(DMS)</a:t>
            </a:r>
            <a:r>
              <a:rPr lang="zh-TW" altLang="en-US"/>
              <a:t>，支援遠端連入</a:t>
            </a:r>
            <a:r>
              <a:rPr lang="en-US" altLang="zh-TW"/>
              <a:t>Master Switch</a:t>
            </a:r>
            <a:r>
              <a:rPr lang="zh-TW" altLang="en-US"/>
              <a:t>管理網頁，可顯示拓樸圖並管理多台</a:t>
            </a:r>
            <a:r>
              <a:rPr lang="en-US" altLang="zh-TW"/>
              <a:t>Switch</a:t>
            </a:r>
            <a:r>
              <a:rPr lang="zh-TW" altLang="en-US"/>
              <a:t>。</a:t>
            </a:r>
            <a:endParaRPr lang="en-US" altLang="zh-TW"/>
          </a:p>
        </p:txBody>
      </p:sp>
      <p:pic>
        <p:nvPicPr>
          <p:cNvPr id="56324" name="圖片 4" descr="GS-2626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1412875"/>
            <a:ext cx="71913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122"/>
          <p:cNvSpPr>
            <a:spLocks noChangeArrowheads="1"/>
          </p:cNvSpPr>
          <p:nvPr/>
        </p:nvSpPr>
        <p:spPr bwMode="auto">
          <a:xfrm>
            <a:off x="1042988" y="2724150"/>
            <a:ext cx="5040312" cy="1439863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6EC7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b"/>
          <a:lstStyle/>
          <a:p>
            <a:pPr>
              <a:defRPr/>
            </a:pPr>
            <a:r>
              <a:rPr kumimoji="0" lang="zh-TW" altLang="en-US" b="1" dirty="0">
                <a:latin typeface="Arial" pitchFamily="34" charset="0"/>
                <a:ea typeface="新細明體" pitchFamily="18" charset="-120"/>
              </a:rPr>
              <a:t>機房</a:t>
            </a:r>
          </a:p>
        </p:txBody>
      </p:sp>
      <p:pic>
        <p:nvPicPr>
          <p:cNvPr id="88" name="Picture 8" descr="48Switch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738" y="3429000"/>
            <a:ext cx="20716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8" name="Line 3"/>
          <p:cNvSpPr>
            <a:spLocks noChangeShapeType="1"/>
          </p:cNvSpPr>
          <p:nvPr/>
        </p:nvSpPr>
        <p:spPr bwMode="auto">
          <a:xfrm flipH="1" flipV="1">
            <a:off x="6515100" y="2997200"/>
            <a:ext cx="1368425" cy="107950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pic>
        <p:nvPicPr>
          <p:cNvPr id="57349" name="Picture 8" descr="48Switch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1388" y="3433763"/>
            <a:ext cx="2071687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0" name="Line 3"/>
          <p:cNvSpPr>
            <a:spLocks noChangeShapeType="1"/>
          </p:cNvSpPr>
          <p:nvPr/>
        </p:nvSpPr>
        <p:spPr bwMode="auto">
          <a:xfrm flipH="1" flipV="1">
            <a:off x="1987550" y="3011488"/>
            <a:ext cx="647700" cy="0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92" name="Rectangle 122"/>
          <p:cNvSpPr>
            <a:spLocks noChangeArrowheads="1"/>
          </p:cNvSpPr>
          <p:nvPr/>
        </p:nvSpPr>
        <p:spPr bwMode="auto">
          <a:xfrm>
            <a:off x="1042988" y="4508500"/>
            <a:ext cx="5040312" cy="1439863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100000">
                <a:srgbClr val="99CC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b"/>
          <a:lstStyle/>
          <a:p>
            <a:pPr>
              <a:defRPr/>
            </a:pPr>
            <a:r>
              <a:rPr lang="zh-TW" altLang="en-US" b="1" dirty="0">
                <a:latin typeface="Arial" pitchFamily="34" charset="0"/>
                <a:ea typeface="新細明體" pitchFamily="18" charset="-120"/>
              </a:rPr>
              <a:t>辦公室</a:t>
            </a:r>
          </a:p>
        </p:txBody>
      </p:sp>
      <p:sp>
        <p:nvSpPr>
          <p:cNvPr id="57352" name="Line 187"/>
          <p:cNvSpPr>
            <a:spLocks noChangeShapeType="1"/>
          </p:cNvSpPr>
          <p:nvPr/>
        </p:nvSpPr>
        <p:spPr bwMode="auto">
          <a:xfrm>
            <a:off x="1412875" y="2363788"/>
            <a:ext cx="0" cy="827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7353" name="Line 188"/>
          <p:cNvSpPr>
            <a:spLocks noChangeShapeType="1"/>
          </p:cNvSpPr>
          <p:nvPr/>
        </p:nvSpPr>
        <p:spPr bwMode="auto">
          <a:xfrm>
            <a:off x="1628775" y="2363788"/>
            <a:ext cx="0" cy="827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7354" name="Line 189"/>
          <p:cNvSpPr>
            <a:spLocks noChangeShapeType="1"/>
          </p:cNvSpPr>
          <p:nvPr/>
        </p:nvSpPr>
        <p:spPr bwMode="auto">
          <a:xfrm>
            <a:off x="1844675" y="2363788"/>
            <a:ext cx="0" cy="827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7355" name="Line 190"/>
          <p:cNvSpPr>
            <a:spLocks noChangeShapeType="1"/>
          </p:cNvSpPr>
          <p:nvPr/>
        </p:nvSpPr>
        <p:spPr bwMode="auto">
          <a:xfrm>
            <a:off x="2060575" y="2363788"/>
            <a:ext cx="0" cy="827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7356" name="Text Box 33"/>
          <p:cNvSpPr txBox="1">
            <a:spLocks noChangeArrowheads="1"/>
          </p:cNvSpPr>
          <p:nvPr/>
        </p:nvSpPr>
        <p:spPr bwMode="auto">
          <a:xfrm>
            <a:off x="179388" y="2867025"/>
            <a:ext cx="11128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n-US" altLang="zh-TW" sz="1200" b="1">
                <a:solidFill>
                  <a:srgbClr val="0099FF"/>
                </a:solidFill>
              </a:rPr>
              <a:t>MOS</a:t>
            </a:r>
            <a:r>
              <a:rPr kumimoji="0" lang="en-US" altLang="zh-TW" sz="1200" b="1">
                <a:solidFill>
                  <a:srgbClr val="FF9966"/>
                </a:solidFill>
              </a:rPr>
              <a:t>A </a:t>
            </a:r>
            <a:r>
              <a:rPr kumimoji="0" lang="en-US" altLang="zh-TW" sz="1200" b="1"/>
              <a:t>4616+</a:t>
            </a:r>
          </a:p>
          <a:p>
            <a:pPr algn="ctr" eaLnBrk="0" hangingPunct="0"/>
            <a:r>
              <a:rPr kumimoji="0" lang="en-US" altLang="zh-TW" sz="1200" b="1"/>
              <a:t>IP PBX</a:t>
            </a:r>
          </a:p>
        </p:txBody>
      </p:sp>
      <p:sp>
        <p:nvSpPr>
          <p:cNvPr id="98" name="Oval 36"/>
          <p:cNvSpPr>
            <a:spLocks noChangeArrowheads="1"/>
          </p:cNvSpPr>
          <p:nvPr/>
        </p:nvSpPr>
        <p:spPr bwMode="auto">
          <a:xfrm>
            <a:off x="971550" y="1844675"/>
            <a:ext cx="1511300" cy="719138"/>
          </a:xfrm>
          <a:prstGeom prst="ellipse">
            <a:avLst/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46275"/>
                  <a:invGamma/>
                </a:srgbClr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defRPr/>
            </a:pPr>
            <a:r>
              <a:rPr lang="en-US" altLang="zh-TW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PSTN</a:t>
            </a:r>
          </a:p>
        </p:txBody>
      </p:sp>
      <p:sp>
        <p:nvSpPr>
          <p:cNvPr id="99" name="Rectangle 74"/>
          <p:cNvSpPr>
            <a:spLocks noChangeArrowheads="1"/>
          </p:cNvSpPr>
          <p:nvPr/>
        </p:nvSpPr>
        <p:spPr bwMode="auto">
          <a:xfrm>
            <a:off x="3995738" y="4724400"/>
            <a:ext cx="792162" cy="2746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kumimoji="0" lang="en-US" altLang="zh-TW" sz="1200"/>
              <a:t>vLAN 2</a:t>
            </a:r>
            <a:endParaRPr kumimoji="0" lang="zh-TW" altLang="en-US" sz="1200"/>
          </a:p>
        </p:txBody>
      </p:sp>
      <p:sp>
        <p:nvSpPr>
          <p:cNvPr id="57359" name="Line 3"/>
          <p:cNvSpPr>
            <a:spLocks noChangeShapeType="1"/>
          </p:cNvSpPr>
          <p:nvPr/>
        </p:nvSpPr>
        <p:spPr bwMode="auto">
          <a:xfrm flipH="1" flipV="1">
            <a:off x="6372225" y="2924175"/>
            <a:ext cx="863600" cy="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7360" name="Rectangle 109"/>
          <p:cNvSpPr>
            <a:spLocks noChangeArrowheads="1"/>
          </p:cNvSpPr>
          <p:nvPr/>
        </p:nvSpPr>
        <p:spPr bwMode="auto">
          <a:xfrm>
            <a:off x="5940425" y="2347913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kumimoji="0" lang="zh-TW" altLang="en-US" sz="1200">
                <a:solidFill>
                  <a:srgbClr val="FF0066"/>
                </a:solidFill>
              </a:rPr>
              <a:t>語音</a:t>
            </a:r>
            <a:r>
              <a:rPr kumimoji="0" lang="en-US" altLang="zh-TW" sz="1200">
                <a:solidFill>
                  <a:srgbClr val="FF0066"/>
                </a:solidFill>
              </a:rPr>
              <a:t>&amp;</a:t>
            </a:r>
            <a:r>
              <a:rPr kumimoji="0" lang="zh-TW" altLang="en-US" sz="1200">
                <a:solidFill>
                  <a:srgbClr val="FF0066"/>
                </a:solidFill>
              </a:rPr>
              <a:t>數據混</a:t>
            </a:r>
            <a:r>
              <a:rPr kumimoji="0" lang="zh-CN" altLang="en-US" sz="1200">
                <a:solidFill>
                  <a:srgbClr val="FF0066"/>
                </a:solidFill>
              </a:rPr>
              <a:t>用</a:t>
            </a:r>
            <a:endParaRPr kumimoji="0" lang="zh-CN" altLang="zh-TW" sz="1200">
              <a:solidFill>
                <a:srgbClr val="FF0066"/>
              </a:solidFill>
            </a:endParaRPr>
          </a:p>
          <a:p>
            <a:pPr algn="ctr" eaLnBrk="0" hangingPunct="0"/>
            <a:r>
              <a:rPr kumimoji="0" lang="en-US" altLang="zh-TW" sz="1200"/>
              <a:t>Router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7019925" y="2460625"/>
            <a:ext cx="1871663" cy="1008063"/>
            <a:chOff x="2654" y="2387"/>
            <a:chExt cx="1224" cy="635"/>
          </a:xfrm>
        </p:grpSpPr>
        <p:sp>
          <p:nvSpPr>
            <p:cNvPr id="57442" name="Freeform 190"/>
            <p:cNvSpPr>
              <a:spLocks/>
            </p:cNvSpPr>
            <p:nvPr/>
          </p:nvSpPr>
          <p:spPr bwMode="auto">
            <a:xfrm>
              <a:off x="2654" y="2387"/>
              <a:ext cx="1224" cy="635"/>
            </a:xfrm>
            <a:custGeom>
              <a:avLst/>
              <a:gdLst>
                <a:gd name="T0" fmla="*/ 13165 w 1250"/>
                <a:gd name="T1" fmla="*/ 1524 h 693"/>
                <a:gd name="T2" fmla="*/ 6638 w 1250"/>
                <a:gd name="T3" fmla="*/ 1681 h 693"/>
                <a:gd name="T4" fmla="*/ 1941 w 1250"/>
                <a:gd name="T5" fmla="*/ 1924 h 693"/>
                <a:gd name="T6" fmla="*/ 150 w 1250"/>
                <a:gd name="T7" fmla="*/ 2211 h 693"/>
                <a:gd name="T8" fmla="*/ 325 w 1250"/>
                <a:gd name="T9" fmla="*/ 2472 h 693"/>
                <a:gd name="T10" fmla="*/ 1796 w 1250"/>
                <a:gd name="T11" fmla="*/ 2615 h 693"/>
                <a:gd name="T12" fmla="*/ 5643 w 1250"/>
                <a:gd name="T13" fmla="*/ 2827 h 693"/>
                <a:gd name="T14" fmla="*/ 13334 w 1250"/>
                <a:gd name="T15" fmla="*/ 3045 h 693"/>
                <a:gd name="T16" fmla="*/ 23123 w 1250"/>
                <a:gd name="T17" fmla="*/ 3168 h 693"/>
                <a:gd name="T18" fmla="*/ 30102 w 1250"/>
                <a:gd name="T19" fmla="*/ 3273 h 693"/>
                <a:gd name="T20" fmla="*/ 34825 w 1250"/>
                <a:gd name="T21" fmla="*/ 3454 h 693"/>
                <a:gd name="T22" fmla="*/ 40958 w 1250"/>
                <a:gd name="T23" fmla="*/ 3600 h 693"/>
                <a:gd name="T24" fmla="*/ 48084 w 1250"/>
                <a:gd name="T25" fmla="*/ 3668 h 693"/>
                <a:gd name="T26" fmla="*/ 56328 w 1250"/>
                <a:gd name="T27" fmla="*/ 3657 h 693"/>
                <a:gd name="T28" fmla="*/ 64402 w 1250"/>
                <a:gd name="T29" fmla="*/ 3575 h 693"/>
                <a:gd name="T30" fmla="*/ 70565 w 1250"/>
                <a:gd name="T31" fmla="*/ 3600 h 693"/>
                <a:gd name="T32" fmla="*/ 77434 w 1250"/>
                <a:gd name="T33" fmla="*/ 3747 h 693"/>
                <a:gd name="T34" fmla="*/ 85924 w 1250"/>
                <a:gd name="T35" fmla="*/ 3815 h 693"/>
                <a:gd name="T36" fmla="*/ 94681 w 1250"/>
                <a:gd name="T37" fmla="*/ 3805 h 693"/>
                <a:gd name="T38" fmla="*/ 106798 w 1250"/>
                <a:gd name="T39" fmla="*/ 3651 h 693"/>
                <a:gd name="T40" fmla="*/ 118145 w 1250"/>
                <a:gd name="T41" fmla="*/ 3323 h 693"/>
                <a:gd name="T42" fmla="*/ 122497 w 1250"/>
                <a:gd name="T43" fmla="*/ 3109 h 693"/>
                <a:gd name="T44" fmla="*/ 135902 w 1250"/>
                <a:gd name="T45" fmla="*/ 2974 h 693"/>
                <a:gd name="T46" fmla="*/ 144964 w 1250"/>
                <a:gd name="T47" fmla="*/ 2759 h 693"/>
                <a:gd name="T48" fmla="*/ 149960 w 1250"/>
                <a:gd name="T49" fmla="*/ 2479 h 693"/>
                <a:gd name="T50" fmla="*/ 150683 w 1250"/>
                <a:gd name="T51" fmla="*/ 2335 h 693"/>
                <a:gd name="T52" fmla="*/ 150773 w 1250"/>
                <a:gd name="T53" fmla="*/ 2182 h 693"/>
                <a:gd name="T54" fmla="*/ 148811 w 1250"/>
                <a:gd name="T55" fmla="*/ 1921 h 693"/>
                <a:gd name="T56" fmla="*/ 145546 w 1250"/>
                <a:gd name="T57" fmla="*/ 1693 h 693"/>
                <a:gd name="T58" fmla="*/ 140775 w 1250"/>
                <a:gd name="T59" fmla="*/ 1537 h 693"/>
                <a:gd name="T60" fmla="*/ 135316 w 1250"/>
                <a:gd name="T61" fmla="*/ 1295 h 693"/>
                <a:gd name="T62" fmla="*/ 135416 w 1250"/>
                <a:gd name="T63" fmla="*/ 1101 h 693"/>
                <a:gd name="T64" fmla="*/ 133665 w 1250"/>
                <a:gd name="T65" fmla="*/ 880 h 693"/>
                <a:gd name="T66" fmla="*/ 128781 w 1250"/>
                <a:gd name="T67" fmla="*/ 619 h 693"/>
                <a:gd name="T68" fmla="*/ 121803 w 1250"/>
                <a:gd name="T69" fmla="*/ 436 h 693"/>
                <a:gd name="T70" fmla="*/ 112930 w 1250"/>
                <a:gd name="T71" fmla="*/ 368 h 693"/>
                <a:gd name="T72" fmla="*/ 102925 w 1250"/>
                <a:gd name="T73" fmla="*/ 474 h 693"/>
                <a:gd name="T74" fmla="*/ 97778 w 1250"/>
                <a:gd name="T75" fmla="*/ 270 h 693"/>
                <a:gd name="T76" fmla="*/ 90834 w 1250"/>
                <a:gd name="T77" fmla="*/ 134 h 693"/>
                <a:gd name="T78" fmla="*/ 74634 w 1250"/>
                <a:gd name="T79" fmla="*/ 0 h 693"/>
                <a:gd name="T80" fmla="*/ 57244 w 1250"/>
                <a:gd name="T81" fmla="*/ 123 h 693"/>
                <a:gd name="T82" fmla="*/ 50465 w 1250"/>
                <a:gd name="T83" fmla="*/ 289 h 693"/>
                <a:gd name="T84" fmla="*/ 45870 w 1250"/>
                <a:gd name="T85" fmla="*/ 492 h 693"/>
                <a:gd name="T86" fmla="*/ 34892 w 1250"/>
                <a:gd name="T87" fmla="*/ 454 h 693"/>
                <a:gd name="T88" fmla="*/ 26720 w 1250"/>
                <a:gd name="T89" fmla="*/ 560 h 693"/>
                <a:gd name="T90" fmla="*/ 20507 w 1250"/>
                <a:gd name="T91" fmla="*/ 801 h 693"/>
                <a:gd name="T92" fmla="*/ 17033 w 1250"/>
                <a:gd name="T93" fmla="*/ 1088 h 693"/>
                <a:gd name="T94" fmla="*/ 16590 w 1250"/>
                <a:gd name="T95" fmla="*/ 1321 h 693"/>
                <a:gd name="T96" fmla="*/ 17166 w 1250"/>
                <a:gd name="T97" fmla="*/ 1486 h 69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50"/>
                <a:gd name="T148" fmla="*/ 0 h 693"/>
                <a:gd name="T149" fmla="*/ 1250 w 1250"/>
                <a:gd name="T150" fmla="*/ 693 h 69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50" h="693">
                  <a:moveTo>
                    <a:pt x="142" y="271"/>
                  </a:moveTo>
                  <a:lnTo>
                    <a:pt x="109" y="276"/>
                  </a:lnTo>
                  <a:lnTo>
                    <a:pt x="81" y="291"/>
                  </a:lnTo>
                  <a:lnTo>
                    <a:pt x="55" y="305"/>
                  </a:lnTo>
                  <a:lnTo>
                    <a:pt x="34" y="328"/>
                  </a:lnTo>
                  <a:lnTo>
                    <a:pt x="16" y="349"/>
                  </a:lnTo>
                  <a:lnTo>
                    <a:pt x="5" y="374"/>
                  </a:lnTo>
                  <a:lnTo>
                    <a:pt x="1" y="401"/>
                  </a:lnTo>
                  <a:lnTo>
                    <a:pt x="0" y="433"/>
                  </a:lnTo>
                  <a:lnTo>
                    <a:pt x="3" y="448"/>
                  </a:lnTo>
                  <a:lnTo>
                    <a:pt x="7" y="460"/>
                  </a:lnTo>
                  <a:lnTo>
                    <a:pt x="15" y="474"/>
                  </a:lnTo>
                  <a:lnTo>
                    <a:pt x="22" y="490"/>
                  </a:lnTo>
                  <a:lnTo>
                    <a:pt x="47" y="512"/>
                  </a:lnTo>
                  <a:lnTo>
                    <a:pt x="75" y="535"/>
                  </a:lnTo>
                  <a:lnTo>
                    <a:pt x="110" y="552"/>
                  </a:lnTo>
                  <a:lnTo>
                    <a:pt x="150" y="567"/>
                  </a:lnTo>
                  <a:lnTo>
                    <a:pt x="191" y="574"/>
                  </a:lnTo>
                  <a:lnTo>
                    <a:pt x="232" y="575"/>
                  </a:lnTo>
                  <a:lnTo>
                    <a:pt x="249" y="593"/>
                  </a:lnTo>
                  <a:lnTo>
                    <a:pt x="267" y="614"/>
                  </a:lnTo>
                  <a:lnTo>
                    <a:pt x="288" y="626"/>
                  </a:lnTo>
                  <a:lnTo>
                    <a:pt x="312" y="641"/>
                  </a:lnTo>
                  <a:lnTo>
                    <a:pt x="339" y="653"/>
                  </a:lnTo>
                  <a:lnTo>
                    <a:pt x="366" y="660"/>
                  </a:lnTo>
                  <a:lnTo>
                    <a:pt x="398" y="665"/>
                  </a:lnTo>
                  <a:lnTo>
                    <a:pt x="432" y="666"/>
                  </a:lnTo>
                  <a:lnTo>
                    <a:pt x="466" y="663"/>
                  </a:lnTo>
                  <a:lnTo>
                    <a:pt x="501" y="659"/>
                  </a:lnTo>
                  <a:lnTo>
                    <a:pt x="533" y="648"/>
                  </a:lnTo>
                  <a:lnTo>
                    <a:pt x="561" y="635"/>
                  </a:lnTo>
                  <a:lnTo>
                    <a:pt x="584" y="652"/>
                  </a:lnTo>
                  <a:lnTo>
                    <a:pt x="611" y="666"/>
                  </a:lnTo>
                  <a:lnTo>
                    <a:pt x="641" y="679"/>
                  </a:lnTo>
                  <a:lnTo>
                    <a:pt x="675" y="686"/>
                  </a:lnTo>
                  <a:lnTo>
                    <a:pt x="711" y="691"/>
                  </a:lnTo>
                  <a:lnTo>
                    <a:pt x="747" y="692"/>
                  </a:lnTo>
                  <a:lnTo>
                    <a:pt x="784" y="690"/>
                  </a:lnTo>
                  <a:lnTo>
                    <a:pt x="824" y="683"/>
                  </a:lnTo>
                  <a:lnTo>
                    <a:pt x="884" y="662"/>
                  </a:lnTo>
                  <a:lnTo>
                    <a:pt x="936" y="636"/>
                  </a:lnTo>
                  <a:lnTo>
                    <a:pt x="978" y="602"/>
                  </a:lnTo>
                  <a:lnTo>
                    <a:pt x="999" y="585"/>
                  </a:lnTo>
                  <a:lnTo>
                    <a:pt x="1014" y="564"/>
                  </a:lnTo>
                  <a:lnTo>
                    <a:pt x="1075" y="556"/>
                  </a:lnTo>
                  <a:lnTo>
                    <a:pt x="1125" y="539"/>
                  </a:lnTo>
                  <a:lnTo>
                    <a:pt x="1167" y="522"/>
                  </a:lnTo>
                  <a:lnTo>
                    <a:pt x="1200" y="500"/>
                  </a:lnTo>
                  <a:lnTo>
                    <a:pt x="1223" y="477"/>
                  </a:lnTo>
                  <a:lnTo>
                    <a:pt x="1241" y="449"/>
                  </a:lnTo>
                  <a:lnTo>
                    <a:pt x="1243" y="437"/>
                  </a:lnTo>
                  <a:lnTo>
                    <a:pt x="1247" y="423"/>
                  </a:lnTo>
                  <a:lnTo>
                    <a:pt x="1249" y="412"/>
                  </a:lnTo>
                  <a:lnTo>
                    <a:pt x="1248" y="396"/>
                  </a:lnTo>
                  <a:lnTo>
                    <a:pt x="1244" y="370"/>
                  </a:lnTo>
                  <a:lnTo>
                    <a:pt x="1232" y="348"/>
                  </a:lnTo>
                  <a:lnTo>
                    <a:pt x="1220" y="327"/>
                  </a:lnTo>
                  <a:lnTo>
                    <a:pt x="1205" y="307"/>
                  </a:lnTo>
                  <a:lnTo>
                    <a:pt x="1187" y="290"/>
                  </a:lnTo>
                  <a:lnTo>
                    <a:pt x="1165" y="278"/>
                  </a:lnTo>
                  <a:lnTo>
                    <a:pt x="1116" y="255"/>
                  </a:lnTo>
                  <a:lnTo>
                    <a:pt x="1120" y="235"/>
                  </a:lnTo>
                  <a:lnTo>
                    <a:pt x="1121" y="216"/>
                  </a:lnTo>
                  <a:lnTo>
                    <a:pt x="1121" y="200"/>
                  </a:lnTo>
                  <a:lnTo>
                    <a:pt x="1115" y="188"/>
                  </a:lnTo>
                  <a:lnTo>
                    <a:pt x="1106" y="160"/>
                  </a:lnTo>
                  <a:lnTo>
                    <a:pt x="1088" y="134"/>
                  </a:lnTo>
                  <a:lnTo>
                    <a:pt x="1066" y="112"/>
                  </a:lnTo>
                  <a:lnTo>
                    <a:pt x="1036" y="92"/>
                  </a:lnTo>
                  <a:lnTo>
                    <a:pt x="1008" y="79"/>
                  </a:lnTo>
                  <a:lnTo>
                    <a:pt x="972" y="70"/>
                  </a:lnTo>
                  <a:lnTo>
                    <a:pt x="935" y="67"/>
                  </a:lnTo>
                  <a:lnTo>
                    <a:pt x="890" y="71"/>
                  </a:lnTo>
                  <a:lnTo>
                    <a:pt x="852" y="86"/>
                  </a:lnTo>
                  <a:lnTo>
                    <a:pt x="831" y="65"/>
                  </a:lnTo>
                  <a:lnTo>
                    <a:pt x="809" y="49"/>
                  </a:lnTo>
                  <a:lnTo>
                    <a:pt x="782" y="36"/>
                  </a:lnTo>
                  <a:lnTo>
                    <a:pt x="752" y="24"/>
                  </a:lnTo>
                  <a:lnTo>
                    <a:pt x="691" y="6"/>
                  </a:lnTo>
                  <a:lnTo>
                    <a:pt x="618" y="0"/>
                  </a:lnTo>
                  <a:lnTo>
                    <a:pt x="541" y="7"/>
                  </a:lnTo>
                  <a:lnTo>
                    <a:pt x="474" y="22"/>
                  </a:lnTo>
                  <a:lnTo>
                    <a:pt x="446" y="37"/>
                  </a:lnTo>
                  <a:lnTo>
                    <a:pt x="418" y="52"/>
                  </a:lnTo>
                  <a:lnTo>
                    <a:pt x="397" y="70"/>
                  </a:lnTo>
                  <a:lnTo>
                    <a:pt x="380" y="89"/>
                  </a:lnTo>
                  <a:lnTo>
                    <a:pt x="336" y="80"/>
                  </a:lnTo>
                  <a:lnTo>
                    <a:pt x="289" y="82"/>
                  </a:lnTo>
                  <a:lnTo>
                    <a:pt x="253" y="91"/>
                  </a:lnTo>
                  <a:lnTo>
                    <a:pt x="221" y="102"/>
                  </a:lnTo>
                  <a:lnTo>
                    <a:pt x="193" y="120"/>
                  </a:lnTo>
                  <a:lnTo>
                    <a:pt x="170" y="145"/>
                  </a:lnTo>
                  <a:lnTo>
                    <a:pt x="154" y="168"/>
                  </a:lnTo>
                  <a:lnTo>
                    <a:pt x="141" y="197"/>
                  </a:lnTo>
                  <a:lnTo>
                    <a:pt x="138" y="224"/>
                  </a:lnTo>
                  <a:lnTo>
                    <a:pt x="137" y="240"/>
                  </a:lnTo>
                  <a:lnTo>
                    <a:pt x="139" y="255"/>
                  </a:lnTo>
                  <a:lnTo>
                    <a:pt x="142" y="269"/>
                  </a:lnTo>
                  <a:lnTo>
                    <a:pt x="142" y="271"/>
                  </a:lnTo>
                </a:path>
              </a:pathLst>
            </a:custGeom>
            <a:gradFill rotWithShape="1">
              <a:gsLst>
                <a:gs pos="0">
                  <a:srgbClr val="CCECFF"/>
                </a:gs>
                <a:gs pos="100000">
                  <a:srgbClr val="006699"/>
                </a:gs>
              </a:gsLst>
              <a:lin ang="2700000" scaled="1"/>
            </a:gradFill>
            <a:ln w="9525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4" name="Text Box 191"/>
            <p:cNvSpPr txBox="1">
              <a:spLocks noChangeArrowheads="1"/>
            </p:cNvSpPr>
            <p:nvPr/>
          </p:nvSpPr>
          <p:spPr bwMode="auto">
            <a:xfrm>
              <a:off x="2708" y="2599"/>
              <a:ext cx="1089" cy="241"/>
            </a:xfrm>
            <a:prstGeom prst="rect">
              <a:avLst/>
            </a:prstGeom>
            <a:noFill/>
            <a:ln w="9525" cap="rnd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altLang="zh-TW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ea typeface="新細明體" pitchFamily="18" charset="-120"/>
                  <a:cs typeface="Arial" pitchFamily="34" charset="0"/>
                </a:rPr>
                <a:t>VPN</a:t>
              </a:r>
              <a:endParaRPr lang="en-US" altLang="zh-TW" b="1" dirty="0">
                <a:latin typeface="Arial" pitchFamily="34" charset="0"/>
                <a:ea typeface="新細明體" pitchFamily="18" charset="-120"/>
                <a:cs typeface="Arial" pitchFamily="34" charset="0"/>
              </a:endParaRPr>
            </a:p>
          </p:txBody>
        </p:sp>
      </p:grpSp>
      <p:sp>
        <p:nvSpPr>
          <p:cNvPr id="57362" name="Rectangle 74"/>
          <p:cNvSpPr>
            <a:spLocks noChangeArrowheads="1"/>
          </p:cNvSpPr>
          <p:nvPr/>
        </p:nvSpPr>
        <p:spPr bwMode="auto">
          <a:xfrm>
            <a:off x="3995738" y="5372100"/>
            <a:ext cx="792162" cy="2746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kumimoji="0" lang="en-US" altLang="zh-TW" sz="1200"/>
              <a:t>vLAN 1</a:t>
            </a:r>
            <a:endParaRPr kumimoji="0" lang="zh-TW" altLang="en-US" sz="1200"/>
          </a:p>
        </p:txBody>
      </p:sp>
      <p:sp>
        <p:nvSpPr>
          <p:cNvPr id="57363" name="Rectangle 74"/>
          <p:cNvSpPr>
            <a:spLocks noChangeArrowheads="1"/>
          </p:cNvSpPr>
          <p:nvPr/>
        </p:nvSpPr>
        <p:spPr bwMode="auto">
          <a:xfrm>
            <a:off x="1619250" y="5300663"/>
            <a:ext cx="935038" cy="2746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kumimoji="0" lang="zh-TW" altLang="en-US" sz="1200"/>
              <a:t>電腦</a:t>
            </a:r>
          </a:p>
        </p:txBody>
      </p:sp>
      <p:sp>
        <p:nvSpPr>
          <p:cNvPr id="107" name="Line 187"/>
          <p:cNvSpPr>
            <a:spLocks noChangeShapeType="1"/>
          </p:cNvSpPr>
          <p:nvPr/>
        </p:nvSpPr>
        <p:spPr bwMode="auto">
          <a:xfrm flipH="1">
            <a:off x="2698750" y="5084763"/>
            <a:ext cx="2160588" cy="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8" name="Line 188"/>
          <p:cNvSpPr>
            <a:spLocks noChangeShapeType="1"/>
          </p:cNvSpPr>
          <p:nvPr/>
        </p:nvSpPr>
        <p:spPr bwMode="auto">
          <a:xfrm flipH="1">
            <a:off x="3132138" y="5156200"/>
            <a:ext cx="2159000" cy="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9" name="Line 189"/>
          <p:cNvSpPr>
            <a:spLocks noChangeShapeType="1"/>
          </p:cNvSpPr>
          <p:nvPr/>
        </p:nvSpPr>
        <p:spPr bwMode="auto">
          <a:xfrm flipH="1">
            <a:off x="3779838" y="5372100"/>
            <a:ext cx="1871662" cy="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7367" name="Rectangle 74"/>
          <p:cNvSpPr>
            <a:spLocks noChangeArrowheads="1"/>
          </p:cNvSpPr>
          <p:nvPr/>
        </p:nvSpPr>
        <p:spPr bwMode="auto">
          <a:xfrm>
            <a:off x="1474788" y="4652963"/>
            <a:ext cx="1223962" cy="2794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kumimoji="0" lang="en-US" altLang="zh-TW" sz="1200">
                <a:solidFill>
                  <a:srgbClr val="A50021"/>
                </a:solidFill>
              </a:rPr>
              <a:t>IP</a:t>
            </a:r>
            <a:r>
              <a:rPr kumimoji="0" lang="zh-TW" altLang="en-US" sz="1200">
                <a:solidFill>
                  <a:srgbClr val="A50021"/>
                </a:solidFill>
              </a:rPr>
              <a:t>話機</a:t>
            </a:r>
          </a:p>
        </p:txBody>
      </p:sp>
      <p:sp>
        <p:nvSpPr>
          <p:cNvPr id="57368" name="Line 187"/>
          <p:cNvSpPr>
            <a:spLocks noChangeShapeType="1"/>
          </p:cNvSpPr>
          <p:nvPr/>
        </p:nvSpPr>
        <p:spPr bwMode="auto">
          <a:xfrm>
            <a:off x="2698750" y="3789363"/>
            <a:ext cx="0" cy="900112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7369" name="Line 188"/>
          <p:cNvSpPr>
            <a:spLocks noChangeShapeType="1"/>
          </p:cNvSpPr>
          <p:nvPr/>
        </p:nvSpPr>
        <p:spPr bwMode="auto">
          <a:xfrm>
            <a:off x="3132138" y="3789363"/>
            <a:ext cx="0" cy="900112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7370" name="Line 190"/>
          <p:cNvSpPr>
            <a:spLocks noChangeShapeType="1"/>
          </p:cNvSpPr>
          <p:nvPr/>
        </p:nvSpPr>
        <p:spPr bwMode="auto">
          <a:xfrm>
            <a:off x="3779838" y="3789363"/>
            <a:ext cx="0" cy="900112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7371" name="Line 96"/>
          <p:cNvSpPr>
            <a:spLocks noChangeShapeType="1"/>
          </p:cNvSpPr>
          <p:nvPr/>
        </p:nvSpPr>
        <p:spPr bwMode="auto">
          <a:xfrm>
            <a:off x="3203575" y="4797425"/>
            <a:ext cx="38735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9" name="Rectangle 74"/>
          <p:cNvSpPr>
            <a:spLocks noChangeArrowheads="1"/>
          </p:cNvSpPr>
          <p:nvPr/>
        </p:nvSpPr>
        <p:spPr bwMode="auto">
          <a:xfrm>
            <a:off x="2627313" y="3227388"/>
            <a:ext cx="1368425" cy="2794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kumimoji="0" lang="en-US" altLang="zh-TW" sz="1200"/>
              <a:t>L2 Switch (</a:t>
            </a:r>
            <a:r>
              <a:rPr kumimoji="0" lang="zh-TW" altLang="en-US" sz="1200"/>
              <a:t>語音</a:t>
            </a:r>
            <a:r>
              <a:rPr kumimoji="0" lang="en-US" altLang="zh-TW" sz="1200"/>
              <a:t>)</a:t>
            </a:r>
          </a:p>
        </p:txBody>
      </p:sp>
      <p:sp>
        <p:nvSpPr>
          <p:cNvPr id="57373" name="Line 3"/>
          <p:cNvSpPr>
            <a:spLocks noChangeShapeType="1"/>
          </p:cNvSpPr>
          <p:nvPr/>
        </p:nvSpPr>
        <p:spPr bwMode="auto">
          <a:xfrm flipH="1" flipV="1">
            <a:off x="1835150" y="3155950"/>
            <a:ext cx="647700" cy="0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pic>
        <p:nvPicPr>
          <p:cNvPr id="57374" name="Picture 78" descr="MOSA 46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3071813"/>
            <a:ext cx="1008062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75" name="Picture 78" descr="MOSA 46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2867025"/>
            <a:ext cx="1008062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76" name="Line 4"/>
          <p:cNvSpPr>
            <a:spLocks noChangeShapeType="1"/>
          </p:cNvSpPr>
          <p:nvPr/>
        </p:nvSpPr>
        <p:spPr bwMode="auto">
          <a:xfrm flipH="1" flipV="1">
            <a:off x="2635250" y="3011488"/>
            <a:ext cx="0" cy="647700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7377" name="Line 4"/>
          <p:cNvSpPr>
            <a:spLocks noChangeShapeType="1"/>
          </p:cNvSpPr>
          <p:nvPr/>
        </p:nvSpPr>
        <p:spPr bwMode="auto">
          <a:xfrm flipH="1" flipV="1">
            <a:off x="2482850" y="3155950"/>
            <a:ext cx="0" cy="503238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83"/>
          <p:cNvGrpSpPr>
            <a:grpSpLocks/>
          </p:cNvGrpSpPr>
          <p:nvPr/>
        </p:nvGrpSpPr>
        <p:grpSpPr bwMode="auto">
          <a:xfrm>
            <a:off x="7019925" y="3571875"/>
            <a:ext cx="1871663" cy="1008063"/>
            <a:chOff x="2654" y="2387"/>
            <a:chExt cx="1224" cy="635"/>
          </a:xfrm>
        </p:grpSpPr>
        <p:sp>
          <p:nvSpPr>
            <p:cNvPr id="57440" name="Freeform 190"/>
            <p:cNvSpPr>
              <a:spLocks/>
            </p:cNvSpPr>
            <p:nvPr/>
          </p:nvSpPr>
          <p:spPr bwMode="auto">
            <a:xfrm>
              <a:off x="2654" y="2387"/>
              <a:ext cx="1224" cy="635"/>
            </a:xfrm>
            <a:custGeom>
              <a:avLst/>
              <a:gdLst>
                <a:gd name="T0" fmla="*/ 13165 w 1250"/>
                <a:gd name="T1" fmla="*/ 1524 h 693"/>
                <a:gd name="T2" fmla="*/ 6638 w 1250"/>
                <a:gd name="T3" fmla="*/ 1681 h 693"/>
                <a:gd name="T4" fmla="*/ 1941 w 1250"/>
                <a:gd name="T5" fmla="*/ 1924 h 693"/>
                <a:gd name="T6" fmla="*/ 150 w 1250"/>
                <a:gd name="T7" fmla="*/ 2211 h 693"/>
                <a:gd name="T8" fmla="*/ 325 w 1250"/>
                <a:gd name="T9" fmla="*/ 2472 h 693"/>
                <a:gd name="T10" fmla="*/ 1796 w 1250"/>
                <a:gd name="T11" fmla="*/ 2615 h 693"/>
                <a:gd name="T12" fmla="*/ 5643 w 1250"/>
                <a:gd name="T13" fmla="*/ 2827 h 693"/>
                <a:gd name="T14" fmla="*/ 13334 w 1250"/>
                <a:gd name="T15" fmla="*/ 3045 h 693"/>
                <a:gd name="T16" fmla="*/ 23123 w 1250"/>
                <a:gd name="T17" fmla="*/ 3168 h 693"/>
                <a:gd name="T18" fmla="*/ 30102 w 1250"/>
                <a:gd name="T19" fmla="*/ 3273 h 693"/>
                <a:gd name="T20" fmla="*/ 34825 w 1250"/>
                <a:gd name="T21" fmla="*/ 3454 h 693"/>
                <a:gd name="T22" fmla="*/ 40958 w 1250"/>
                <a:gd name="T23" fmla="*/ 3600 h 693"/>
                <a:gd name="T24" fmla="*/ 48084 w 1250"/>
                <a:gd name="T25" fmla="*/ 3668 h 693"/>
                <a:gd name="T26" fmla="*/ 56328 w 1250"/>
                <a:gd name="T27" fmla="*/ 3657 h 693"/>
                <a:gd name="T28" fmla="*/ 64402 w 1250"/>
                <a:gd name="T29" fmla="*/ 3575 h 693"/>
                <a:gd name="T30" fmla="*/ 70565 w 1250"/>
                <a:gd name="T31" fmla="*/ 3600 h 693"/>
                <a:gd name="T32" fmla="*/ 77434 w 1250"/>
                <a:gd name="T33" fmla="*/ 3747 h 693"/>
                <a:gd name="T34" fmla="*/ 85924 w 1250"/>
                <a:gd name="T35" fmla="*/ 3815 h 693"/>
                <a:gd name="T36" fmla="*/ 94681 w 1250"/>
                <a:gd name="T37" fmla="*/ 3805 h 693"/>
                <a:gd name="T38" fmla="*/ 106798 w 1250"/>
                <a:gd name="T39" fmla="*/ 3651 h 693"/>
                <a:gd name="T40" fmla="*/ 118145 w 1250"/>
                <a:gd name="T41" fmla="*/ 3323 h 693"/>
                <a:gd name="T42" fmla="*/ 122497 w 1250"/>
                <a:gd name="T43" fmla="*/ 3109 h 693"/>
                <a:gd name="T44" fmla="*/ 135902 w 1250"/>
                <a:gd name="T45" fmla="*/ 2974 h 693"/>
                <a:gd name="T46" fmla="*/ 144964 w 1250"/>
                <a:gd name="T47" fmla="*/ 2759 h 693"/>
                <a:gd name="T48" fmla="*/ 149960 w 1250"/>
                <a:gd name="T49" fmla="*/ 2479 h 693"/>
                <a:gd name="T50" fmla="*/ 150683 w 1250"/>
                <a:gd name="T51" fmla="*/ 2335 h 693"/>
                <a:gd name="T52" fmla="*/ 150773 w 1250"/>
                <a:gd name="T53" fmla="*/ 2182 h 693"/>
                <a:gd name="T54" fmla="*/ 148811 w 1250"/>
                <a:gd name="T55" fmla="*/ 1921 h 693"/>
                <a:gd name="T56" fmla="*/ 145546 w 1250"/>
                <a:gd name="T57" fmla="*/ 1693 h 693"/>
                <a:gd name="T58" fmla="*/ 140775 w 1250"/>
                <a:gd name="T59" fmla="*/ 1537 h 693"/>
                <a:gd name="T60" fmla="*/ 135316 w 1250"/>
                <a:gd name="T61" fmla="*/ 1295 h 693"/>
                <a:gd name="T62" fmla="*/ 135416 w 1250"/>
                <a:gd name="T63" fmla="*/ 1101 h 693"/>
                <a:gd name="T64" fmla="*/ 133665 w 1250"/>
                <a:gd name="T65" fmla="*/ 880 h 693"/>
                <a:gd name="T66" fmla="*/ 128781 w 1250"/>
                <a:gd name="T67" fmla="*/ 619 h 693"/>
                <a:gd name="T68" fmla="*/ 121803 w 1250"/>
                <a:gd name="T69" fmla="*/ 436 h 693"/>
                <a:gd name="T70" fmla="*/ 112930 w 1250"/>
                <a:gd name="T71" fmla="*/ 368 h 693"/>
                <a:gd name="T72" fmla="*/ 102925 w 1250"/>
                <a:gd name="T73" fmla="*/ 474 h 693"/>
                <a:gd name="T74" fmla="*/ 97778 w 1250"/>
                <a:gd name="T75" fmla="*/ 270 h 693"/>
                <a:gd name="T76" fmla="*/ 90834 w 1250"/>
                <a:gd name="T77" fmla="*/ 134 h 693"/>
                <a:gd name="T78" fmla="*/ 74634 w 1250"/>
                <a:gd name="T79" fmla="*/ 0 h 693"/>
                <a:gd name="T80" fmla="*/ 57244 w 1250"/>
                <a:gd name="T81" fmla="*/ 123 h 693"/>
                <a:gd name="T82" fmla="*/ 50465 w 1250"/>
                <a:gd name="T83" fmla="*/ 289 h 693"/>
                <a:gd name="T84" fmla="*/ 45870 w 1250"/>
                <a:gd name="T85" fmla="*/ 492 h 693"/>
                <a:gd name="T86" fmla="*/ 34892 w 1250"/>
                <a:gd name="T87" fmla="*/ 454 h 693"/>
                <a:gd name="T88" fmla="*/ 26720 w 1250"/>
                <a:gd name="T89" fmla="*/ 560 h 693"/>
                <a:gd name="T90" fmla="*/ 20507 w 1250"/>
                <a:gd name="T91" fmla="*/ 801 h 693"/>
                <a:gd name="T92" fmla="*/ 17033 w 1250"/>
                <a:gd name="T93" fmla="*/ 1088 h 693"/>
                <a:gd name="T94" fmla="*/ 16590 w 1250"/>
                <a:gd name="T95" fmla="*/ 1321 h 693"/>
                <a:gd name="T96" fmla="*/ 17166 w 1250"/>
                <a:gd name="T97" fmla="*/ 1486 h 69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50"/>
                <a:gd name="T148" fmla="*/ 0 h 693"/>
                <a:gd name="T149" fmla="*/ 1250 w 1250"/>
                <a:gd name="T150" fmla="*/ 693 h 69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50" h="693">
                  <a:moveTo>
                    <a:pt x="142" y="271"/>
                  </a:moveTo>
                  <a:lnTo>
                    <a:pt x="109" y="276"/>
                  </a:lnTo>
                  <a:lnTo>
                    <a:pt x="81" y="291"/>
                  </a:lnTo>
                  <a:lnTo>
                    <a:pt x="55" y="305"/>
                  </a:lnTo>
                  <a:lnTo>
                    <a:pt x="34" y="328"/>
                  </a:lnTo>
                  <a:lnTo>
                    <a:pt x="16" y="349"/>
                  </a:lnTo>
                  <a:lnTo>
                    <a:pt x="5" y="374"/>
                  </a:lnTo>
                  <a:lnTo>
                    <a:pt x="1" y="401"/>
                  </a:lnTo>
                  <a:lnTo>
                    <a:pt x="0" y="433"/>
                  </a:lnTo>
                  <a:lnTo>
                    <a:pt x="3" y="448"/>
                  </a:lnTo>
                  <a:lnTo>
                    <a:pt x="7" y="460"/>
                  </a:lnTo>
                  <a:lnTo>
                    <a:pt x="15" y="474"/>
                  </a:lnTo>
                  <a:lnTo>
                    <a:pt x="22" y="490"/>
                  </a:lnTo>
                  <a:lnTo>
                    <a:pt x="47" y="512"/>
                  </a:lnTo>
                  <a:lnTo>
                    <a:pt x="75" y="535"/>
                  </a:lnTo>
                  <a:lnTo>
                    <a:pt x="110" y="552"/>
                  </a:lnTo>
                  <a:lnTo>
                    <a:pt x="150" y="567"/>
                  </a:lnTo>
                  <a:lnTo>
                    <a:pt x="191" y="574"/>
                  </a:lnTo>
                  <a:lnTo>
                    <a:pt x="232" y="575"/>
                  </a:lnTo>
                  <a:lnTo>
                    <a:pt x="249" y="593"/>
                  </a:lnTo>
                  <a:lnTo>
                    <a:pt x="267" y="614"/>
                  </a:lnTo>
                  <a:lnTo>
                    <a:pt x="288" y="626"/>
                  </a:lnTo>
                  <a:lnTo>
                    <a:pt x="312" y="641"/>
                  </a:lnTo>
                  <a:lnTo>
                    <a:pt x="339" y="653"/>
                  </a:lnTo>
                  <a:lnTo>
                    <a:pt x="366" y="660"/>
                  </a:lnTo>
                  <a:lnTo>
                    <a:pt x="398" y="665"/>
                  </a:lnTo>
                  <a:lnTo>
                    <a:pt x="432" y="666"/>
                  </a:lnTo>
                  <a:lnTo>
                    <a:pt x="466" y="663"/>
                  </a:lnTo>
                  <a:lnTo>
                    <a:pt x="501" y="659"/>
                  </a:lnTo>
                  <a:lnTo>
                    <a:pt x="533" y="648"/>
                  </a:lnTo>
                  <a:lnTo>
                    <a:pt x="561" y="635"/>
                  </a:lnTo>
                  <a:lnTo>
                    <a:pt x="584" y="652"/>
                  </a:lnTo>
                  <a:lnTo>
                    <a:pt x="611" y="666"/>
                  </a:lnTo>
                  <a:lnTo>
                    <a:pt x="641" y="679"/>
                  </a:lnTo>
                  <a:lnTo>
                    <a:pt x="675" y="686"/>
                  </a:lnTo>
                  <a:lnTo>
                    <a:pt x="711" y="691"/>
                  </a:lnTo>
                  <a:lnTo>
                    <a:pt x="747" y="692"/>
                  </a:lnTo>
                  <a:lnTo>
                    <a:pt x="784" y="690"/>
                  </a:lnTo>
                  <a:lnTo>
                    <a:pt x="824" y="683"/>
                  </a:lnTo>
                  <a:lnTo>
                    <a:pt x="884" y="662"/>
                  </a:lnTo>
                  <a:lnTo>
                    <a:pt x="936" y="636"/>
                  </a:lnTo>
                  <a:lnTo>
                    <a:pt x="978" y="602"/>
                  </a:lnTo>
                  <a:lnTo>
                    <a:pt x="999" y="585"/>
                  </a:lnTo>
                  <a:lnTo>
                    <a:pt x="1014" y="564"/>
                  </a:lnTo>
                  <a:lnTo>
                    <a:pt x="1075" y="556"/>
                  </a:lnTo>
                  <a:lnTo>
                    <a:pt x="1125" y="539"/>
                  </a:lnTo>
                  <a:lnTo>
                    <a:pt x="1167" y="522"/>
                  </a:lnTo>
                  <a:lnTo>
                    <a:pt x="1200" y="500"/>
                  </a:lnTo>
                  <a:lnTo>
                    <a:pt x="1223" y="477"/>
                  </a:lnTo>
                  <a:lnTo>
                    <a:pt x="1241" y="449"/>
                  </a:lnTo>
                  <a:lnTo>
                    <a:pt x="1243" y="437"/>
                  </a:lnTo>
                  <a:lnTo>
                    <a:pt x="1247" y="423"/>
                  </a:lnTo>
                  <a:lnTo>
                    <a:pt x="1249" y="412"/>
                  </a:lnTo>
                  <a:lnTo>
                    <a:pt x="1248" y="396"/>
                  </a:lnTo>
                  <a:lnTo>
                    <a:pt x="1244" y="370"/>
                  </a:lnTo>
                  <a:lnTo>
                    <a:pt x="1232" y="348"/>
                  </a:lnTo>
                  <a:lnTo>
                    <a:pt x="1220" y="327"/>
                  </a:lnTo>
                  <a:lnTo>
                    <a:pt x="1205" y="307"/>
                  </a:lnTo>
                  <a:lnTo>
                    <a:pt x="1187" y="290"/>
                  </a:lnTo>
                  <a:lnTo>
                    <a:pt x="1165" y="278"/>
                  </a:lnTo>
                  <a:lnTo>
                    <a:pt x="1116" y="255"/>
                  </a:lnTo>
                  <a:lnTo>
                    <a:pt x="1120" y="235"/>
                  </a:lnTo>
                  <a:lnTo>
                    <a:pt x="1121" y="216"/>
                  </a:lnTo>
                  <a:lnTo>
                    <a:pt x="1121" y="200"/>
                  </a:lnTo>
                  <a:lnTo>
                    <a:pt x="1115" y="188"/>
                  </a:lnTo>
                  <a:lnTo>
                    <a:pt x="1106" y="160"/>
                  </a:lnTo>
                  <a:lnTo>
                    <a:pt x="1088" y="134"/>
                  </a:lnTo>
                  <a:lnTo>
                    <a:pt x="1066" y="112"/>
                  </a:lnTo>
                  <a:lnTo>
                    <a:pt x="1036" y="92"/>
                  </a:lnTo>
                  <a:lnTo>
                    <a:pt x="1008" y="79"/>
                  </a:lnTo>
                  <a:lnTo>
                    <a:pt x="972" y="70"/>
                  </a:lnTo>
                  <a:lnTo>
                    <a:pt x="935" y="67"/>
                  </a:lnTo>
                  <a:lnTo>
                    <a:pt x="890" y="71"/>
                  </a:lnTo>
                  <a:lnTo>
                    <a:pt x="852" y="86"/>
                  </a:lnTo>
                  <a:lnTo>
                    <a:pt x="831" y="65"/>
                  </a:lnTo>
                  <a:lnTo>
                    <a:pt x="809" y="49"/>
                  </a:lnTo>
                  <a:lnTo>
                    <a:pt x="782" y="36"/>
                  </a:lnTo>
                  <a:lnTo>
                    <a:pt x="752" y="24"/>
                  </a:lnTo>
                  <a:lnTo>
                    <a:pt x="691" y="6"/>
                  </a:lnTo>
                  <a:lnTo>
                    <a:pt x="618" y="0"/>
                  </a:lnTo>
                  <a:lnTo>
                    <a:pt x="541" y="7"/>
                  </a:lnTo>
                  <a:lnTo>
                    <a:pt x="474" y="22"/>
                  </a:lnTo>
                  <a:lnTo>
                    <a:pt x="446" y="37"/>
                  </a:lnTo>
                  <a:lnTo>
                    <a:pt x="418" y="52"/>
                  </a:lnTo>
                  <a:lnTo>
                    <a:pt x="397" y="70"/>
                  </a:lnTo>
                  <a:lnTo>
                    <a:pt x="380" y="89"/>
                  </a:lnTo>
                  <a:lnTo>
                    <a:pt x="336" y="80"/>
                  </a:lnTo>
                  <a:lnTo>
                    <a:pt x="289" y="82"/>
                  </a:lnTo>
                  <a:lnTo>
                    <a:pt x="253" y="91"/>
                  </a:lnTo>
                  <a:lnTo>
                    <a:pt x="221" y="102"/>
                  </a:lnTo>
                  <a:lnTo>
                    <a:pt x="193" y="120"/>
                  </a:lnTo>
                  <a:lnTo>
                    <a:pt x="170" y="145"/>
                  </a:lnTo>
                  <a:lnTo>
                    <a:pt x="154" y="168"/>
                  </a:lnTo>
                  <a:lnTo>
                    <a:pt x="141" y="197"/>
                  </a:lnTo>
                  <a:lnTo>
                    <a:pt x="138" y="224"/>
                  </a:lnTo>
                  <a:lnTo>
                    <a:pt x="137" y="240"/>
                  </a:lnTo>
                  <a:lnTo>
                    <a:pt x="139" y="255"/>
                  </a:lnTo>
                  <a:lnTo>
                    <a:pt x="142" y="269"/>
                  </a:lnTo>
                  <a:lnTo>
                    <a:pt x="142" y="271"/>
                  </a:lnTo>
                </a:path>
              </a:pathLst>
            </a:custGeom>
            <a:gradFill rotWithShape="1">
              <a:gsLst>
                <a:gs pos="0">
                  <a:srgbClr val="CCECFF"/>
                </a:gs>
                <a:gs pos="100000">
                  <a:srgbClr val="006699"/>
                </a:gs>
              </a:gsLst>
              <a:lin ang="2700000" scaled="1"/>
            </a:gradFill>
            <a:ln w="9525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27" name="Text Box 191"/>
            <p:cNvSpPr txBox="1">
              <a:spLocks noChangeArrowheads="1"/>
            </p:cNvSpPr>
            <p:nvPr/>
          </p:nvSpPr>
          <p:spPr bwMode="auto">
            <a:xfrm>
              <a:off x="2708" y="2599"/>
              <a:ext cx="1089" cy="242"/>
            </a:xfrm>
            <a:prstGeom prst="rect">
              <a:avLst/>
            </a:prstGeom>
            <a:noFill/>
            <a:ln w="9525" cap="rnd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altLang="zh-TW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ea typeface="新細明體" pitchFamily="18" charset="-120"/>
                  <a:cs typeface="Arial" pitchFamily="34" charset="0"/>
                </a:rPr>
                <a:t>Internet</a:t>
              </a:r>
              <a:endParaRPr lang="en-US" altLang="zh-TW" b="1" dirty="0">
                <a:latin typeface="Arial" pitchFamily="34" charset="0"/>
                <a:ea typeface="新細明體" pitchFamily="18" charset="-120"/>
                <a:cs typeface="Arial" pitchFamily="34" charset="0"/>
              </a:endParaRPr>
            </a:p>
          </p:txBody>
        </p:sp>
      </p:grpSp>
      <p:pic>
        <p:nvPicPr>
          <p:cNvPr id="57379" name="Picture 8" descr="48Switch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67150" y="2708275"/>
            <a:ext cx="20732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80" name="Rectangle 74"/>
          <p:cNvSpPr>
            <a:spLocks noChangeArrowheads="1"/>
          </p:cNvSpPr>
          <p:nvPr/>
        </p:nvSpPr>
        <p:spPr bwMode="auto">
          <a:xfrm>
            <a:off x="4471988" y="2420938"/>
            <a:ext cx="1108075" cy="2794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kumimoji="0" lang="en-US" altLang="zh-TW" sz="1200"/>
              <a:t>Core Switch</a:t>
            </a:r>
          </a:p>
        </p:txBody>
      </p:sp>
      <p:sp>
        <p:nvSpPr>
          <p:cNvPr id="57381" name="Line 4"/>
          <p:cNvSpPr>
            <a:spLocks noChangeShapeType="1"/>
          </p:cNvSpPr>
          <p:nvPr/>
        </p:nvSpPr>
        <p:spPr bwMode="auto">
          <a:xfrm flipH="1" flipV="1">
            <a:off x="3995738" y="3084513"/>
            <a:ext cx="0" cy="574675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7382" name="Line 3"/>
          <p:cNvSpPr>
            <a:spLocks noChangeShapeType="1"/>
          </p:cNvSpPr>
          <p:nvPr/>
        </p:nvSpPr>
        <p:spPr bwMode="auto">
          <a:xfrm flipH="1" flipV="1">
            <a:off x="5722938" y="2924175"/>
            <a:ext cx="647700" cy="0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4" name="Group 20"/>
          <p:cNvGrpSpPr>
            <a:grpSpLocks noChangeAspect="1"/>
          </p:cNvGrpSpPr>
          <p:nvPr/>
        </p:nvGrpSpPr>
        <p:grpSpPr bwMode="auto">
          <a:xfrm>
            <a:off x="6299200" y="2765425"/>
            <a:ext cx="431800" cy="288925"/>
            <a:chOff x="2018" y="3249"/>
            <a:chExt cx="435" cy="290"/>
          </a:xfrm>
        </p:grpSpPr>
        <p:sp>
          <p:nvSpPr>
            <p:cNvPr id="57414" name="AutoShape 21"/>
            <p:cNvSpPr>
              <a:spLocks noChangeAspect="1" noChangeArrowheads="1" noTextEdit="1"/>
            </p:cNvSpPr>
            <p:nvPr/>
          </p:nvSpPr>
          <p:spPr bwMode="auto">
            <a:xfrm>
              <a:off x="2018" y="3249"/>
              <a:ext cx="435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7415" name="Oval 22"/>
            <p:cNvSpPr>
              <a:spLocks noChangeArrowheads="1"/>
            </p:cNvSpPr>
            <p:nvPr/>
          </p:nvSpPr>
          <p:spPr bwMode="auto">
            <a:xfrm>
              <a:off x="2019" y="3370"/>
              <a:ext cx="433" cy="168"/>
            </a:xfrm>
            <a:prstGeom prst="ellipse">
              <a:avLst/>
            </a:prstGeom>
            <a:solidFill>
              <a:srgbClr val="0078AA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7416" name="Rectangle 23"/>
            <p:cNvSpPr>
              <a:spLocks noChangeArrowheads="1"/>
            </p:cNvSpPr>
            <p:nvPr/>
          </p:nvSpPr>
          <p:spPr bwMode="auto">
            <a:xfrm>
              <a:off x="2018" y="3336"/>
              <a:ext cx="432" cy="11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7417" name="Rectangle 24"/>
            <p:cNvSpPr>
              <a:spLocks noChangeArrowheads="1"/>
            </p:cNvSpPr>
            <p:nvPr/>
          </p:nvSpPr>
          <p:spPr bwMode="auto">
            <a:xfrm>
              <a:off x="2018" y="3336"/>
              <a:ext cx="432" cy="119"/>
            </a:xfrm>
            <a:prstGeom prst="rect">
              <a:avLst/>
            </a:prstGeom>
            <a:solidFill>
              <a:srgbClr val="0078A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7418" name="Oval 25"/>
            <p:cNvSpPr>
              <a:spLocks noChangeArrowheads="1"/>
            </p:cNvSpPr>
            <p:nvPr/>
          </p:nvSpPr>
          <p:spPr bwMode="auto">
            <a:xfrm>
              <a:off x="2019" y="3250"/>
              <a:ext cx="433" cy="168"/>
            </a:xfrm>
            <a:prstGeom prst="ellipse">
              <a:avLst/>
            </a:prstGeom>
            <a:solidFill>
              <a:srgbClr val="00B4FF"/>
            </a:solidFill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084" y="3270"/>
              <a:ext cx="300" cy="128"/>
              <a:chOff x="2084" y="3270"/>
              <a:chExt cx="300" cy="128"/>
            </a:xfrm>
          </p:grpSpPr>
          <p:grpSp>
            <p:nvGrpSpPr>
              <p:cNvPr id="6" name="Group 27"/>
              <p:cNvGrpSpPr>
                <a:grpSpLocks/>
              </p:cNvGrpSpPr>
              <p:nvPr/>
            </p:nvGrpSpPr>
            <p:grpSpPr bwMode="auto">
              <a:xfrm>
                <a:off x="2084" y="3270"/>
                <a:ext cx="298" cy="125"/>
                <a:chOff x="2084" y="3270"/>
                <a:chExt cx="298" cy="125"/>
              </a:xfrm>
            </p:grpSpPr>
            <p:sp>
              <p:nvSpPr>
                <p:cNvPr id="57432" name="Freeform 28"/>
                <p:cNvSpPr>
                  <a:spLocks/>
                </p:cNvSpPr>
                <p:nvPr/>
              </p:nvSpPr>
              <p:spPr bwMode="auto">
                <a:xfrm>
                  <a:off x="2239" y="3273"/>
                  <a:ext cx="143" cy="54"/>
                </a:xfrm>
                <a:custGeom>
                  <a:avLst/>
                  <a:gdLst>
                    <a:gd name="T0" fmla="*/ 0 w 143"/>
                    <a:gd name="T1" fmla="*/ 42 h 54"/>
                    <a:gd name="T2" fmla="*/ 32 w 143"/>
                    <a:gd name="T3" fmla="*/ 54 h 54"/>
                    <a:gd name="T4" fmla="*/ 109 w 143"/>
                    <a:gd name="T5" fmla="*/ 18 h 54"/>
                    <a:gd name="T6" fmla="*/ 143 w 143"/>
                    <a:gd name="T7" fmla="*/ 30 h 54"/>
                    <a:gd name="T8" fmla="*/ 124 w 143"/>
                    <a:gd name="T9" fmla="*/ 0 h 54"/>
                    <a:gd name="T10" fmla="*/ 35 w 143"/>
                    <a:gd name="T11" fmla="*/ 0 h 54"/>
                    <a:gd name="T12" fmla="*/ 72 w 143"/>
                    <a:gd name="T13" fmla="*/ 9 h 54"/>
                    <a:gd name="T14" fmla="*/ 0 w 143"/>
                    <a:gd name="T15" fmla="*/ 42 h 5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54"/>
                    <a:gd name="T26" fmla="*/ 143 w 143"/>
                    <a:gd name="T27" fmla="*/ 54 h 5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54">
                      <a:moveTo>
                        <a:pt x="0" y="42"/>
                      </a:moveTo>
                      <a:lnTo>
                        <a:pt x="32" y="54"/>
                      </a:lnTo>
                      <a:lnTo>
                        <a:pt x="109" y="18"/>
                      </a:lnTo>
                      <a:lnTo>
                        <a:pt x="143" y="30"/>
                      </a:lnTo>
                      <a:lnTo>
                        <a:pt x="124" y="0"/>
                      </a:lnTo>
                      <a:lnTo>
                        <a:pt x="35" y="0"/>
                      </a:lnTo>
                      <a:lnTo>
                        <a:pt x="72" y="9"/>
                      </a:lnTo>
                      <a:lnTo>
                        <a:pt x="0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7433" name="Freeform 29"/>
                <p:cNvSpPr>
                  <a:spLocks/>
                </p:cNvSpPr>
                <p:nvPr/>
              </p:nvSpPr>
              <p:spPr bwMode="auto">
                <a:xfrm>
                  <a:off x="2239" y="3273"/>
                  <a:ext cx="143" cy="54"/>
                </a:xfrm>
                <a:custGeom>
                  <a:avLst/>
                  <a:gdLst>
                    <a:gd name="T0" fmla="*/ 0 w 143"/>
                    <a:gd name="T1" fmla="*/ 42 h 54"/>
                    <a:gd name="T2" fmla="*/ 32 w 143"/>
                    <a:gd name="T3" fmla="*/ 54 h 54"/>
                    <a:gd name="T4" fmla="*/ 109 w 143"/>
                    <a:gd name="T5" fmla="*/ 18 h 54"/>
                    <a:gd name="T6" fmla="*/ 143 w 143"/>
                    <a:gd name="T7" fmla="*/ 30 h 54"/>
                    <a:gd name="T8" fmla="*/ 124 w 143"/>
                    <a:gd name="T9" fmla="*/ 0 h 54"/>
                    <a:gd name="T10" fmla="*/ 35 w 143"/>
                    <a:gd name="T11" fmla="*/ 0 h 54"/>
                    <a:gd name="T12" fmla="*/ 72 w 143"/>
                    <a:gd name="T13" fmla="*/ 9 h 54"/>
                    <a:gd name="T14" fmla="*/ 0 w 143"/>
                    <a:gd name="T15" fmla="*/ 42 h 5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54"/>
                    <a:gd name="T26" fmla="*/ 143 w 143"/>
                    <a:gd name="T27" fmla="*/ 54 h 5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54">
                      <a:moveTo>
                        <a:pt x="0" y="42"/>
                      </a:moveTo>
                      <a:lnTo>
                        <a:pt x="32" y="54"/>
                      </a:lnTo>
                      <a:lnTo>
                        <a:pt x="109" y="18"/>
                      </a:lnTo>
                      <a:lnTo>
                        <a:pt x="143" y="30"/>
                      </a:lnTo>
                      <a:lnTo>
                        <a:pt x="124" y="0"/>
                      </a:lnTo>
                      <a:lnTo>
                        <a:pt x="35" y="0"/>
                      </a:lnTo>
                      <a:lnTo>
                        <a:pt x="72" y="9"/>
                      </a:lnTo>
                      <a:lnTo>
                        <a:pt x="0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7434" name="Freeform 30"/>
                <p:cNvSpPr>
                  <a:spLocks/>
                </p:cNvSpPr>
                <p:nvPr/>
              </p:nvSpPr>
              <p:spPr bwMode="auto">
                <a:xfrm>
                  <a:off x="2084" y="3336"/>
                  <a:ext cx="142" cy="57"/>
                </a:xfrm>
                <a:custGeom>
                  <a:avLst/>
                  <a:gdLst>
                    <a:gd name="T0" fmla="*/ 142 w 142"/>
                    <a:gd name="T1" fmla="*/ 12 h 57"/>
                    <a:gd name="T2" fmla="*/ 111 w 142"/>
                    <a:gd name="T3" fmla="*/ 0 h 57"/>
                    <a:gd name="T4" fmla="*/ 37 w 142"/>
                    <a:gd name="T5" fmla="*/ 36 h 57"/>
                    <a:gd name="T6" fmla="*/ 0 w 142"/>
                    <a:gd name="T7" fmla="*/ 24 h 57"/>
                    <a:gd name="T8" fmla="*/ 18 w 142"/>
                    <a:gd name="T9" fmla="*/ 57 h 57"/>
                    <a:gd name="T10" fmla="*/ 111 w 142"/>
                    <a:gd name="T11" fmla="*/ 57 h 57"/>
                    <a:gd name="T12" fmla="*/ 71 w 142"/>
                    <a:gd name="T13" fmla="*/ 45 h 57"/>
                    <a:gd name="T14" fmla="*/ 142 w 142"/>
                    <a:gd name="T15" fmla="*/ 12 h 5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57"/>
                    <a:gd name="T26" fmla="*/ 142 w 142"/>
                    <a:gd name="T27" fmla="*/ 57 h 5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57">
                      <a:moveTo>
                        <a:pt x="142" y="12"/>
                      </a:moveTo>
                      <a:lnTo>
                        <a:pt x="111" y="0"/>
                      </a:lnTo>
                      <a:lnTo>
                        <a:pt x="37" y="36"/>
                      </a:lnTo>
                      <a:lnTo>
                        <a:pt x="0" y="24"/>
                      </a:lnTo>
                      <a:lnTo>
                        <a:pt x="18" y="57"/>
                      </a:lnTo>
                      <a:lnTo>
                        <a:pt x="111" y="57"/>
                      </a:lnTo>
                      <a:lnTo>
                        <a:pt x="71" y="45"/>
                      </a:lnTo>
                      <a:lnTo>
                        <a:pt x="142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7435" name="Freeform 31"/>
                <p:cNvSpPr>
                  <a:spLocks/>
                </p:cNvSpPr>
                <p:nvPr/>
              </p:nvSpPr>
              <p:spPr bwMode="auto">
                <a:xfrm>
                  <a:off x="2084" y="3336"/>
                  <a:ext cx="142" cy="57"/>
                </a:xfrm>
                <a:custGeom>
                  <a:avLst/>
                  <a:gdLst>
                    <a:gd name="T0" fmla="*/ 142 w 142"/>
                    <a:gd name="T1" fmla="*/ 12 h 57"/>
                    <a:gd name="T2" fmla="*/ 111 w 142"/>
                    <a:gd name="T3" fmla="*/ 0 h 57"/>
                    <a:gd name="T4" fmla="*/ 37 w 142"/>
                    <a:gd name="T5" fmla="*/ 36 h 57"/>
                    <a:gd name="T6" fmla="*/ 0 w 142"/>
                    <a:gd name="T7" fmla="*/ 24 h 57"/>
                    <a:gd name="T8" fmla="*/ 18 w 142"/>
                    <a:gd name="T9" fmla="*/ 57 h 57"/>
                    <a:gd name="T10" fmla="*/ 111 w 142"/>
                    <a:gd name="T11" fmla="*/ 57 h 57"/>
                    <a:gd name="T12" fmla="*/ 71 w 142"/>
                    <a:gd name="T13" fmla="*/ 45 h 57"/>
                    <a:gd name="T14" fmla="*/ 142 w 142"/>
                    <a:gd name="T15" fmla="*/ 12 h 5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57"/>
                    <a:gd name="T26" fmla="*/ 142 w 142"/>
                    <a:gd name="T27" fmla="*/ 57 h 5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57">
                      <a:moveTo>
                        <a:pt x="142" y="12"/>
                      </a:moveTo>
                      <a:lnTo>
                        <a:pt x="111" y="0"/>
                      </a:lnTo>
                      <a:lnTo>
                        <a:pt x="37" y="36"/>
                      </a:lnTo>
                      <a:lnTo>
                        <a:pt x="0" y="24"/>
                      </a:lnTo>
                      <a:lnTo>
                        <a:pt x="18" y="57"/>
                      </a:lnTo>
                      <a:lnTo>
                        <a:pt x="111" y="57"/>
                      </a:lnTo>
                      <a:lnTo>
                        <a:pt x="71" y="45"/>
                      </a:lnTo>
                      <a:lnTo>
                        <a:pt x="142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7436" name="Freeform 32"/>
                <p:cNvSpPr>
                  <a:spLocks/>
                </p:cNvSpPr>
                <p:nvPr/>
              </p:nvSpPr>
              <p:spPr bwMode="auto">
                <a:xfrm>
                  <a:off x="2092" y="3270"/>
                  <a:ext cx="142" cy="54"/>
                </a:xfrm>
                <a:custGeom>
                  <a:avLst/>
                  <a:gdLst>
                    <a:gd name="T0" fmla="*/ 0 w 142"/>
                    <a:gd name="T1" fmla="*/ 12 h 54"/>
                    <a:gd name="T2" fmla="*/ 31 w 142"/>
                    <a:gd name="T3" fmla="*/ 0 h 54"/>
                    <a:gd name="T4" fmla="*/ 108 w 142"/>
                    <a:gd name="T5" fmla="*/ 33 h 54"/>
                    <a:gd name="T6" fmla="*/ 142 w 142"/>
                    <a:gd name="T7" fmla="*/ 24 h 54"/>
                    <a:gd name="T8" fmla="*/ 124 w 142"/>
                    <a:gd name="T9" fmla="*/ 54 h 54"/>
                    <a:gd name="T10" fmla="*/ 34 w 142"/>
                    <a:gd name="T11" fmla="*/ 54 h 54"/>
                    <a:gd name="T12" fmla="*/ 71 w 142"/>
                    <a:gd name="T13" fmla="*/ 45 h 54"/>
                    <a:gd name="T14" fmla="*/ 0 w 142"/>
                    <a:gd name="T15" fmla="*/ 12 h 5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54"/>
                    <a:gd name="T26" fmla="*/ 142 w 142"/>
                    <a:gd name="T27" fmla="*/ 54 h 5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54">
                      <a:moveTo>
                        <a:pt x="0" y="12"/>
                      </a:moveTo>
                      <a:lnTo>
                        <a:pt x="31" y="0"/>
                      </a:lnTo>
                      <a:lnTo>
                        <a:pt x="108" y="33"/>
                      </a:lnTo>
                      <a:lnTo>
                        <a:pt x="142" y="24"/>
                      </a:lnTo>
                      <a:lnTo>
                        <a:pt x="124" y="54"/>
                      </a:lnTo>
                      <a:lnTo>
                        <a:pt x="34" y="54"/>
                      </a:lnTo>
                      <a:lnTo>
                        <a:pt x="71" y="45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7437" name="Freeform 33"/>
                <p:cNvSpPr>
                  <a:spLocks/>
                </p:cNvSpPr>
                <p:nvPr/>
              </p:nvSpPr>
              <p:spPr bwMode="auto">
                <a:xfrm>
                  <a:off x="2092" y="3270"/>
                  <a:ext cx="142" cy="54"/>
                </a:xfrm>
                <a:custGeom>
                  <a:avLst/>
                  <a:gdLst>
                    <a:gd name="T0" fmla="*/ 0 w 142"/>
                    <a:gd name="T1" fmla="*/ 12 h 54"/>
                    <a:gd name="T2" fmla="*/ 31 w 142"/>
                    <a:gd name="T3" fmla="*/ 0 h 54"/>
                    <a:gd name="T4" fmla="*/ 108 w 142"/>
                    <a:gd name="T5" fmla="*/ 33 h 54"/>
                    <a:gd name="T6" fmla="*/ 142 w 142"/>
                    <a:gd name="T7" fmla="*/ 24 h 54"/>
                    <a:gd name="T8" fmla="*/ 124 w 142"/>
                    <a:gd name="T9" fmla="*/ 54 h 54"/>
                    <a:gd name="T10" fmla="*/ 34 w 142"/>
                    <a:gd name="T11" fmla="*/ 54 h 54"/>
                    <a:gd name="T12" fmla="*/ 71 w 142"/>
                    <a:gd name="T13" fmla="*/ 45 h 54"/>
                    <a:gd name="T14" fmla="*/ 0 w 142"/>
                    <a:gd name="T15" fmla="*/ 12 h 5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54"/>
                    <a:gd name="T26" fmla="*/ 142 w 142"/>
                    <a:gd name="T27" fmla="*/ 54 h 5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54">
                      <a:moveTo>
                        <a:pt x="0" y="12"/>
                      </a:moveTo>
                      <a:lnTo>
                        <a:pt x="31" y="0"/>
                      </a:lnTo>
                      <a:lnTo>
                        <a:pt x="108" y="33"/>
                      </a:lnTo>
                      <a:lnTo>
                        <a:pt x="142" y="24"/>
                      </a:lnTo>
                      <a:lnTo>
                        <a:pt x="124" y="54"/>
                      </a:lnTo>
                      <a:lnTo>
                        <a:pt x="34" y="54"/>
                      </a:lnTo>
                      <a:lnTo>
                        <a:pt x="71" y="45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7438" name="Freeform 34"/>
                <p:cNvSpPr>
                  <a:spLocks/>
                </p:cNvSpPr>
                <p:nvPr/>
              </p:nvSpPr>
              <p:spPr bwMode="auto">
                <a:xfrm>
                  <a:off x="2234" y="3342"/>
                  <a:ext cx="143" cy="53"/>
                </a:xfrm>
                <a:custGeom>
                  <a:avLst/>
                  <a:gdLst>
                    <a:gd name="T0" fmla="*/ 143 w 143"/>
                    <a:gd name="T1" fmla="*/ 42 h 53"/>
                    <a:gd name="T2" fmla="*/ 111 w 143"/>
                    <a:gd name="T3" fmla="*/ 53 h 53"/>
                    <a:gd name="T4" fmla="*/ 37 w 143"/>
                    <a:gd name="T5" fmla="*/ 18 h 53"/>
                    <a:gd name="T6" fmla="*/ 0 w 143"/>
                    <a:gd name="T7" fmla="*/ 30 h 53"/>
                    <a:gd name="T8" fmla="*/ 19 w 143"/>
                    <a:gd name="T9" fmla="*/ 0 h 53"/>
                    <a:gd name="T10" fmla="*/ 111 w 143"/>
                    <a:gd name="T11" fmla="*/ 0 h 53"/>
                    <a:gd name="T12" fmla="*/ 71 w 143"/>
                    <a:gd name="T13" fmla="*/ 9 h 53"/>
                    <a:gd name="T14" fmla="*/ 143 w 143"/>
                    <a:gd name="T15" fmla="*/ 42 h 5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53"/>
                    <a:gd name="T26" fmla="*/ 143 w 143"/>
                    <a:gd name="T27" fmla="*/ 53 h 5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53">
                      <a:moveTo>
                        <a:pt x="143" y="42"/>
                      </a:moveTo>
                      <a:lnTo>
                        <a:pt x="111" y="53"/>
                      </a:lnTo>
                      <a:lnTo>
                        <a:pt x="37" y="18"/>
                      </a:lnTo>
                      <a:lnTo>
                        <a:pt x="0" y="30"/>
                      </a:lnTo>
                      <a:lnTo>
                        <a:pt x="19" y="0"/>
                      </a:lnTo>
                      <a:lnTo>
                        <a:pt x="111" y="0"/>
                      </a:lnTo>
                      <a:lnTo>
                        <a:pt x="71" y="9"/>
                      </a:lnTo>
                      <a:lnTo>
                        <a:pt x="143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7439" name="Freeform 35"/>
                <p:cNvSpPr>
                  <a:spLocks/>
                </p:cNvSpPr>
                <p:nvPr/>
              </p:nvSpPr>
              <p:spPr bwMode="auto">
                <a:xfrm>
                  <a:off x="2234" y="3342"/>
                  <a:ext cx="143" cy="53"/>
                </a:xfrm>
                <a:custGeom>
                  <a:avLst/>
                  <a:gdLst>
                    <a:gd name="T0" fmla="*/ 143 w 143"/>
                    <a:gd name="T1" fmla="*/ 42 h 53"/>
                    <a:gd name="T2" fmla="*/ 111 w 143"/>
                    <a:gd name="T3" fmla="*/ 53 h 53"/>
                    <a:gd name="T4" fmla="*/ 37 w 143"/>
                    <a:gd name="T5" fmla="*/ 18 h 53"/>
                    <a:gd name="T6" fmla="*/ 0 w 143"/>
                    <a:gd name="T7" fmla="*/ 30 h 53"/>
                    <a:gd name="T8" fmla="*/ 19 w 143"/>
                    <a:gd name="T9" fmla="*/ 0 h 53"/>
                    <a:gd name="T10" fmla="*/ 111 w 143"/>
                    <a:gd name="T11" fmla="*/ 0 h 53"/>
                    <a:gd name="T12" fmla="*/ 71 w 143"/>
                    <a:gd name="T13" fmla="*/ 9 h 53"/>
                    <a:gd name="T14" fmla="*/ 143 w 143"/>
                    <a:gd name="T15" fmla="*/ 42 h 5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53"/>
                    <a:gd name="T26" fmla="*/ 143 w 143"/>
                    <a:gd name="T27" fmla="*/ 53 h 5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53">
                      <a:moveTo>
                        <a:pt x="143" y="42"/>
                      </a:moveTo>
                      <a:lnTo>
                        <a:pt x="111" y="53"/>
                      </a:lnTo>
                      <a:lnTo>
                        <a:pt x="37" y="18"/>
                      </a:lnTo>
                      <a:lnTo>
                        <a:pt x="0" y="30"/>
                      </a:lnTo>
                      <a:lnTo>
                        <a:pt x="19" y="0"/>
                      </a:lnTo>
                      <a:lnTo>
                        <a:pt x="111" y="0"/>
                      </a:lnTo>
                      <a:lnTo>
                        <a:pt x="71" y="9"/>
                      </a:lnTo>
                      <a:lnTo>
                        <a:pt x="143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7" name="Group 36"/>
              <p:cNvGrpSpPr>
                <a:grpSpLocks/>
              </p:cNvGrpSpPr>
              <p:nvPr/>
            </p:nvGrpSpPr>
            <p:grpSpPr bwMode="auto">
              <a:xfrm>
                <a:off x="2087" y="3273"/>
                <a:ext cx="297" cy="125"/>
                <a:chOff x="2087" y="3273"/>
                <a:chExt cx="297" cy="125"/>
              </a:xfrm>
            </p:grpSpPr>
            <p:sp>
              <p:nvSpPr>
                <p:cNvPr id="57424" name="Freeform 37"/>
                <p:cNvSpPr>
                  <a:spLocks/>
                </p:cNvSpPr>
                <p:nvPr/>
              </p:nvSpPr>
              <p:spPr bwMode="auto">
                <a:xfrm>
                  <a:off x="2242" y="3276"/>
                  <a:ext cx="142" cy="54"/>
                </a:xfrm>
                <a:custGeom>
                  <a:avLst/>
                  <a:gdLst>
                    <a:gd name="T0" fmla="*/ 0 w 142"/>
                    <a:gd name="T1" fmla="*/ 42 h 54"/>
                    <a:gd name="T2" fmla="*/ 32 w 142"/>
                    <a:gd name="T3" fmla="*/ 54 h 54"/>
                    <a:gd name="T4" fmla="*/ 108 w 142"/>
                    <a:gd name="T5" fmla="*/ 18 h 54"/>
                    <a:gd name="T6" fmla="*/ 142 w 142"/>
                    <a:gd name="T7" fmla="*/ 30 h 54"/>
                    <a:gd name="T8" fmla="*/ 124 w 142"/>
                    <a:gd name="T9" fmla="*/ 0 h 54"/>
                    <a:gd name="T10" fmla="*/ 34 w 142"/>
                    <a:gd name="T11" fmla="*/ 0 h 54"/>
                    <a:gd name="T12" fmla="*/ 71 w 142"/>
                    <a:gd name="T13" fmla="*/ 9 h 54"/>
                    <a:gd name="T14" fmla="*/ 0 w 142"/>
                    <a:gd name="T15" fmla="*/ 42 h 5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54"/>
                    <a:gd name="T26" fmla="*/ 142 w 142"/>
                    <a:gd name="T27" fmla="*/ 54 h 5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54">
                      <a:moveTo>
                        <a:pt x="0" y="42"/>
                      </a:moveTo>
                      <a:lnTo>
                        <a:pt x="32" y="54"/>
                      </a:lnTo>
                      <a:lnTo>
                        <a:pt x="108" y="18"/>
                      </a:lnTo>
                      <a:lnTo>
                        <a:pt x="142" y="30"/>
                      </a:lnTo>
                      <a:lnTo>
                        <a:pt x="124" y="0"/>
                      </a:lnTo>
                      <a:lnTo>
                        <a:pt x="34" y="0"/>
                      </a:lnTo>
                      <a:lnTo>
                        <a:pt x="71" y="9"/>
                      </a:lnTo>
                      <a:lnTo>
                        <a:pt x="0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7425" name="Freeform 38"/>
                <p:cNvSpPr>
                  <a:spLocks/>
                </p:cNvSpPr>
                <p:nvPr/>
              </p:nvSpPr>
              <p:spPr bwMode="auto">
                <a:xfrm>
                  <a:off x="2242" y="3276"/>
                  <a:ext cx="142" cy="54"/>
                </a:xfrm>
                <a:custGeom>
                  <a:avLst/>
                  <a:gdLst>
                    <a:gd name="T0" fmla="*/ 0 w 142"/>
                    <a:gd name="T1" fmla="*/ 42 h 54"/>
                    <a:gd name="T2" fmla="*/ 32 w 142"/>
                    <a:gd name="T3" fmla="*/ 54 h 54"/>
                    <a:gd name="T4" fmla="*/ 108 w 142"/>
                    <a:gd name="T5" fmla="*/ 18 h 54"/>
                    <a:gd name="T6" fmla="*/ 142 w 142"/>
                    <a:gd name="T7" fmla="*/ 30 h 54"/>
                    <a:gd name="T8" fmla="*/ 124 w 142"/>
                    <a:gd name="T9" fmla="*/ 0 h 54"/>
                    <a:gd name="T10" fmla="*/ 34 w 142"/>
                    <a:gd name="T11" fmla="*/ 0 h 54"/>
                    <a:gd name="T12" fmla="*/ 71 w 142"/>
                    <a:gd name="T13" fmla="*/ 9 h 54"/>
                    <a:gd name="T14" fmla="*/ 0 w 142"/>
                    <a:gd name="T15" fmla="*/ 42 h 5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54"/>
                    <a:gd name="T26" fmla="*/ 142 w 142"/>
                    <a:gd name="T27" fmla="*/ 54 h 5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54">
                      <a:moveTo>
                        <a:pt x="0" y="42"/>
                      </a:moveTo>
                      <a:lnTo>
                        <a:pt x="32" y="54"/>
                      </a:lnTo>
                      <a:lnTo>
                        <a:pt x="108" y="18"/>
                      </a:lnTo>
                      <a:lnTo>
                        <a:pt x="142" y="30"/>
                      </a:lnTo>
                      <a:lnTo>
                        <a:pt x="124" y="0"/>
                      </a:lnTo>
                      <a:lnTo>
                        <a:pt x="34" y="0"/>
                      </a:lnTo>
                      <a:lnTo>
                        <a:pt x="71" y="9"/>
                      </a:lnTo>
                      <a:lnTo>
                        <a:pt x="0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7426" name="Freeform 39"/>
                <p:cNvSpPr>
                  <a:spLocks/>
                </p:cNvSpPr>
                <p:nvPr/>
              </p:nvSpPr>
              <p:spPr bwMode="auto">
                <a:xfrm>
                  <a:off x="2087" y="3339"/>
                  <a:ext cx="142" cy="56"/>
                </a:xfrm>
                <a:custGeom>
                  <a:avLst/>
                  <a:gdLst>
                    <a:gd name="T0" fmla="*/ 142 w 142"/>
                    <a:gd name="T1" fmla="*/ 12 h 56"/>
                    <a:gd name="T2" fmla="*/ 110 w 142"/>
                    <a:gd name="T3" fmla="*/ 0 h 56"/>
                    <a:gd name="T4" fmla="*/ 36 w 142"/>
                    <a:gd name="T5" fmla="*/ 36 h 56"/>
                    <a:gd name="T6" fmla="*/ 0 w 142"/>
                    <a:gd name="T7" fmla="*/ 24 h 56"/>
                    <a:gd name="T8" fmla="*/ 18 w 142"/>
                    <a:gd name="T9" fmla="*/ 56 h 56"/>
                    <a:gd name="T10" fmla="*/ 110 w 142"/>
                    <a:gd name="T11" fmla="*/ 56 h 56"/>
                    <a:gd name="T12" fmla="*/ 71 w 142"/>
                    <a:gd name="T13" fmla="*/ 45 h 56"/>
                    <a:gd name="T14" fmla="*/ 142 w 142"/>
                    <a:gd name="T15" fmla="*/ 12 h 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56"/>
                    <a:gd name="T26" fmla="*/ 142 w 142"/>
                    <a:gd name="T27" fmla="*/ 56 h 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56">
                      <a:moveTo>
                        <a:pt x="142" y="12"/>
                      </a:moveTo>
                      <a:lnTo>
                        <a:pt x="110" y="0"/>
                      </a:lnTo>
                      <a:lnTo>
                        <a:pt x="36" y="36"/>
                      </a:lnTo>
                      <a:lnTo>
                        <a:pt x="0" y="24"/>
                      </a:lnTo>
                      <a:lnTo>
                        <a:pt x="18" y="56"/>
                      </a:lnTo>
                      <a:lnTo>
                        <a:pt x="110" y="56"/>
                      </a:lnTo>
                      <a:lnTo>
                        <a:pt x="71" y="45"/>
                      </a:lnTo>
                      <a:lnTo>
                        <a:pt x="142" y="1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7427" name="Freeform 40"/>
                <p:cNvSpPr>
                  <a:spLocks/>
                </p:cNvSpPr>
                <p:nvPr/>
              </p:nvSpPr>
              <p:spPr bwMode="auto">
                <a:xfrm>
                  <a:off x="2087" y="3339"/>
                  <a:ext cx="142" cy="56"/>
                </a:xfrm>
                <a:custGeom>
                  <a:avLst/>
                  <a:gdLst>
                    <a:gd name="T0" fmla="*/ 142 w 142"/>
                    <a:gd name="T1" fmla="*/ 12 h 56"/>
                    <a:gd name="T2" fmla="*/ 110 w 142"/>
                    <a:gd name="T3" fmla="*/ 0 h 56"/>
                    <a:gd name="T4" fmla="*/ 36 w 142"/>
                    <a:gd name="T5" fmla="*/ 36 h 56"/>
                    <a:gd name="T6" fmla="*/ 0 w 142"/>
                    <a:gd name="T7" fmla="*/ 24 h 56"/>
                    <a:gd name="T8" fmla="*/ 18 w 142"/>
                    <a:gd name="T9" fmla="*/ 56 h 56"/>
                    <a:gd name="T10" fmla="*/ 110 w 142"/>
                    <a:gd name="T11" fmla="*/ 56 h 56"/>
                    <a:gd name="T12" fmla="*/ 71 w 142"/>
                    <a:gd name="T13" fmla="*/ 45 h 56"/>
                    <a:gd name="T14" fmla="*/ 142 w 142"/>
                    <a:gd name="T15" fmla="*/ 12 h 5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56"/>
                    <a:gd name="T26" fmla="*/ 142 w 142"/>
                    <a:gd name="T27" fmla="*/ 56 h 5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56">
                      <a:moveTo>
                        <a:pt x="142" y="12"/>
                      </a:moveTo>
                      <a:lnTo>
                        <a:pt x="110" y="0"/>
                      </a:lnTo>
                      <a:lnTo>
                        <a:pt x="36" y="36"/>
                      </a:lnTo>
                      <a:lnTo>
                        <a:pt x="0" y="24"/>
                      </a:lnTo>
                      <a:lnTo>
                        <a:pt x="18" y="56"/>
                      </a:lnTo>
                      <a:lnTo>
                        <a:pt x="110" y="56"/>
                      </a:lnTo>
                      <a:lnTo>
                        <a:pt x="71" y="45"/>
                      </a:lnTo>
                      <a:lnTo>
                        <a:pt x="142" y="1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7428" name="Freeform 41"/>
                <p:cNvSpPr>
                  <a:spLocks/>
                </p:cNvSpPr>
                <p:nvPr/>
              </p:nvSpPr>
              <p:spPr bwMode="auto">
                <a:xfrm>
                  <a:off x="2094" y="3273"/>
                  <a:ext cx="143" cy="54"/>
                </a:xfrm>
                <a:custGeom>
                  <a:avLst/>
                  <a:gdLst>
                    <a:gd name="T0" fmla="*/ 0 w 143"/>
                    <a:gd name="T1" fmla="*/ 12 h 54"/>
                    <a:gd name="T2" fmla="*/ 32 w 143"/>
                    <a:gd name="T3" fmla="*/ 0 h 54"/>
                    <a:gd name="T4" fmla="*/ 109 w 143"/>
                    <a:gd name="T5" fmla="*/ 33 h 54"/>
                    <a:gd name="T6" fmla="*/ 143 w 143"/>
                    <a:gd name="T7" fmla="*/ 24 h 54"/>
                    <a:gd name="T8" fmla="*/ 124 w 143"/>
                    <a:gd name="T9" fmla="*/ 54 h 54"/>
                    <a:gd name="T10" fmla="*/ 35 w 143"/>
                    <a:gd name="T11" fmla="*/ 54 h 54"/>
                    <a:gd name="T12" fmla="*/ 72 w 143"/>
                    <a:gd name="T13" fmla="*/ 45 h 54"/>
                    <a:gd name="T14" fmla="*/ 0 w 143"/>
                    <a:gd name="T15" fmla="*/ 12 h 5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54"/>
                    <a:gd name="T26" fmla="*/ 143 w 143"/>
                    <a:gd name="T27" fmla="*/ 54 h 5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54">
                      <a:moveTo>
                        <a:pt x="0" y="12"/>
                      </a:moveTo>
                      <a:lnTo>
                        <a:pt x="32" y="0"/>
                      </a:lnTo>
                      <a:lnTo>
                        <a:pt x="109" y="33"/>
                      </a:lnTo>
                      <a:lnTo>
                        <a:pt x="143" y="24"/>
                      </a:lnTo>
                      <a:lnTo>
                        <a:pt x="124" y="54"/>
                      </a:lnTo>
                      <a:lnTo>
                        <a:pt x="35" y="54"/>
                      </a:lnTo>
                      <a:lnTo>
                        <a:pt x="72" y="45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7429" name="Freeform 42"/>
                <p:cNvSpPr>
                  <a:spLocks/>
                </p:cNvSpPr>
                <p:nvPr/>
              </p:nvSpPr>
              <p:spPr bwMode="auto">
                <a:xfrm>
                  <a:off x="2094" y="3273"/>
                  <a:ext cx="143" cy="54"/>
                </a:xfrm>
                <a:custGeom>
                  <a:avLst/>
                  <a:gdLst>
                    <a:gd name="T0" fmla="*/ 0 w 143"/>
                    <a:gd name="T1" fmla="*/ 12 h 54"/>
                    <a:gd name="T2" fmla="*/ 32 w 143"/>
                    <a:gd name="T3" fmla="*/ 0 h 54"/>
                    <a:gd name="T4" fmla="*/ 109 w 143"/>
                    <a:gd name="T5" fmla="*/ 33 h 54"/>
                    <a:gd name="T6" fmla="*/ 143 w 143"/>
                    <a:gd name="T7" fmla="*/ 24 h 54"/>
                    <a:gd name="T8" fmla="*/ 124 w 143"/>
                    <a:gd name="T9" fmla="*/ 54 h 54"/>
                    <a:gd name="T10" fmla="*/ 35 w 143"/>
                    <a:gd name="T11" fmla="*/ 54 h 54"/>
                    <a:gd name="T12" fmla="*/ 72 w 143"/>
                    <a:gd name="T13" fmla="*/ 45 h 54"/>
                    <a:gd name="T14" fmla="*/ 0 w 143"/>
                    <a:gd name="T15" fmla="*/ 12 h 5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3"/>
                    <a:gd name="T25" fmla="*/ 0 h 54"/>
                    <a:gd name="T26" fmla="*/ 143 w 143"/>
                    <a:gd name="T27" fmla="*/ 54 h 5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3" h="54">
                      <a:moveTo>
                        <a:pt x="0" y="12"/>
                      </a:moveTo>
                      <a:lnTo>
                        <a:pt x="32" y="0"/>
                      </a:lnTo>
                      <a:lnTo>
                        <a:pt x="109" y="33"/>
                      </a:lnTo>
                      <a:lnTo>
                        <a:pt x="143" y="24"/>
                      </a:lnTo>
                      <a:lnTo>
                        <a:pt x="124" y="54"/>
                      </a:lnTo>
                      <a:lnTo>
                        <a:pt x="35" y="54"/>
                      </a:lnTo>
                      <a:lnTo>
                        <a:pt x="72" y="45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7430" name="Freeform 43"/>
                <p:cNvSpPr>
                  <a:spLocks/>
                </p:cNvSpPr>
                <p:nvPr/>
              </p:nvSpPr>
              <p:spPr bwMode="auto">
                <a:xfrm>
                  <a:off x="2237" y="3345"/>
                  <a:ext cx="142" cy="53"/>
                </a:xfrm>
                <a:custGeom>
                  <a:avLst/>
                  <a:gdLst>
                    <a:gd name="T0" fmla="*/ 142 w 142"/>
                    <a:gd name="T1" fmla="*/ 42 h 53"/>
                    <a:gd name="T2" fmla="*/ 111 w 142"/>
                    <a:gd name="T3" fmla="*/ 53 h 53"/>
                    <a:gd name="T4" fmla="*/ 37 w 142"/>
                    <a:gd name="T5" fmla="*/ 18 h 53"/>
                    <a:gd name="T6" fmla="*/ 0 w 142"/>
                    <a:gd name="T7" fmla="*/ 30 h 53"/>
                    <a:gd name="T8" fmla="*/ 18 w 142"/>
                    <a:gd name="T9" fmla="*/ 0 h 53"/>
                    <a:gd name="T10" fmla="*/ 111 w 142"/>
                    <a:gd name="T11" fmla="*/ 0 h 53"/>
                    <a:gd name="T12" fmla="*/ 71 w 142"/>
                    <a:gd name="T13" fmla="*/ 9 h 53"/>
                    <a:gd name="T14" fmla="*/ 142 w 142"/>
                    <a:gd name="T15" fmla="*/ 42 h 5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53"/>
                    <a:gd name="T26" fmla="*/ 142 w 142"/>
                    <a:gd name="T27" fmla="*/ 53 h 5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53">
                      <a:moveTo>
                        <a:pt x="142" y="42"/>
                      </a:moveTo>
                      <a:lnTo>
                        <a:pt x="111" y="53"/>
                      </a:lnTo>
                      <a:lnTo>
                        <a:pt x="37" y="18"/>
                      </a:lnTo>
                      <a:lnTo>
                        <a:pt x="0" y="30"/>
                      </a:lnTo>
                      <a:lnTo>
                        <a:pt x="18" y="0"/>
                      </a:lnTo>
                      <a:lnTo>
                        <a:pt x="111" y="0"/>
                      </a:lnTo>
                      <a:lnTo>
                        <a:pt x="71" y="9"/>
                      </a:lnTo>
                      <a:lnTo>
                        <a:pt x="14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7431" name="Freeform 44"/>
                <p:cNvSpPr>
                  <a:spLocks/>
                </p:cNvSpPr>
                <p:nvPr/>
              </p:nvSpPr>
              <p:spPr bwMode="auto">
                <a:xfrm>
                  <a:off x="2237" y="3345"/>
                  <a:ext cx="142" cy="53"/>
                </a:xfrm>
                <a:custGeom>
                  <a:avLst/>
                  <a:gdLst>
                    <a:gd name="T0" fmla="*/ 142 w 142"/>
                    <a:gd name="T1" fmla="*/ 42 h 53"/>
                    <a:gd name="T2" fmla="*/ 111 w 142"/>
                    <a:gd name="T3" fmla="*/ 53 h 53"/>
                    <a:gd name="T4" fmla="*/ 37 w 142"/>
                    <a:gd name="T5" fmla="*/ 18 h 53"/>
                    <a:gd name="T6" fmla="*/ 0 w 142"/>
                    <a:gd name="T7" fmla="*/ 30 h 53"/>
                    <a:gd name="T8" fmla="*/ 18 w 142"/>
                    <a:gd name="T9" fmla="*/ 0 h 53"/>
                    <a:gd name="T10" fmla="*/ 111 w 142"/>
                    <a:gd name="T11" fmla="*/ 0 h 53"/>
                    <a:gd name="T12" fmla="*/ 71 w 142"/>
                    <a:gd name="T13" fmla="*/ 9 h 53"/>
                    <a:gd name="T14" fmla="*/ 142 w 142"/>
                    <a:gd name="T15" fmla="*/ 42 h 5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42"/>
                    <a:gd name="T25" fmla="*/ 0 h 53"/>
                    <a:gd name="T26" fmla="*/ 142 w 142"/>
                    <a:gd name="T27" fmla="*/ 53 h 53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42" h="53">
                      <a:moveTo>
                        <a:pt x="142" y="42"/>
                      </a:moveTo>
                      <a:lnTo>
                        <a:pt x="111" y="53"/>
                      </a:lnTo>
                      <a:lnTo>
                        <a:pt x="37" y="18"/>
                      </a:lnTo>
                      <a:lnTo>
                        <a:pt x="0" y="30"/>
                      </a:lnTo>
                      <a:lnTo>
                        <a:pt x="18" y="0"/>
                      </a:lnTo>
                      <a:lnTo>
                        <a:pt x="111" y="0"/>
                      </a:lnTo>
                      <a:lnTo>
                        <a:pt x="71" y="9"/>
                      </a:lnTo>
                      <a:lnTo>
                        <a:pt x="142" y="4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</p:grpSp>
        <p:sp>
          <p:nvSpPr>
            <p:cNvPr id="57420" name="Line 45"/>
            <p:cNvSpPr>
              <a:spLocks noChangeShapeType="1"/>
            </p:cNvSpPr>
            <p:nvPr/>
          </p:nvSpPr>
          <p:spPr bwMode="auto">
            <a:xfrm>
              <a:off x="2018" y="3333"/>
              <a:ext cx="1" cy="11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7421" name="Line 46"/>
            <p:cNvSpPr>
              <a:spLocks noChangeShapeType="1"/>
            </p:cNvSpPr>
            <p:nvPr/>
          </p:nvSpPr>
          <p:spPr bwMode="auto">
            <a:xfrm>
              <a:off x="2450" y="3333"/>
              <a:ext cx="1" cy="119"/>
            </a:xfrm>
            <a:prstGeom prst="line">
              <a:avLst/>
            </a:prstGeom>
            <a:noFill/>
            <a:ln w="4763">
              <a:solidFill>
                <a:srgbClr val="AAE6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pic>
        <p:nvPicPr>
          <p:cNvPr id="57384" name="Picture 78" descr="MOSA 46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1725" y="2276475"/>
            <a:ext cx="1008063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2" name="Line 187"/>
          <p:cNvSpPr>
            <a:spLocks noChangeShapeType="1"/>
          </p:cNvSpPr>
          <p:nvPr/>
        </p:nvSpPr>
        <p:spPr bwMode="auto">
          <a:xfrm>
            <a:off x="4859338" y="3789363"/>
            <a:ext cx="0" cy="1295400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3" name="Line 188"/>
          <p:cNvSpPr>
            <a:spLocks noChangeShapeType="1"/>
          </p:cNvSpPr>
          <p:nvPr/>
        </p:nvSpPr>
        <p:spPr bwMode="auto">
          <a:xfrm>
            <a:off x="5291138" y="3789363"/>
            <a:ext cx="0" cy="1366837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4" name="Line 190"/>
          <p:cNvSpPr>
            <a:spLocks noChangeShapeType="1"/>
          </p:cNvSpPr>
          <p:nvPr/>
        </p:nvSpPr>
        <p:spPr bwMode="auto">
          <a:xfrm>
            <a:off x="5651500" y="3789363"/>
            <a:ext cx="0" cy="1582737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5" name="Rectangle 74"/>
          <p:cNvSpPr>
            <a:spLocks noChangeArrowheads="1"/>
          </p:cNvSpPr>
          <p:nvPr/>
        </p:nvSpPr>
        <p:spPr bwMode="auto">
          <a:xfrm>
            <a:off x="4283075" y="3213100"/>
            <a:ext cx="1296988" cy="2794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kumimoji="0" lang="en-US" altLang="zh-TW" sz="1200"/>
              <a:t>L2 Switch</a:t>
            </a:r>
            <a:r>
              <a:rPr kumimoji="0" lang="zh-TW" altLang="en-US" sz="1200"/>
              <a:t> </a:t>
            </a:r>
            <a:r>
              <a:rPr kumimoji="0" lang="en-US" altLang="zh-TW" sz="1200"/>
              <a:t>(</a:t>
            </a:r>
            <a:r>
              <a:rPr kumimoji="0" lang="zh-TW" altLang="en-US" sz="1200"/>
              <a:t>數據</a:t>
            </a:r>
            <a:r>
              <a:rPr kumimoji="0" lang="en-US" altLang="zh-TW" sz="1200"/>
              <a:t>)</a:t>
            </a:r>
          </a:p>
        </p:txBody>
      </p:sp>
      <p:sp>
        <p:nvSpPr>
          <p:cNvPr id="166" name="Line 4"/>
          <p:cNvSpPr>
            <a:spLocks noChangeShapeType="1"/>
          </p:cNvSpPr>
          <p:nvPr/>
        </p:nvSpPr>
        <p:spPr bwMode="auto">
          <a:xfrm flipH="1" flipV="1">
            <a:off x="2698750" y="5084763"/>
            <a:ext cx="0" cy="360362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8" name="Line 4"/>
          <p:cNvSpPr>
            <a:spLocks noChangeShapeType="1"/>
          </p:cNvSpPr>
          <p:nvPr/>
        </p:nvSpPr>
        <p:spPr bwMode="auto">
          <a:xfrm flipH="1" flipV="1">
            <a:off x="3132138" y="5156200"/>
            <a:ext cx="0" cy="360363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1" name="Line 4"/>
          <p:cNvSpPr>
            <a:spLocks noChangeShapeType="1"/>
          </p:cNvSpPr>
          <p:nvPr/>
        </p:nvSpPr>
        <p:spPr bwMode="auto">
          <a:xfrm flipV="1">
            <a:off x="2698750" y="5013325"/>
            <a:ext cx="0" cy="431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" name="Line 4"/>
          <p:cNvSpPr>
            <a:spLocks noChangeShapeType="1"/>
          </p:cNvSpPr>
          <p:nvPr/>
        </p:nvSpPr>
        <p:spPr bwMode="auto">
          <a:xfrm flipH="1" flipV="1">
            <a:off x="5722938" y="3068638"/>
            <a:ext cx="0" cy="576262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zh-TW" altLang="en-US"/>
          </a:p>
        </p:txBody>
      </p:sp>
      <p:pic>
        <p:nvPicPr>
          <p:cNvPr id="57393" name="Picture 79" descr="NB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2850" y="5241925"/>
            <a:ext cx="4318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" name="Line 4"/>
          <p:cNvSpPr>
            <a:spLocks noChangeShapeType="1"/>
          </p:cNvSpPr>
          <p:nvPr/>
        </p:nvSpPr>
        <p:spPr bwMode="auto">
          <a:xfrm flipV="1">
            <a:off x="3132138" y="5011738"/>
            <a:ext cx="0" cy="4333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5" name="Line 4"/>
          <p:cNvSpPr>
            <a:spLocks noChangeShapeType="1"/>
          </p:cNvSpPr>
          <p:nvPr/>
        </p:nvSpPr>
        <p:spPr bwMode="auto">
          <a:xfrm flipV="1">
            <a:off x="3778250" y="5011738"/>
            <a:ext cx="1588" cy="4333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pic>
        <p:nvPicPr>
          <p:cNvPr id="57396" name="Picture 81" descr="NB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6238" y="5241925"/>
            <a:ext cx="4318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97" name="Picture 80" descr="NB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938" y="5241925"/>
            <a:ext cx="4318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9" name="Rectangle 74"/>
          <p:cNvSpPr>
            <a:spLocks noChangeArrowheads="1"/>
          </p:cNvSpPr>
          <p:nvPr/>
        </p:nvSpPr>
        <p:spPr bwMode="auto">
          <a:xfrm>
            <a:off x="2411413" y="2852738"/>
            <a:ext cx="1655762" cy="4635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kumimoji="0" lang="en-US" altLang="zh-TW" sz="1200"/>
              <a:t>Smart Switch</a:t>
            </a:r>
          </a:p>
          <a:p>
            <a:pPr algn="ctr" eaLnBrk="0" hangingPunct="0"/>
            <a:r>
              <a:rPr kumimoji="0" lang="en-US" altLang="zh-TW" sz="1200"/>
              <a:t>(</a:t>
            </a:r>
            <a:r>
              <a:rPr kumimoji="0" lang="zh-TW" altLang="en-US" sz="1200"/>
              <a:t>語音</a:t>
            </a:r>
            <a:r>
              <a:rPr kumimoji="0" lang="en-US" altLang="zh-TW" sz="1200"/>
              <a:t>+</a:t>
            </a:r>
            <a:r>
              <a:rPr kumimoji="0" lang="zh-TW" altLang="en-US" sz="1200"/>
              <a:t>數據</a:t>
            </a:r>
            <a:r>
              <a:rPr kumimoji="0" lang="en-US" altLang="zh-TW" sz="1200"/>
              <a:t>) </a:t>
            </a:r>
          </a:p>
        </p:txBody>
      </p:sp>
      <p:sp>
        <p:nvSpPr>
          <p:cNvPr id="57399" name="標題 93"/>
          <p:cNvSpPr>
            <a:spLocks noGrp="1"/>
          </p:cNvSpPr>
          <p:nvPr>
            <p:ph type="title"/>
          </p:nvPr>
        </p:nvSpPr>
        <p:spPr>
          <a:xfrm>
            <a:off x="1042988" y="117475"/>
            <a:ext cx="7654925" cy="647700"/>
          </a:xfrm>
        </p:spPr>
        <p:txBody>
          <a:bodyPr/>
          <a:lstStyle/>
          <a:p>
            <a:r>
              <a:rPr lang="en-US" altLang="zh-TW" smtClean="0"/>
              <a:t>IP</a:t>
            </a:r>
            <a:r>
              <a:rPr lang="zh-TW" altLang="en-US" smtClean="0"/>
              <a:t>話機搭配智慧網路交換器</a:t>
            </a:r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7019925" y="4437063"/>
            <a:ext cx="1871663" cy="1008062"/>
            <a:chOff x="1791" y="2115"/>
            <a:chExt cx="2268" cy="1089"/>
          </a:xfrm>
        </p:grpSpPr>
        <p:sp>
          <p:nvSpPr>
            <p:cNvPr id="100" name="Freeform 17"/>
            <p:cNvSpPr>
              <a:spLocks/>
            </p:cNvSpPr>
            <p:nvPr/>
          </p:nvSpPr>
          <p:spPr bwMode="auto">
            <a:xfrm>
              <a:off x="1791" y="2115"/>
              <a:ext cx="2268" cy="1089"/>
            </a:xfrm>
            <a:custGeom>
              <a:avLst/>
              <a:gdLst>
                <a:gd name="T0" fmla="*/ 320370428 w 1250"/>
                <a:gd name="T1" fmla="*/ 22326818 h 693"/>
                <a:gd name="T2" fmla="*/ 161500871 w 1250"/>
                <a:gd name="T3" fmla="*/ 24627577 h 693"/>
                <a:gd name="T4" fmla="*/ 47239714 w 1250"/>
                <a:gd name="T5" fmla="*/ 28167219 h 693"/>
                <a:gd name="T6" fmla="*/ 3624118 w 1250"/>
                <a:gd name="T7" fmla="*/ 32391971 h 693"/>
                <a:gd name="T8" fmla="*/ 7908767 w 1250"/>
                <a:gd name="T9" fmla="*/ 36189899 h 693"/>
                <a:gd name="T10" fmla="*/ 43673186 w 1250"/>
                <a:gd name="T11" fmla="*/ 38300491 h 693"/>
                <a:gd name="T12" fmla="*/ 137291966 w 1250"/>
                <a:gd name="T13" fmla="*/ 41387957 h 693"/>
                <a:gd name="T14" fmla="*/ 324395433 w 1250"/>
                <a:gd name="T15" fmla="*/ 44559903 h 693"/>
                <a:gd name="T16" fmla="*/ 562648181 w 1250"/>
                <a:gd name="T17" fmla="*/ 46372954 h 693"/>
                <a:gd name="T18" fmla="*/ 732458769 w 1250"/>
                <a:gd name="T19" fmla="*/ 47923815 h 693"/>
                <a:gd name="T20" fmla="*/ 847395419 w 1250"/>
                <a:gd name="T21" fmla="*/ 50567586 h 693"/>
                <a:gd name="T22" fmla="*/ 996622532 w 1250"/>
                <a:gd name="T23" fmla="*/ 52730914 h 693"/>
                <a:gd name="T24" fmla="*/ 1169996658 w 1250"/>
                <a:gd name="T25" fmla="*/ 53716413 h 693"/>
                <a:gd name="T26" fmla="*/ 1370643557 w 1250"/>
                <a:gd name="T27" fmla="*/ 53556203 h 693"/>
                <a:gd name="T28" fmla="*/ 1567144452 w 1250"/>
                <a:gd name="T29" fmla="*/ 52347121 h 693"/>
                <a:gd name="T30" fmla="*/ 1717028581 w 1250"/>
                <a:gd name="T31" fmla="*/ 52719009 h 693"/>
                <a:gd name="T32" fmla="*/ 1884225969 w 1250"/>
                <a:gd name="T33" fmla="*/ 54862424 h 693"/>
                <a:gd name="T34" fmla="*/ 2090820614 w 1250"/>
                <a:gd name="T35" fmla="*/ 55847823 h 693"/>
                <a:gd name="T36" fmla="*/ 2147483647 w 1250"/>
                <a:gd name="T37" fmla="*/ 55715320 h 693"/>
                <a:gd name="T38" fmla="*/ 2147483647 w 1250"/>
                <a:gd name="T39" fmla="*/ 53459855 h 693"/>
                <a:gd name="T40" fmla="*/ 2147483647 w 1250"/>
                <a:gd name="T41" fmla="*/ 48647125 h 693"/>
                <a:gd name="T42" fmla="*/ 2147483647 w 1250"/>
                <a:gd name="T43" fmla="*/ 45535773 h 693"/>
                <a:gd name="T44" fmla="*/ 2147483647 w 1250"/>
                <a:gd name="T45" fmla="*/ 43546596 h 693"/>
                <a:gd name="T46" fmla="*/ 2147483647 w 1250"/>
                <a:gd name="T47" fmla="*/ 40411157 h 693"/>
                <a:gd name="T48" fmla="*/ 2147483647 w 1250"/>
                <a:gd name="T49" fmla="*/ 36286699 h 693"/>
                <a:gd name="T50" fmla="*/ 2147483647 w 1250"/>
                <a:gd name="T51" fmla="*/ 34183198 h 693"/>
                <a:gd name="T52" fmla="*/ 2147483647 w 1250"/>
                <a:gd name="T53" fmla="*/ 31954310 h 693"/>
                <a:gd name="T54" fmla="*/ 2147483647 w 1250"/>
                <a:gd name="T55" fmla="*/ 28124023 h 693"/>
                <a:gd name="T56" fmla="*/ 2147483647 w 1250"/>
                <a:gd name="T57" fmla="*/ 24779113 h 693"/>
                <a:gd name="T58" fmla="*/ 2147483647 w 1250"/>
                <a:gd name="T59" fmla="*/ 22485708 h 693"/>
                <a:gd name="T60" fmla="*/ 2147483647 w 1250"/>
                <a:gd name="T61" fmla="*/ 18972787 h 693"/>
                <a:gd name="T62" fmla="*/ 2147483647 w 1250"/>
                <a:gd name="T63" fmla="*/ 16139389 h 693"/>
                <a:gd name="T64" fmla="*/ 2147483647 w 1250"/>
                <a:gd name="T65" fmla="*/ 12893765 h 693"/>
                <a:gd name="T66" fmla="*/ 2147483647 w 1250"/>
                <a:gd name="T67" fmla="*/ 9061813 h 693"/>
                <a:gd name="T68" fmla="*/ 2147483647 w 1250"/>
                <a:gd name="T69" fmla="*/ 6375819 h 693"/>
                <a:gd name="T70" fmla="*/ 2147483647 w 1250"/>
                <a:gd name="T71" fmla="*/ 5396191 h 693"/>
                <a:gd name="T72" fmla="*/ 2147483647 w 1250"/>
                <a:gd name="T73" fmla="*/ 6931742 h 693"/>
                <a:gd name="T74" fmla="*/ 2147483647 w 1250"/>
                <a:gd name="T75" fmla="*/ 3963222 h 693"/>
                <a:gd name="T76" fmla="*/ 2147483647 w 1250"/>
                <a:gd name="T77" fmla="*/ 1964721 h 693"/>
                <a:gd name="T78" fmla="*/ 1816082125 w 1250"/>
                <a:gd name="T79" fmla="*/ 0 h 693"/>
                <a:gd name="T80" fmla="*/ 1392934251 w 1250"/>
                <a:gd name="T81" fmla="*/ 1786318 h 693"/>
                <a:gd name="T82" fmla="*/ 1227996124 w 1250"/>
                <a:gd name="T83" fmla="*/ 4224016 h 693"/>
                <a:gd name="T84" fmla="*/ 1116180356 w 1250"/>
                <a:gd name="T85" fmla="*/ 7212518 h 693"/>
                <a:gd name="T86" fmla="*/ 849065712 w 1250"/>
                <a:gd name="T87" fmla="*/ 6637740 h 693"/>
                <a:gd name="T88" fmla="*/ 650208478 w 1250"/>
                <a:gd name="T89" fmla="*/ 8205127 h 693"/>
                <a:gd name="T90" fmla="*/ 499024253 w 1250"/>
                <a:gd name="T91" fmla="*/ 11728790 h 693"/>
                <a:gd name="T92" fmla="*/ 414449325 w 1250"/>
                <a:gd name="T93" fmla="*/ 15924028 h 693"/>
                <a:gd name="T94" fmla="*/ 403692056 w 1250"/>
                <a:gd name="T95" fmla="*/ 19359207 h 693"/>
                <a:gd name="T96" fmla="*/ 417678665 w 1250"/>
                <a:gd name="T97" fmla="*/ 21752945 h 69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50"/>
                <a:gd name="T148" fmla="*/ 0 h 693"/>
                <a:gd name="T149" fmla="*/ 1250 w 1250"/>
                <a:gd name="T150" fmla="*/ 693 h 69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50" h="693">
                  <a:moveTo>
                    <a:pt x="142" y="271"/>
                  </a:moveTo>
                  <a:lnTo>
                    <a:pt x="109" y="276"/>
                  </a:lnTo>
                  <a:lnTo>
                    <a:pt x="81" y="291"/>
                  </a:lnTo>
                  <a:lnTo>
                    <a:pt x="55" y="305"/>
                  </a:lnTo>
                  <a:lnTo>
                    <a:pt x="34" y="328"/>
                  </a:lnTo>
                  <a:lnTo>
                    <a:pt x="16" y="349"/>
                  </a:lnTo>
                  <a:lnTo>
                    <a:pt x="5" y="374"/>
                  </a:lnTo>
                  <a:lnTo>
                    <a:pt x="1" y="401"/>
                  </a:lnTo>
                  <a:lnTo>
                    <a:pt x="0" y="433"/>
                  </a:lnTo>
                  <a:lnTo>
                    <a:pt x="3" y="448"/>
                  </a:lnTo>
                  <a:lnTo>
                    <a:pt x="7" y="460"/>
                  </a:lnTo>
                  <a:lnTo>
                    <a:pt x="15" y="474"/>
                  </a:lnTo>
                  <a:lnTo>
                    <a:pt x="22" y="490"/>
                  </a:lnTo>
                  <a:lnTo>
                    <a:pt x="47" y="512"/>
                  </a:lnTo>
                  <a:lnTo>
                    <a:pt x="75" y="535"/>
                  </a:lnTo>
                  <a:lnTo>
                    <a:pt x="110" y="552"/>
                  </a:lnTo>
                  <a:lnTo>
                    <a:pt x="150" y="567"/>
                  </a:lnTo>
                  <a:lnTo>
                    <a:pt x="191" y="574"/>
                  </a:lnTo>
                  <a:lnTo>
                    <a:pt x="232" y="575"/>
                  </a:lnTo>
                  <a:lnTo>
                    <a:pt x="249" y="593"/>
                  </a:lnTo>
                  <a:lnTo>
                    <a:pt x="267" y="614"/>
                  </a:lnTo>
                  <a:lnTo>
                    <a:pt x="288" y="626"/>
                  </a:lnTo>
                  <a:lnTo>
                    <a:pt x="312" y="641"/>
                  </a:lnTo>
                  <a:lnTo>
                    <a:pt x="339" y="653"/>
                  </a:lnTo>
                  <a:lnTo>
                    <a:pt x="366" y="660"/>
                  </a:lnTo>
                  <a:lnTo>
                    <a:pt x="398" y="665"/>
                  </a:lnTo>
                  <a:lnTo>
                    <a:pt x="432" y="666"/>
                  </a:lnTo>
                  <a:lnTo>
                    <a:pt x="466" y="663"/>
                  </a:lnTo>
                  <a:lnTo>
                    <a:pt x="501" y="659"/>
                  </a:lnTo>
                  <a:lnTo>
                    <a:pt x="533" y="648"/>
                  </a:lnTo>
                  <a:lnTo>
                    <a:pt x="561" y="635"/>
                  </a:lnTo>
                  <a:lnTo>
                    <a:pt x="584" y="652"/>
                  </a:lnTo>
                  <a:lnTo>
                    <a:pt x="611" y="666"/>
                  </a:lnTo>
                  <a:lnTo>
                    <a:pt x="641" y="679"/>
                  </a:lnTo>
                  <a:lnTo>
                    <a:pt x="675" y="686"/>
                  </a:lnTo>
                  <a:lnTo>
                    <a:pt x="711" y="691"/>
                  </a:lnTo>
                  <a:lnTo>
                    <a:pt x="747" y="692"/>
                  </a:lnTo>
                  <a:lnTo>
                    <a:pt x="784" y="690"/>
                  </a:lnTo>
                  <a:lnTo>
                    <a:pt x="824" y="683"/>
                  </a:lnTo>
                  <a:lnTo>
                    <a:pt x="884" y="662"/>
                  </a:lnTo>
                  <a:lnTo>
                    <a:pt x="936" y="636"/>
                  </a:lnTo>
                  <a:lnTo>
                    <a:pt x="978" y="602"/>
                  </a:lnTo>
                  <a:lnTo>
                    <a:pt x="999" y="585"/>
                  </a:lnTo>
                  <a:lnTo>
                    <a:pt x="1014" y="564"/>
                  </a:lnTo>
                  <a:lnTo>
                    <a:pt x="1075" y="556"/>
                  </a:lnTo>
                  <a:lnTo>
                    <a:pt x="1125" y="539"/>
                  </a:lnTo>
                  <a:lnTo>
                    <a:pt x="1167" y="522"/>
                  </a:lnTo>
                  <a:lnTo>
                    <a:pt x="1200" y="500"/>
                  </a:lnTo>
                  <a:lnTo>
                    <a:pt x="1223" y="477"/>
                  </a:lnTo>
                  <a:lnTo>
                    <a:pt x="1241" y="449"/>
                  </a:lnTo>
                  <a:lnTo>
                    <a:pt x="1243" y="437"/>
                  </a:lnTo>
                  <a:lnTo>
                    <a:pt x="1247" y="423"/>
                  </a:lnTo>
                  <a:lnTo>
                    <a:pt x="1249" y="412"/>
                  </a:lnTo>
                  <a:lnTo>
                    <a:pt x="1248" y="396"/>
                  </a:lnTo>
                  <a:lnTo>
                    <a:pt x="1244" y="370"/>
                  </a:lnTo>
                  <a:lnTo>
                    <a:pt x="1232" y="348"/>
                  </a:lnTo>
                  <a:lnTo>
                    <a:pt x="1220" y="327"/>
                  </a:lnTo>
                  <a:lnTo>
                    <a:pt x="1205" y="307"/>
                  </a:lnTo>
                  <a:lnTo>
                    <a:pt x="1187" y="290"/>
                  </a:lnTo>
                  <a:lnTo>
                    <a:pt x="1165" y="278"/>
                  </a:lnTo>
                  <a:lnTo>
                    <a:pt x="1116" y="255"/>
                  </a:lnTo>
                  <a:lnTo>
                    <a:pt x="1120" y="235"/>
                  </a:lnTo>
                  <a:lnTo>
                    <a:pt x="1121" y="216"/>
                  </a:lnTo>
                  <a:lnTo>
                    <a:pt x="1121" y="200"/>
                  </a:lnTo>
                  <a:lnTo>
                    <a:pt x="1115" y="188"/>
                  </a:lnTo>
                  <a:lnTo>
                    <a:pt x="1106" y="160"/>
                  </a:lnTo>
                  <a:lnTo>
                    <a:pt x="1088" y="134"/>
                  </a:lnTo>
                  <a:lnTo>
                    <a:pt x="1066" y="112"/>
                  </a:lnTo>
                  <a:lnTo>
                    <a:pt x="1036" y="92"/>
                  </a:lnTo>
                  <a:lnTo>
                    <a:pt x="1008" y="79"/>
                  </a:lnTo>
                  <a:lnTo>
                    <a:pt x="972" y="70"/>
                  </a:lnTo>
                  <a:lnTo>
                    <a:pt x="935" y="67"/>
                  </a:lnTo>
                  <a:lnTo>
                    <a:pt x="890" y="71"/>
                  </a:lnTo>
                  <a:lnTo>
                    <a:pt x="852" y="86"/>
                  </a:lnTo>
                  <a:lnTo>
                    <a:pt x="831" y="65"/>
                  </a:lnTo>
                  <a:lnTo>
                    <a:pt x="809" y="49"/>
                  </a:lnTo>
                  <a:lnTo>
                    <a:pt x="782" y="36"/>
                  </a:lnTo>
                  <a:lnTo>
                    <a:pt x="752" y="24"/>
                  </a:lnTo>
                  <a:lnTo>
                    <a:pt x="691" y="6"/>
                  </a:lnTo>
                  <a:lnTo>
                    <a:pt x="618" y="0"/>
                  </a:lnTo>
                  <a:lnTo>
                    <a:pt x="541" y="7"/>
                  </a:lnTo>
                  <a:lnTo>
                    <a:pt x="474" y="22"/>
                  </a:lnTo>
                  <a:lnTo>
                    <a:pt x="446" y="37"/>
                  </a:lnTo>
                  <a:lnTo>
                    <a:pt x="418" y="52"/>
                  </a:lnTo>
                  <a:lnTo>
                    <a:pt x="397" y="70"/>
                  </a:lnTo>
                  <a:lnTo>
                    <a:pt x="380" y="89"/>
                  </a:lnTo>
                  <a:lnTo>
                    <a:pt x="336" y="80"/>
                  </a:lnTo>
                  <a:lnTo>
                    <a:pt x="289" y="82"/>
                  </a:lnTo>
                  <a:lnTo>
                    <a:pt x="253" y="91"/>
                  </a:lnTo>
                  <a:lnTo>
                    <a:pt x="221" y="102"/>
                  </a:lnTo>
                  <a:lnTo>
                    <a:pt x="193" y="120"/>
                  </a:lnTo>
                  <a:lnTo>
                    <a:pt x="170" y="145"/>
                  </a:lnTo>
                  <a:lnTo>
                    <a:pt x="154" y="168"/>
                  </a:lnTo>
                  <a:lnTo>
                    <a:pt x="141" y="197"/>
                  </a:lnTo>
                  <a:lnTo>
                    <a:pt x="138" y="224"/>
                  </a:lnTo>
                  <a:lnTo>
                    <a:pt x="137" y="240"/>
                  </a:lnTo>
                  <a:lnTo>
                    <a:pt x="139" y="255"/>
                  </a:lnTo>
                  <a:lnTo>
                    <a:pt x="142" y="269"/>
                  </a:lnTo>
                  <a:lnTo>
                    <a:pt x="142" y="271"/>
                  </a:lnTo>
                </a:path>
              </a:pathLst>
            </a:custGeom>
            <a:gradFill rotWithShape="1">
              <a:gsLst>
                <a:gs pos="0">
                  <a:srgbClr val="99FF99"/>
                </a:gs>
                <a:gs pos="100000">
                  <a:srgbClr val="339933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+mn-lt"/>
                <a:ea typeface="+mn-ea"/>
              </a:endParaRPr>
            </a:p>
          </p:txBody>
        </p:sp>
        <p:sp>
          <p:nvSpPr>
            <p:cNvPr id="101" name="Text Box 18"/>
            <p:cNvSpPr txBox="1">
              <a:spLocks noChangeArrowheads="1"/>
            </p:cNvSpPr>
            <p:nvPr/>
          </p:nvSpPr>
          <p:spPr bwMode="auto">
            <a:xfrm>
              <a:off x="2247" y="2479"/>
              <a:ext cx="1339" cy="35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Arial" pitchFamily="34" charset="0"/>
                </a:rPr>
                <a:t>遠傳電信</a:t>
              </a:r>
            </a:p>
          </p:txBody>
        </p:sp>
      </p:grp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7307263" y="5445125"/>
            <a:ext cx="574675" cy="576263"/>
            <a:chOff x="1376" y="935"/>
            <a:chExt cx="560" cy="540"/>
          </a:xfrm>
        </p:grpSpPr>
        <p:pic>
          <p:nvPicPr>
            <p:cNvPr id="57410" name="Picture 4" descr="j043262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396" y="935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411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376" y="958"/>
              <a:ext cx="156" cy="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up 27"/>
          <p:cNvGrpSpPr>
            <a:grpSpLocks/>
          </p:cNvGrpSpPr>
          <p:nvPr/>
        </p:nvGrpSpPr>
        <p:grpSpPr bwMode="auto">
          <a:xfrm>
            <a:off x="8099425" y="5372100"/>
            <a:ext cx="647700" cy="719138"/>
            <a:chOff x="625" y="1031"/>
            <a:chExt cx="570" cy="585"/>
          </a:xfrm>
        </p:grpSpPr>
        <p:pic>
          <p:nvPicPr>
            <p:cNvPr id="57408" name="Picture 28" descr="j043393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55" y="1076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409" name="Picture 29" descr="3479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25" y="1031"/>
              <a:ext cx="157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9" name="Rectangle 93"/>
          <p:cNvSpPr>
            <a:spLocks noChangeArrowheads="1"/>
          </p:cNvSpPr>
          <p:nvPr/>
        </p:nvSpPr>
        <p:spPr bwMode="auto">
          <a:xfrm>
            <a:off x="7235825" y="5948363"/>
            <a:ext cx="1520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TW" sz="1400" b="1" dirty="0">
                <a:latin typeface="+mn-lt"/>
                <a:ea typeface="+mn-ea"/>
                <a:cs typeface="Arial" pitchFamily="34" charset="0"/>
              </a:rPr>
              <a:t>MVPN </a:t>
            </a:r>
            <a:r>
              <a:rPr lang="zh-TW" altLang="en-US" sz="1400" b="1" dirty="0">
                <a:latin typeface="+mn-lt"/>
                <a:ea typeface="+mn-ea"/>
                <a:cs typeface="Arial" pitchFamily="34" charset="0"/>
              </a:rPr>
              <a:t>行動分</a:t>
            </a:r>
            <a:r>
              <a:rPr lang="zh-CN" altLang="en-US" sz="1400" b="1" dirty="0">
                <a:latin typeface="+mn-lt"/>
                <a:ea typeface="+mn-ea"/>
                <a:cs typeface="Arial" pitchFamily="34" charset="0"/>
              </a:rPr>
              <a:t>機</a:t>
            </a:r>
            <a:r>
              <a:rPr lang="zh-TW" altLang="en-US" sz="1400" b="1" dirty="0">
                <a:latin typeface="+mn-lt"/>
                <a:ea typeface="+mn-ea"/>
                <a:cs typeface="Arial" pitchFamily="34" charset="0"/>
              </a:rPr>
              <a:t> </a:t>
            </a:r>
          </a:p>
        </p:txBody>
      </p:sp>
      <p:pic>
        <p:nvPicPr>
          <p:cNvPr id="57404" name="圖片 91" descr="cisco.jpe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5225" y="4559300"/>
            <a:ext cx="479425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405" name="圖片 93" descr="cisco.jpe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68613" y="4559300"/>
            <a:ext cx="479425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406" name="圖片 94" descr="cisco.jpe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0913" y="4579938"/>
            <a:ext cx="479425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" name="Rectangle 158"/>
          <p:cNvSpPr>
            <a:spLocks noChangeArrowheads="1"/>
          </p:cNvSpPr>
          <p:nvPr/>
        </p:nvSpPr>
        <p:spPr bwMode="auto">
          <a:xfrm>
            <a:off x="395288" y="908050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ü"/>
              <a:defRPr/>
            </a:pPr>
            <a:r>
              <a:rPr kumimoji="0" lang="zh-TW" altLang="en-US" b="1" dirty="0">
                <a:solidFill>
                  <a:srgbClr val="990033"/>
                </a:solidFill>
                <a:latin typeface="Arial" pitchFamily="34" charset="0"/>
                <a:ea typeface="新細明體" pitchFamily="18" charset="-120"/>
              </a:rPr>
              <a:t>突破佈線限制、成本降低：</a:t>
            </a:r>
            <a:r>
              <a:rPr kumimoji="0" lang="zh-TW" altLang="en-US" dirty="0">
                <a:latin typeface="Arial" pitchFamily="34" charset="0"/>
                <a:ea typeface="新細明體" pitchFamily="18" charset="-120"/>
              </a:rPr>
              <a:t>語音數據無法分流的環境，</a:t>
            </a:r>
            <a:r>
              <a:rPr kumimoji="0" lang="en-US" altLang="zh-TW" dirty="0">
                <a:latin typeface="Arial" pitchFamily="34" charset="0"/>
                <a:ea typeface="新細明體" pitchFamily="18" charset="-120"/>
              </a:rPr>
              <a:t>IP</a:t>
            </a:r>
            <a:r>
              <a:rPr kumimoji="0" lang="zh-TW" altLang="en-US" dirty="0">
                <a:latin typeface="Arial" pitchFamily="34" charset="0"/>
                <a:ea typeface="新細明體" pitchFamily="18" charset="-120"/>
              </a:rPr>
              <a:t>話機可使用既有網路線</a:t>
            </a:r>
            <a:endParaRPr kumimoji="0" lang="en-US" altLang="zh-TW" dirty="0">
              <a:latin typeface="Arial" pitchFamily="34" charset="0"/>
              <a:ea typeface="新細明體" pitchFamily="18" charset="-120"/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kumimoji="0" lang="zh-TW" altLang="en-US" b="1" dirty="0">
                <a:solidFill>
                  <a:srgbClr val="990033"/>
                </a:solidFill>
                <a:latin typeface="Arial" pitchFamily="34" charset="0"/>
                <a:ea typeface="新細明體" pitchFamily="18" charset="-120"/>
              </a:rPr>
              <a:t>語音品質提升：</a:t>
            </a:r>
            <a:r>
              <a:rPr kumimoji="0" lang="en-US" altLang="zh-TW" dirty="0">
                <a:latin typeface="Arial" pitchFamily="34" charset="0"/>
                <a:ea typeface="新細明體" pitchFamily="18" charset="-120"/>
              </a:rPr>
              <a:t>Smart Switch</a:t>
            </a:r>
            <a:r>
              <a:rPr kumimoji="0" lang="zh-TW" altLang="en-US" dirty="0">
                <a:latin typeface="Arial" pitchFamily="34" charset="0"/>
                <a:ea typeface="新細明體" pitchFamily="18" charset="-120"/>
              </a:rPr>
              <a:t>優先傳送語音封包，並避免受大量數據封包影響通話品質。</a:t>
            </a:r>
            <a:endParaRPr lang="en-US" altLang="zh-TW" dirty="0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7" grpId="0" animBg="1"/>
      <p:bldP spid="108" grpId="0" animBg="1"/>
      <p:bldP spid="109" grpId="0" animBg="1"/>
      <p:bldP spid="119" grpId="0"/>
      <p:bldP spid="162" grpId="0" animBg="1"/>
      <p:bldP spid="163" grpId="0" animBg="1"/>
      <p:bldP spid="164" grpId="0" animBg="1"/>
      <p:bldP spid="165" grpId="0"/>
      <p:bldP spid="166" grpId="0" animBg="1"/>
      <p:bldP spid="168" grpId="0" animBg="1"/>
      <p:bldP spid="171" grpId="0" animBg="1"/>
      <p:bldP spid="170" grpId="0" animBg="1"/>
      <p:bldP spid="174" grpId="0" animBg="1"/>
      <p:bldP spid="175" grpId="0" animBg="1"/>
      <p:bldP spid="1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122"/>
          <p:cNvSpPr>
            <a:spLocks noChangeArrowheads="1"/>
          </p:cNvSpPr>
          <p:nvPr/>
        </p:nvSpPr>
        <p:spPr bwMode="auto">
          <a:xfrm>
            <a:off x="1042988" y="2725738"/>
            <a:ext cx="5040312" cy="1439862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6EC7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b"/>
          <a:lstStyle/>
          <a:p>
            <a:pPr>
              <a:defRPr/>
            </a:pPr>
            <a:r>
              <a:rPr kumimoji="0" lang="zh-TW" altLang="en-US" b="1" dirty="0">
                <a:ea typeface="新細明體" pitchFamily="18" charset="-120"/>
              </a:rPr>
              <a:t>機房</a:t>
            </a:r>
          </a:p>
        </p:txBody>
      </p:sp>
      <p:pic>
        <p:nvPicPr>
          <p:cNvPr id="58371" name="Picture 8" descr="48Switch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1388" y="3435350"/>
            <a:ext cx="2071687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2" name="Line 3"/>
          <p:cNvSpPr>
            <a:spLocks noChangeShapeType="1"/>
          </p:cNvSpPr>
          <p:nvPr/>
        </p:nvSpPr>
        <p:spPr bwMode="auto">
          <a:xfrm flipH="1" flipV="1">
            <a:off x="1987550" y="3013075"/>
            <a:ext cx="647700" cy="0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386" name="Rectangle 122"/>
          <p:cNvSpPr>
            <a:spLocks noChangeArrowheads="1"/>
          </p:cNvSpPr>
          <p:nvPr/>
        </p:nvSpPr>
        <p:spPr bwMode="auto">
          <a:xfrm>
            <a:off x="1042988" y="4510088"/>
            <a:ext cx="5040312" cy="1439862"/>
          </a:xfrm>
          <a:prstGeom prst="rect">
            <a:avLst/>
          </a:prstGeom>
          <a:gradFill rotWithShape="0">
            <a:gsLst>
              <a:gs pos="0">
                <a:srgbClr val="CCFFFF"/>
              </a:gs>
              <a:gs pos="100000">
                <a:srgbClr val="99CC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b"/>
          <a:lstStyle/>
          <a:p>
            <a:pPr>
              <a:defRPr/>
            </a:pPr>
            <a:r>
              <a:rPr lang="zh-TW" altLang="en-US" b="1" dirty="0">
                <a:ea typeface="新細明體" pitchFamily="18" charset="-120"/>
              </a:rPr>
              <a:t>辦公室</a:t>
            </a:r>
          </a:p>
        </p:txBody>
      </p:sp>
      <p:sp>
        <p:nvSpPr>
          <p:cNvPr id="58374" name="Line 187"/>
          <p:cNvSpPr>
            <a:spLocks noChangeShapeType="1"/>
          </p:cNvSpPr>
          <p:nvPr/>
        </p:nvSpPr>
        <p:spPr bwMode="auto">
          <a:xfrm>
            <a:off x="1412875" y="2365375"/>
            <a:ext cx="0" cy="827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8375" name="Line 188"/>
          <p:cNvSpPr>
            <a:spLocks noChangeShapeType="1"/>
          </p:cNvSpPr>
          <p:nvPr/>
        </p:nvSpPr>
        <p:spPr bwMode="auto">
          <a:xfrm>
            <a:off x="1628775" y="2365375"/>
            <a:ext cx="0" cy="827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8376" name="Line 189"/>
          <p:cNvSpPr>
            <a:spLocks noChangeShapeType="1"/>
          </p:cNvSpPr>
          <p:nvPr/>
        </p:nvSpPr>
        <p:spPr bwMode="auto">
          <a:xfrm>
            <a:off x="1844675" y="2365375"/>
            <a:ext cx="0" cy="827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8377" name="Line 190"/>
          <p:cNvSpPr>
            <a:spLocks noChangeShapeType="1"/>
          </p:cNvSpPr>
          <p:nvPr/>
        </p:nvSpPr>
        <p:spPr bwMode="auto">
          <a:xfrm>
            <a:off x="2060575" y="2365375"/>
            <a:ext cx="0" cy="827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8378" name="Text Box 33"/>
          <p:cNvSpPr txBox="1">
            <a:spLocks noChangeArrowheads="1"/>
          </p:cNvSpPr>
          <p:nvPr/>
        </p:nvSpPr>
        <p:spPr bwMode="auto">
          <a:xfrm>
            <a:off x="179388" y="2868613"/>
            <a:ext cx="11128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n-US" altLang="zh-TW" sz="1200" b="1">
                <a:solidFill>
                  <a:srgbClr val="0099FF"/>
                </a:solidFill>
              </a:rPr>
              <a:t>MOS</a:t>
            </a:r>
            <a:r>
              <a:rPr kumimoji="0" lang="en-US" altLang="zh-TW" sz="1200" b="1">
                <a:solidFill>
                  <a:srgbClr val="FF9966"/>
                </a:solidFill>
              </a:rPr>
              <a:t>A </a:t>
            </a:r>
            <a:r>
              <a:rPr kumimoji="0" lang="en-US" altLang="zh-TW" sz="1200" b="1"/>
              <a:t>4616+</a:t>
            </a:r>
          </a:p>
          <a:p>
            <a:pPr algn="ctr" eaLnBrk="0" hangingPunct="0"/>
            <a:r>
              <a:rPr kumimoji="0" lang="en-US" altLang="zh-TW" sz="1200" b="1"/>
              <a:t>IP PBX</a:t>
            </a:r>
          </a:p>
        </p:txBody>
      </p:sp>
      <p:sp>
        <p:nvSpPr>
          <p:cNvPr id="117796" name="Oval 36"/>
          <p:cNvSpPr>
            <a:spLocks noChangeArrowheads="1"/>
          </p:cNvSpPr>
          <p:nvPr/>
        </p:nvSpPr>
        <p:spPr bwMode="auto">
          <a:xfrm>
            <a:off x="971550" y="1846263"/>
            <a:ext cx="1511300" cy="719137"/>
          </a:xfrm>
          <a:prstGeom prst="ellipse">
            <a:avLst/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46275"/>
                  <a:invGamma/>
                </a:srgbClr>
              </a:gs>
            </a:gsLst>
            <a:lin ang="5400000" scaled="1"/>
          </a:gradFill>
          <a:ln w="19050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defRPr/>
            </a:pPr>
            <a:r>
              <a:rPr lang="en-US" altLang="zh-TW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新細明體" pitchFamily="18" charset="-120"/>
              </a:rPr>
              <a:t>PSTN</a:t>
            </a:r>
          </a:p>
        </p:txBody>
      </p:sp>
      <p:sp>
        <p:nvSpPr>
          <p:cNvPr id="58380" name="Rectangle 74"/>
          <p:cNvSpPr>
            <a:spLocks noChangeArrowheads="1"/>
          </p:cNvSpPr>
          <p:nvPr/>
        </p:nvSpPr>
        <p:spPr bwMode="auto">
          <a:xfrm>
            <a:off x="3995738" y="4725988"/>
            <a:ext cx="792162" cy="2746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kumimoji="0" lang="en-US" altLang="zh-TW" sz="1200"/>
              <a:t>vLAN 2</a:t>
            </a:r>
            <a:endParaRPr kumimoji="0" lang="zh-TW" altLang="en-US" sz="1200"/>
          </a:p>
        </p:txBody>
      </p:sp>
      <p:sp>
        <p:nvSpPr>
          <p:cNvPr id="58381" name="Line 3"/>
          <p:cNvSpPr>
            <a:spLocks noChangeShapeType="1"/>
          </p:cNvSpPr>
          <p:nvPr/>
        </p:nvSpPr>
        <p:spPr bwMode="auto">
          <a:xfrm flipH="1" flipV="1">
            <a:off x="6732588" y="3038475"/>
            <a:ext cx="863600" cy="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8382" name="Rectangle 109"/>
          <p:cNvSpPr>
            <a:spLocks noChangeArrowheads="1"/>
          </p:cNvSpPr>
          <p:nvPr/>
        </p:nvSpPr>
        <p:spPr bwMode="auto">
          <a:xfrm>
            <a:off x="6140450" y="2435225"/>
            <a:ext cx="800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kumimoji="0" lang="zh-TW" altLang="en-US" sz="1200">
                <a:solidFill>
                  <a:srgbClr val="FF0066"/>
                </a:solidFill>
              </a:rPr>
              <a:t>語音專</a:t>
            </a:r>
            <a:r>
              <a:rPr kumimoji="0" lang="zh-CN" altLang="en-US" sz="1200">
                <a:solidFill>
                  <a:srgbClr val="FF0066"/>
                </a:solidFill>
              </a:rPr>
              <a:t>用</a:t>
            </a:r>
            <a:endParaRPr kumimoji="0" lang="zh-CN" altLang="zh-TW" sz="1200">
              <a:solidFill>
                <a:srgbClr val="FF0066"/>
              </a:solidFill>
            </a:endParaRPr>
          </a:p>
          <a:p>
            <a:pPr algn="ctr" eaLnBrk="0" hangingPunct="0"/>
            <a:r>
              <a:rPr kumimoji="0" lang="en-US" altLang="zh-CN" sz="1200"/>
              <a:t>ADSL</a:t>
            </a:r>
            <a:endParaRPr kumimoji="0" lang="en-US" altLang="zh-TW" sz="1200"/>
          </a:p>
        </p:txBody>
      </p:sp>
      <p:sp>
        <p:nvSpPr>
          <p:cNvPr id="58383" name="Rectangle 74"/>
          <p:cNvSpPr>
            <a:spLocks noChangeArrowheads="1"/>
          </p:cNvSpPr>
          <p:nvPr/>
        </p:nvSpPr>
        <p:spPr bwMode="auto">
          <a:xfrm>
            <a:off x="4498975" y="3165475"/>
            <a:ext cx="1368425" cy="2794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kumimoji="0" lang="zh-TW" altLang="en-US" sz="1200"/>
              <a:t>寬頻路由器</a:t>
            </a:r>
            <a:r>
              <a:rPr kumimoji="0" lang="en-US" altLang="zh-TW" sz="1200"/>
              <a:t>(</a:t>
            </a:r>
            <a:r>
              <a:rPr kumimoji="0" lang="zh-TW" altLang="en-US" sz="1200"/>
              <a:t>語音</a:t>
            </a:r>
            <a:r>
              <a:rPr kumimoji="0" lang="en-US" altLang="zh-TW" sz="1200"/>
              <a:t>)</a:t>
            </a:r>
            <a:endParaRPr kumimoji="0" lang="zh-TW" altLang="en-US" sz="1200"/>
          </a:p>
        </p:txBody>
      </p:sp>
      <p:sp>
        <p:nvSpPr>
          <p:cNvPr id="58384" name="Rectangle 74"/>
          <p:cNvSpPr>
            <a:spLocks noChangeArrowheads="1"/>
          </p:cNvSpPr>
          <p:nvPr/>
        </p:nvSpPr>
        <p:spPr bwMode="auto">
          <a:xfrm>
            <a:off x="3995738" y="5373688"/>
            <a:ext cx="792162" cy="2746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kumimoji="0" lang="en-US" altLang="zh-TW" sz="1200"/>
              <a:t>vLAN 1</a:t>
            </a:r>
            <a:endParaRPr kumimoji="0" lang="zh-TW" altLang="en-US" sz="1200"/>
          </a:p>
        </p:txBody>
      </p:sp>
      <p:sp>
        <p:nvSpPr>
          <p:cNvPr id="58385" name="Rectangle 74"/>
          <p:cNvSpPr>
            <a:spLocks noChangeArrowheads="1"/>
          </p:cNvSpPr>
          <p:nvPr/>
        </p:nvSpPr>
        <p:spPr bwMode="auto">
          <a:xfrm>
            <a:off x="1619250" y="5302250"/>
            <a:ext cx="935038" cy="2746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kumimoji="0" lang="zh-TW" altLang="en-US" sz="1200"/>
              <a:t>電腦</a:t>
            </a:r>
          </a:p>
        </p:txBody>
      </p:sp>
      <p:sp>
        <p:nvSpPr>
          <p:cNvPr id="58386" name="Line 187"/>
          <p:cNvSpPr>
            <a:spLocks noChangeShapeType="1"/>
          </p:cNvSpPr>
          <p:nvPr/>
        </p:nvSpPr>
        <p:spPr bwMode="auto">
          <a:xfrm>
            <a:off x="2698750" y="5027613"/>
            <a:ext cx="0" cy="360362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8387" name="Line 188"/>
          <p:cNvSpPr>
            <a:spLocks noChangeShapeType="1"/>
          </p:cNvSpPr>
          <p:nvPr/>
        </p:nvSpPr>
        <p:spPr bwMode="auto">
          <a:xfrm>
            <a:off x="3132138" y="5027613"/>
            <a:ext cx="0" cy="360362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8388" name="Line 189"/>
          <p:cNvSpPr>
            <a:spLocks noChangeShapeType="1"/>
          </p:cNvSpPr>
          <p:nvPr/>
        </p:nvSpPr>
        <p:spPr bwMode="auto">
          <a:xfrm>
            <a:off x="3779838" y="5027613"/>
            <a:ext cx="0" cy="360362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pic>
        <p:nvPicPr>
          <p:cNvPr id="58389" name="Picture 79" descr="NB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2850" y="5243513"/>
            <a:ext cx="4318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90" name="Picture 80" descr="NB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938" y="5243513"/>
            <a:ext cx="4318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91" name="Picture 81" descr="NB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6238" y="5243513"/>
            <a:ext cx="4318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92" name="Picture 73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825" y="4941888"/>
            <a:ext cx="244475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93" name="圖片 103" descr="11.jp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3800" y="4581525"/>
            <a:ext cx="684213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94" name="Picture 73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5600" y="4941888"/>
            <a:ext cx="244475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95" name="Rectangle 74"/>
          <p:cNvSpPr>
            <a:spLocks noChangeArrowheads="1"/>
          </p:cNvSpPr>
          <p:nvPr/>
        </p:nvSpPr>
        <p:spPr bwMode="auto">
          <a:xfrm>
            <a:off x="1474788" y="4654550"/>
            <a:ext cx="1223962" cy="2794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kumimoji="0" lang="en-US" altLang="zh-TW" sz="1200">
                <a:solidFill>
                  <a:srgbClr val="A50021"/>
                </a:solidFill>
              </a:rPr>
              <a:t>IP</a:t>
            </a:r>
            <a:r>
              <a:rPr kumimoji="0" lang="zh-TW" altLang="en-US" sz="1200">
                <a:solidFill>
                  <a:srgbClr val="A50021"/>
                </a:solidFill>
              </a:rPr>
              <a:t>話機</a:t>
            </a:r>
          </a:p>
        </p:txBody>
      </p:sp>
      <p:sp>
        <p:nvSpPr>
          <p:cNvPr id="58396" name="Line 187"/>
          <p:cNvSpPr>
            <a:spLocks noChangeShapeType="1"/>
          </p:cNvSpPr>
          <p:nvPr/>
        </p:nvSpPr>
        <p:spPr bwMode="auto">
          <a:xfrm>
            <a:off x="2698750" y="3790950"/>
            <a:ext cx="0" cy="900113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8397" name="Line 188"/>
          <p:cNvSpPr>
            <a:spLocks noChangeShapeType="1"/>
          </p:cNvSpPr>
          <p:nvPr/>
        </p:nvSpPr>
        <p:spPr bwMode="auto">
          <a:xfrm>
            <a:off x="3132138" y="3790950"/>
            <a:ext cx="0" cy="900113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8398" name="Line 190"/>
          <p:cNvSpPr>
            <a:spLocks noChangeShapeType="1"/>
          </p:cNvSpPr>
          <p:nvPr/>
        </p:nvSpPr>
        <p:spPr bwMode="auto">
          <a:xfrm>
            <a:off x="3779838" y="3790950"/>
            <a:ext cx="0" cy="900113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8399" name="Line 96"/>
          <p:cNvSpPr>
            <a:spLocks noChangeShapeType="1"/>
          </p:cNvSpPr>
          <p:nvPr/>
        </p:nvSpPr>
        <p:spPr bwMode="auto">
          <a:xfrm>
            <a:off x="3203575" y="4799013"/>
            <a:ext cx="38735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8400" name="Rectangle 74"/>
          <p:cNvSpPr>
            <a:spLocks noChangeArrowheads="1"/>
          </p:cNvSpPr>
          <p:nvPr/>
        </p:nvSpPr>
        <p:spPr bwMode="auto">
          <a:xfrm>
            <a:off x="2771775" y="3228975"/>
            <a:ext cx="1079500" cy="2778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kumimoji="0" lang="en-US" altLang="zh-TW" sz="1200"/>
              <a:t>Smart Switch</a:t>
            </a:r>
          </a:p>
        </p:txBody>
      </p:sp>
      <p:sp>
        <p:nvSpPr>
          <p:cNvPr id="58401" name="Line 3"/>
          <p:cNvSpPr>
            <a:spLocks noChangeShapeType="1"/>
          </p:cNvSpPr>
          <p:nvPr/>
        </p:nvSpPr>
        <p:spPr bwMode="auto">
          <a:xfrm flipH="1" flipV="1">
            <a:off x="4067175" y="3013075"/>
            <a:ext cx="2376488" cy="0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8402" name="Line 4"/>
          <p:cNvSpPr>
            <a:spLocks noChangeShapeType="1"/>
          </p:cNvSpPr>
          <p:nvPr/>
        </p:nvSpPr>
        <p:spPr bwMode="auto">
          <a:xfrm flipH="1" flipV="1">
            <a:off x="4067175" y="3013075"/>
            <a:ext cx="0" cy="647700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8403" name="Line 3"/>
          <p:cNvSpPr>
            <a:spLocks noChangeShapeType="1"/>
          </p:cNvSpPr>
          <p:nvPr/>
        </p:nvSpPr>
        <p:spPr bwMode="auto">
          <a:xfrm flipH="1" flipV="1">
            <a:off x="1835150" y="3157538"/>
            <a:ext cx="647700" cy="0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pic>
        <p:nvPicPr>
          <p:cNvPr id="58404" name="Picture 78" descr="MOSA 46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58888" y="3073400"/>
            <a:ext cx="1008062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405" name="Picture 78" descr="MOSA 46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58888" y="2868613"/>
            <a:ext cx="1008062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406" name="Line 4"/>
          <p:cNvSpPr>
            <a:spLocks noChangeShapeType="1"/>
          </p:cNvSpPr>
          <p:nvPr/>
        </p:nvSpPr>
        <p:spPr bwMode="auto">
          <a:xfrm flipH="1" flipV="1">
            <a:off x="2635250" y="3013075"/>
            <a:ext cx="0" cy="647700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8407" name="Line 4"/>
          <p:cNvSpPr>
            <a:spLocks noChangeShapeType="1"/>
          </p:cNvSpPr>
          <p:nvPr/>
        </p:nvSpPr>
        <p:spPr bwMode="auto">
          <a:xfrm flipH="1" flipV="1">
            <a:off x="2482850" y="3157538"/>
            <a:ext cx="0" cy="503237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8408" name="Line 3"/>
          <p:cNvSpPr>
            <a:spLocks noChangeShapeType="1"/>
          </p:cNvSpPr>
          <p:nvPr/>
        </p:nvSpPr>
        <p:spPr bwMode="auto">
          <a:xfrm flipH="1" flipV="1">
            <a:off x="4067175" y="3805238"/>
            <a:ext cx="2305050" cy="0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 type="oval" w="med" len="med"/>
          </a:ln>
        </p:spPr>
        <p:txBody>
          <a:bodyPr/>
          <a:lstStyle/>
          <a:p>
            <a:endParaRPr lang="zh-TW" altLang="en-US"/>
          </a:p>
        </p:txBody>
      </p:sp>
      <p:pic>
        <p:nvPicPr>
          <p:cNvPr id="58409" name="Picture 41" descr="Draytek2110-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80"/>
              </a:clrFrom>
              <a:clrTo>
                <a:srgbClr val="FFFF8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9338" y="2733675"/>
            <a:ext cx="576262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410" name="Rectangle 74"/>
          <p:cNvSpPr>
            <a:spLocks noChangeArrowheads="1"/>
          </p:cNvSpPr>
          <p:nvPr/>
        </p:nvSpPr>
        <p:spPr bwMode="auto">
          <a:xfrm>
            <a:off x="4498975" y="3886200"/>
            <a:ext cx="1368425" cy="2794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0" hangingPunct="0"/>
            <a:r>
              <a:rPr kumimoji="0" lang="zh-TW" altLang="en-US" sz="1200"/>
              <a:t>寬頻路由器</a:t>
            </a:r>
            <a:r>
              <a:rPr kumimoji="0" lang="en-US" altLang="zh-TW" sz="1200"/>
              <a:t>(</a:t>
            </a:r>
            <a:r>
              <a:rPr kumimoji="0" lang="zh-TW" altLang="en-US" sz="1200"/>
              <a:t>數據</a:t>
            </a:r>
            <a:r>
              <a:rPr kumimoji="0" lang="en-US" altLang="zh-TW" sz="1200"/>
              <a:t>)</a:t>
            </a:r>
            <a:endParaRPr kumimoji="0" lang="zh-TW" altLang="en-US" sz="1200"/>
          </a:p>
        </p:txBody>
      </p:sp>
      <p:pic>
        <p:nvPicPr>
          <p:cNvPr id="58411" name="Picture 40" descr="ADSLmodem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30938" y="2795588"/>
            <a:ext cx="549275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412" name="Picture 41" descr="Draytek2110-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80"/>
              </a:clrFrom>
              <a:clrTo>
                <a:srgbClr val="FFFF8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9338" y="3513138"/>
            <a:ext cx="576262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413" name="Line 3"/>
          <p:cNvSpPr>
            <a:spLocks noChangeShapeType="1"/>
          </p:cNvSpPr>
          <p:nvPr/>
        </p:nvSpPr>
        <p:spPr bwMode="auto">
          <a:xfrm flipH="1" flipV="1">
            <a:off x="6659563" y="3814763"/>
            <a:ext cx="865187" cy="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58414" name="Rectangle 109"/>
          <p:cNvSpPr>
            <a:spLocks noChangeArrowheads="1"/>
          </p:cNvSpPr>
          <p:nvPr/>
        </p:nvSpPr>
        <p:spPr bwMode="auto">
          <a:xfrm>
            <a:off x="6067425" y="3211513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kumimoji="0" lang="zh-TW" altLang="en-US" sz="1200">
                <a:solidFill>
                  <a:srgbClr val="FF0066"/>
                </a:solidFill>
              </a:rPr>
              <a:t>數據使</a:t>
            </a:r>
            <a:r>
              <a:rPr kumimoji="0" lang="zh-CN" altLang="en-US" sz="1200">
                <a:solidFill>
                  <a:srgbClr val="FF0066"/>
                </a:solidFill>
              </a:rPr>
              <a:t>用</a:t>
            </a:r>
            <a:endParaRPr kumimoji="0" lang="zh-CN" altLang="zh-TW" sz="1200">
              <a:solidFill>
                <a:srgbClr val="FF0066"/>
              </a:solidFill>
            </a:endParaRPr>
          </a:p>
          <a:p>
            <a:pPr algn="ctr" eaLnBrk="0" hangingPunct="0"/>
            <a:r>
              <a:rPr kumimoji="0" lang="en-US" altLang="zh-CN" sz="1200"/>
              <a:t>ADSL</a:t>
            </a:r>
            <a:endParaRPr kumimoji="0" lang="en-US" altLang="zh-TW" sz="1200"/>
          </a:p>
        </p:txBody>
      </p:sp>
      <p:pic>
        <p:nvPicPr>
          <p:cNvPr id="58415" name="Picture 40" descr="ADSLmodem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7913" y="3571875"/>
            <a:ext cx="549275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416" name="標題 54"/>
          <p:cNvSpPr>
            <a:spLocks noGrp="1"/>
          </p:cNvSpPr>
          <p:nvPr>
            <p:ph type="title"/>
          </p:nvPr>
        </p:nvSpPr>
        <p:spPr>
          <a:xfrm>
            <a:off x="1042988" y="117475"/>
            <a:ext cx="7654925" cy="647700"/>
          </a:xfrm>
        </p:spPr>
        <p:txBody>
          <a:bodyPr/>
          <a:lstStyle/>
          <a:p>
            <a:r>
              <a:rPr lang="en-US" altLang="zh-TW" smtClean="0"/>
              <a:t>IP</a:t>
            </a:r>
            <a:r>
              <a:rPr lang="zh-TW" altLang="en-US" smtClean="0"/>
              <a:t>話機搭配智慧網路交換器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7019925" y="2924175"/>
            <a:ext cx="1871663" cy="1008063"/>
            <a:chOff x="2654" y="2387"/>
            <a:chExt cx="1224" cy="635"/>
          </a:xfrm>
        </p:grpSpPr>
        <p:sp>
          <p:nvSpPr>
            <p:cNvPr id="58432" name="Freeform 190"/>
            <p:cNvSpPr>
              <a:spLocks/>
            </p:cNvSpPr>
            <p:nvPr/>
          </p:nvSpPr>
          <p:spPr bwMode="auto">
            <a:xfrm>
              <a:off x="2654" y="2387"/>
              <a:ext cx="1224" cy="635"/>
            </a:xfrm>
            <a:custGeom>
              <a:avLst/>
              <a:gdLst>
                <a:gd name="T0" fmla="*/ 13165 w 1250"/>
                <a:gd name="T1" fmla="*/ 1524 h 693"/>
                <a:gd name="T2" fmla="*/ 6638 w 1250"/>
                <a:gd name="T3" fmla="*/ 1681 h 693"/>
                <a:gd name="T4" fmla="*/ 1941 w 1250"/>
                <a:gd name="T5" fmla="*/ 1924 h 693"/>
                <a:gd name="T6" fmla="*/ 150 w 1250"/>
                <a:gd name="T7" fmla="*/ 2211 h 693"/>
                <a:gd name="T8" fmla="*/ 325 w 1250"/>
                <a:gd name="T9" fmla="*/ 2472 h 693"/>
                <a:gd name="T10" fmla="*/ 1796 w 1250"/>
                <a:gd name="T11" fmla="*/ 2615 h 693"/>
                <a:gd name="T12" fmla="*/ 5643 w 1250"/>
                <a:gd name="T13" fmla="*/ 2827 h 693"/>
                <a:gd name="T14" fmla="*/ 13334 w 1250"/>
                <a:gd name="T15" fmla="*/ 3045 h 693"/>
                <a:gd name="T16" fmla="*/ 23123 w 1250"/>
                <a:gd name="T17" fmla="*/ 3168 h 693"/>
                <a:gd name="T18" fmla="*/ 30102 w 1250"/>
                <a:gd name="T19" fmla="*/ 3273 h 693"/>
                <a:gd name="T20" fmla="*/ 34825 w 1250"/>
                <a:gd name="T21" fmla="*/ 3454 h 693"/>
                <a:gd name="T22" fmla="*/ 40958 w 1250"/>
                <a:gd name="T23" fmla="*/ 3600 h 693"/>
                <a:gd name="T24" fmla="*/ 48084 w 1250"/>
                <a:gd name="T25" fmla="*/ 3668 h 693"/>
                <a:gd name="T26" fmla="*/ 56328 w 1250"/>
                <a:gd name="T27" fmla="*/ 3657 h 693"/>
                <a:gd name="T28" fmla="*/ 64402 w 1250"/>
                <a:gd name="T29" fmla="*/ 3575 h 693"/>
                <a:gd name="T30" fmla="*/ 70565 w 1250"/>
                <a:gd name="T31" fmla="*/ 3600 h 693"/>
                <a:gd name="T32" fmla="*/ 77434 w 1250"/>
                <a:gd name="T33" fmla="*/ 3747 h 693"/>
                <a:gd name="T34" fmla="*/ 85924 w 1250"/>
                <a:gd name="T35" fmla="*/ 3815 h 693"/>
                <a:gd name="T36" fmla="*/ 94681 w 1250"/>
                <a:gd name="T37" fmla="*/ 3805 h 693"/>
                <a:gd name="T38" fmla="*/ 106798 w 1250"/>
                <a:gd name="T39" fmla="*/ 3651 h 693"/>
                <a:gd name="T40" fmla="*/ 118145 w 1250"/>
                <a:gd name="T41" fmla="*/ 3323 h 693"/>
                <a:gd name="T42" fmla="*/ 122497 w 1250"/>
                <a:gd name="T43" fmla="*/ 3109 h 693"/>
                <a:gd name="T44" fmla="*/ 135902 w 1250"/>
                <a:gd name="T45" fmla="*/ 2974 h 693"/>
                <a:gd name="T46" fmla="*/ 144964 w 1250"/>
                <a:gd name="T47" fmla="*/ 2759 h 693"/>
                <a:gd name="T48" fmla="*/ 149960 w 1250"/>
                <a:gd name="T49" fmla="*/ 2479 h 693"/>
                <a:gd name="T50" fmla="*/ 150683 w 1250"/>
                <a:gd name="T51" fmla="*/ 2335 h 693"/>
                <a:gd name="T52" fmla="*/ 150773 w 1250"/>
                <a:gd name="T53" fmla="*/ 2182 h 693"/>
                <a:gd name="T54" fmla="*/ 148811 w 1250"/>
                <a:gd name="T55" fmla="*/ 1921 h 693"/>
                <a:gd name="T56" fmla="*/ 145546 w 1250"/>
                <a:gd name="T57" fmla="*/ 1693 h 693"/>
                <a:gd name="T58" fmla="*/ 140775 w 1250"/>
                <a:gd name="T59" fmla="*/ 1537 h 693"/>
                <a:gd name="T60" fmla="*/ 135316 w 1250"/>
                <a:gd name="T61" fmla="*/ 1295 h 693"/>
                <a:gd name="T62" fmla="*/ 135416 w 1250"/>
                <a:gd name="T63" fmla="*/ 1101 h 693"/>
                <a:gd name="T64" fmla="*/ 133665 w 1250"/>
                <a:gd name="T65" fmla="*/ 880 h 693"/>
                <a:gd name="T66" fmla="*/ 128781 w 1250"/>
                <a:gd name="T67" fmla="*/ 619 h 693"/>
                <a:gd name="T68" fmla="*/ 121803 w 1250"/>
                <a:gd name="T69" fmla="*/ 436 h 693"/>
                <a:gd name="T70" fmla="*/ 112930 w 1250"/>
                <a:gd name="T71" fmla="*/ 368 h 693"/>
                <a:gd name="T72" fmla="*/ 102925 w 1250"/>
                <a:gd name="T73" fmla="*/ 474 h 693"/>
                <a:gd name="T74" fmla="*/ 97778 w 1250"/>
                <a:gd name="T75" fmla="*/ 270 h 693"/>
                <a:gd name="T76" fmla="*/ 90834 w 1250"/>
                <a:gd name="T77" fmla="*/ 134 h 693"/>
                <a:gd name="T78" fmla="*/ 74634 w 1250"/>
                <a:gd name="T79" fmla="*/ 0 h 693"/>
                <a:gd name="T80" fmla="*/ 57244 w 1250"/>
                <a:gd name="T81" fmla="*/ 123 h 693"/>
                <a:gd name="T82" fmla="*/ 50465 w 1250"/>
                <a:gd name="T83" fmla="*/ 289 h 693"/>
                <a:gd name="T84" fmla="*/ 45870 w 1250"/>
                <a:gd name="T85" fmla="*/ 492 h 693"/>
                <a:gd name="T86" fmla="*/ 34892 w 1250"/>
                <a:gd name="T87" fmla="*/ 454 h 693"/>
                <a:gd name="T88" fmla="*/ 26720 w 1250"/>
                <a:gd name="T89" fmla="*/ 560 h 693"/>
                <a:gd name="T90" fmla="*/ 20507 w 1250"/>
                <a:gd name="T91" fmla="*/ 801 h 693"/>
                <a:gd name="T92" fmla="*/ 17033 w 1250"/>
                <a:gd name="T93" fmla="*/ 1088 h 693"/>
                <a:gd name="T94" fmla="*/ 16590 w 1250"/>
                <a:gd name="T95" fmla="*/ 1321 h 693"/>
                <a:gd name="T96" fmla="*/ 17166 w 1250"/>
                <a:gd name="T97" fmla="*/ 1486 h 69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50"/>
                <a:gd name="T148" fmla="*/ 0 h 693"/>
                <a:gd name="T149" fmla="*/ 1250 w 1250"/>
                <a:gd name="T150" fmla="*/ 693 h 69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50" h="693">
                  <a:moveTo>
                    <a:pt x="142" y="271"/>
                  </a:moveTo>
                  <a:lnTo>
                    <a:pt x="109" y="276"/>
                  </a:lnTo>
                  <a:lnTo>
                    <a:pt x="81" y="291"/>
                  </a:lnTo>
                  <a:lnTo>
                    <a:pt x="55" y="305"/>
                  </a:lnTo>
                  <a:lnTo>
                    <a:pt x="34" y="328"/>
                  </a:lnTo>
                  <a:lnTo>
                    <a:pt x="16" y="349"/>
                  </a:lnTo>
                  <a:lnTo>
                    <a:pt x="5" y="374"/>
                  </a:lnTo>
                  <a:lnTo>
                    <a:pt x="1" y="401"/>
                  </a:lnTo>
                  <a:lnTo>
                    <a:pt x="0" y="433"/>
                  </a:lnTo>
                  <a:lnTo>
                    <a:pt x="3" y="448"/>
                  </a:lnTo>
                  <a:lnTo>
                    <a:pt x="7" y="460"/>
                  </a:lnTo>
                  <a:lnTo>
                    <a:pt x="15" y="474"/>
                  </a:lnTo>
                  <a:lnTo>
                    <a:pt x="22" y="490"/>
                  </a:lnTo>
                  <a:lnTo>
                    <a:pt x="47" y="512"/>
                  </a:lnTo>
                  <a:lnTo>
                    <a:pt x="75" y="535"/>
                  </a:lnTo>
                  <a:lnTo>
                    <a:pt x="110" y="552"/>
                  </a:lnTo>
                  <a:lnTo>
                    <a:pt x="150" y="567"/>
                  </a:lnTo>
                  <a:lnTo>
                    <a:pt x="191" y="574"/>
                  </a:lnTo>
                  <a:lnTo>
                    <a:pt x="232" y="575"/>
                  </a:lnTo>
                  <a:lnTo>
                    <a:pt x="249" y="593"/>
                  </a:lnTo>
                  <a:lnTo>
                    <a:pt x="267" y="614"/>
                  </a:lnTo>
                  <a:lnTo>
                    <a:pt x="288" y="626"/>
                  </a:lnTo>
                  <a:lnTo>
                    <a:pt x="312" y="641"/>
                  </a:lnTo>
                  <a:lnTo>
                    <a:pt x="339" y="653"/>
                  </a:lnTo>
                  <a:lnTo>
                    <a:pt x="366" y="660"/>
                  </a:lnTo>
                  <a:lnTo>
                    <a:pt x="398" y="665"/>
                  </a:lnTo>
                  <a:lnTo>
                    <a:pt x="432" y="666"/>
                  </a:lnTo>
                  <a:lnTo>
                    <a:pt x="466" y="663"/>
                  </a:lnTo>
                  <a:lnTo>
                    <a:pt x="501" y="659"/>
                  </a:lnTo>
                  <a:lnTo>
                    <a:pt x="533" y="648"/>
                  </a:lnTo>
                  <a:lnTo>
                    <a:pt x="561" y="635"/>
                  </a:lnTo>
                  <a:lnTo>
                    <a:pt x="584" y="652"/>
                  </a:lnTo>
                  <a:lnTo>
                    <a:pt x="611" y="666"/>
                  </a:lnTo>
                  <a:lnTo>
                    <a:pt x="641" y="679"/>
                  </a:lnTo>
                  <a:lnTo>
                    <a:pt x="675" y="686"/>
                  </a:lnTo>
                  <a:lnTo>
                    <a:pt x="711" y="691"/>
                  </a:lnTo>
                  <a:lnTo>
                    <a:pt x="747" y="692"/>
                  </a:lnTo>
                  <a:lnTo>
                    <a:pt x="784" y="690"/>
                  </a:lnTo>
                  <a:lnTo>
                    <a:pt x="824" y="683"/>
                  </a:lnTo>
                  <a:lnTo>
                    <a:pt x="884" y="662"/>
                  </a:lnTo>
                  <a:lnTo>
                    <a:pt x="936" y="636"/>
                  </a:lnTo>
                  <a:lnTo>
                    <a:pt x="978" y="602"/>
                  </a:lnTo>
                  <a:lnTo>
                    <a:pt x="999" y="585"/>
                  </a:lnTo>
                  <a:lnTo>
                    <a:pt x="1014" y="564"/>
                  </a:lnTo>
                  <a:lnTo>
                    <a:pt x="1075" y="556"/>
                  </a:lnTo>
                  <a:lnTo>
                    <a:pt x="1125" y="539"/>
                  </a:lnTo>
                  <a:lnTo>
                    <a:pt x="1167" y="522"/>
                  </a:lnTo>
                  <a:lnTo>
                    <a:pt x="1200" y="500"/>
                  </a:lnTo>
                  <a:lnTo>
                    <a:pt x="1223" y="477"/>
                  </a:lnTo>
                  <a:lnTo>
                    <a:pt x="1241" y="449"/>
                  </a:lnTo>
                  <a:lnTo>
                    <a:pt x="1243" y="437"/>
                  </a:lnTo>
                  <a:lnTo>
                    <a:pt x="1247" y="423"/>
                  </a:lnTo>
                  <a:lnTo>
                    <a:pt x="1249" y="412"/>
                  </a:lnTo>
                  <a:lnTo>
                    <a:pt x="1248" y="396"/>
                  </a:lnTo>
                  <a:lnTo>
                    <a:pt x="1244" y="370"/>
                  </a:lnTo>
                  <a:lnTo>
                    <a:pt x="1232" y="348"/>
                  </a:lnTo>
                  <a:lnTo>
                    <a:pt x="1220" y="327"/>
                  </a:lnTo>
                  <a:lnTo>
                    <a:pt x="1205" y="307"/>
                  </a:lnTo>
                  <a:lnTo>
                    <a:pt x="1187" y="290"/>
                  </a:lnTo>
                  <a:lnTo>
                    <a:pt x="1165" y="278"/>
                  </a:lnTo>
                  <a:lnTo>
                    <a:pt x="1116" y="255"/>
                  </a:lnTo>
                  <a:lnTo>
                    <a:pt x="1120" y="235"/>
                  </a:lnTo>
                  <a:lnTo>
                    <a:pt x="1121" y="216"/>
                  </a:lnTo>
                  <a:lnTo>
                    <a:pt x="1121" y="200"/>
                  </a:lnTo>
                  <a:lnTo>
                    <a:pt x="1115" y="188"/>
                  </a:lnTo>
                  <a:lnTo>
                    <a:pt x="1106" y="160"/>
                  </a:lnTo>
                  <a:lnTo>
                    <a:pt x="1088" y="134"/>
                  </a:lnTo>
                  <a:lnTo>
                    <a:pt x="1066" y="112"/>
                  </a:lnTo>
                  <a:lnTo>
                    <a:pt x="1036" y="92"/>
                  </a:lnTo>
                  <a:lnTo>
                    <a:pt x="1008" y="79"/>
                  </a:lnTo>
                  <a:lnTo>
                    <a:pt x="972" y="70"/>
                  </a:lnTo>
                  <a:lnTo>
                    <a:pt x="935" y="67"/>
                  </a:lnTo>
                  <a:lnTo>
                    <a:pt x="890" y="71"/>
                  </a:lnTo>
                  <a:lnTo>
                    <a:pt x="852" y="86"/>
                  </a:lnTo>
                  <a:lnTo>
                    <a:pt x="831" y="65"/>
                  </a:lnTo>
                  <a:lnTo>
                    <a:pt x="809" y="49"/>
                  </a:lnTo>
                  <a:lnTo>
                    <a:pt x="782" y="36"/>
                  </a:lnTo>
                  <a:lnTo>
                    <a:pt x="752" y="24"/>
                  </a:lnTo>
                  <a:lnTo>
                    <a:pt x="691" y="6"/>
                  </a:lnTo>
                  <a:lnTo>
                    <a:pt x="618" y="0"/>
                  </a:lnTo>
                  <a:lnTo>
                    <a:pt x="541" y="7"/>
                  </a:lnTo>
                  <a:lnTo>
                    <a:pt x="474" y="22"/>
                  </a:lnTo>
                  <a:lnTo>
                    <a:pt x="446" y="37"/>
                  </a:lnTo>
                  <a:lnTo>
                    <a:pt x="418" y="52"/>
                  </a:lnTo>
                  <a:lnTo>
                    <a:pt x="397" y="70"/>
                  </a:lnTo>
                  <a:lnTo>
                    <a:pt x="380" y="89"/>
                  </a:lnTo>
                  <a:lnTo>
                    <a:pt x="336" y="80"/>
                  </a:lnTo>
                  <a:lnTo>
                    <a:pt x="289" y="82"/>
                  </a:lnTo>
                  <a:lnTo>
                    <a:pt x="253" y="91"/>
                  </a:lnTo>
                  <a:lnTo>
                    <a:pt x="221" y="102"/>
                  </a:lnTo>
                  <a:lnTo>
                    <a:pt x="193" y="120"/>
                  </a:lnTo>
                  <a:lnTo>
                    <a:pt x="170" y="145"/>
                  </a:lnTo>
                  <a:lnTo>
                    <a:pt x="154" y="168"/>
                  </a:lnTo>
                  <a:lnTo>
                    <a:pt x="141" y="197"/>
                  </a:lnTo>
                  <a:lnTo>
                    <a:pt x="138" y="224"/>
                  </a:lnTo>
                  <a:lnTo>
                    <a:pt x="137" y="240"/>
                  </a:lnTo>
                  <a:lnTo>
                    <a:pt x="139" y="255"/>
                  </a:lnTo>
                  <a:lnTo>
                    <a:pt x="142" y="269"/>
                  </a:lnTo>
                  <a:lnTo>
                    <a:pt x="142" y="271"/>
                  </a:lnTo>
                </a:path>
              </a:pathLst>
            </a:custGeom>
            <a:gradFill rotWithShape="1">
              <a:gsLst>
                <a:gs pos="0">
                  <a:srgbClr val="CCECFF"/>
                </a:gs>
                <a:gs pos="100000">
                  <a:srgbClr val="006699"/>
                </a:gs>
              </a:gsLst>
              <a:lin ang="2700000" scaled="1"/>
            </a:gradFill>
            <a:ln w="9525" cap="rnd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58" name="Text Box 191"/>
            <p:cNvSpPr txBox="1">
              <a:spLocks noChangeArrowheads="1"/>
            </p:cNvSpPr>
            <p:nvPr/>
          </p:nvSpPr>
          <p:spPr bwMode="auto">
            <a:xfrm>
              <a:off x="2708" y="2599"/>
              <a:ext cx="1089" cy="242"/>
            </a:xfrm>
            <a:prstGeom prst="rect">
              <a:avLst/>
            </a:prstGeom>
            <a:noFill/>
            <a:ln w="9525" cap="rnd" algn="ctr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altLang="zh-TW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ea typeface="新細明體" pitchFamily="18" charset="-120"/>
                  <a:cs typeface="Arial" pitchFamily="34" charset="0"/>
                </a:rPr>
                <a:t>Internet</a:t>
              </a:r>
              <a:endParaRPr lang="en-US" altLang="zh-TW" b="1" dirty="0">
                <a:latin typeface="Arial" pitchFamily="34" charset="0"/>
                <a:ea typeface="新細明體" pitchFamily="18" charset="-120"/>
                <a:cs typeface="Arial" pitchFamily="34" charset="0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7019925" y="3789363"/>
            <a:ext cx="1871663" cy="1008062"/>
            <a:chOff x="1791" y="2115"/>
            <a:chExt cx="2268" cy="1089"/>
          </a:xfrm>
        </p:grpSpPr>
        <p:sp>
          <p:nvSpPr>
            <p:cNvPr id="60" name="Freeform 17"/>
            <p:cNvSpPr>
              <a:spLocks/>
            </p:cNvSpPr>
            <p:nvPr/>
          </p:nvSpPr>
          <p:spPr bwMode="auto">
            <a:xfrm>
              <a:off x="1791" y="2115"/>
              <a:ext cx="2268" cy="1089"/>
            </a:xfrm>
            <a:custGeom>
              <a:avLst/>
              <a:gdLst>
                <a:gd name="T0" fmla="*/ 320370428 w 1250"/>
                <a:gd name="T1" fmla="*/ 22326818 h 693"/>
                <a:gd name="T2" fmla="*/ 161500871 w 1250"/>
                <a:gd name="T3" fmla="*/ 24627577 h 693"/>
                <a:gd name="T4" fmla="*/ 47239714 w 1250"/>
                <a:gd name="T5" fmla="*/ 28167219 h 693"/>
                <a:gd name="T6" fmla="*/ 3624118 w 1250"/>
                <a:gd name="T7" fmla="*/ 32391971 h 693"/>
                <a:gd name="T8" fmla="*/ 7908767 w 1250"/>
                <a:gd name="T9" fmla="*/ 36189899 h 693"/>
                <a:gd name="T10" fmla="*/ 43673186 w 1250"/>
                <a:gd name="T11" fmla="*/ 38300491 h 693"/>
                <a:gd name="T12" fmla="*/ 137291966 w 1250"/>
                <a:gd name="T13" fmla="*/ 41387957 h 693"/>
                <a:gd name="T14" fmla="*/ 324395433 w 1250"/>
                <a:gd name="T15" fmla="*/ 44559903 h 693"/>
                <a:gd name="T16" fmla="*/ 562648181 w 1250"/>
                <a:gd name="T17" fmla="*/ 46372954 h 693"/>
                <a:gd name="T18" fmla="*/ 732458769 w 1250"/>
                <a:gd name="T19" fmla="*/ 47923815 h 693"/>
                <a:gd name="T20" fmla="*/ 847395419 w 1250"/>
                <a:gd name="T21" fmla="*/ 50567586 h 693"/>
                <a:gd name="T22" fmla="*/ 996622532 w 1250"/>
                <a:gd name="T23" fmla="*/ 52730914 h 693"/>
                <a:gd name="T24" fmla="*/ 1169996658 w 1250"/>
                <a:gd name="T25" fmla="*/ 53716413 h 693"/>
                <a:gd name="T26" fmla="*/ 1370643557 w 1250"/>
                <a:gd name="T27" fmla="*/ 53556203 h 693"/>
                <a:gd name="T28" fmla="*/ 1567144452 w 1250"/>
                <a:gd name="T29" fmla="*/ 52347121 h 693"/>
                <a:gd name="T30" fmla="*/ 1717028581 w 1250"/>
                <a:gd name="T31" fmla="*/ 52719009 h 693"/>
                <a:gd name="T32" fmla="*/ 1884225969 w 1250"/>
                <a:gd name="T33" fmla="*/ 54862424 h 693"/>
                <a:gd name="T34" fmla="*/ 2090820614 w 1250"/>
                <a:gd name="T35" fmla="*/ 55847823 h 693"/>
                <a:gd name="T36" fmla="*/ 2147483647 w 1250"/>
                <a:gd name="T37" fmla="*/ 55715320 h 693"/>
                <a:gd name="T38" fmla="*/ 2147483647 w 1250"/>
                <a:gd name="T39" fmla="*/ 53459855 h 693"/>
                <a:gd name="T40" fmla="*/ 2147483647 w 1250"/>
                <a:gd name="T41" fmla="*/ 48647125 h 693"/>
                <a:gd name="T42" fmla="*/ 2147483647 w 1250"/>
                <a:gd name="T43" fmla="*/ 45535773 h 693"/>
                <a:gd name="T44" fmla="*/ 2147483647 w 1250"/>
                <a:gd name="T45" fmla="*/ 43546596 h 693"/>
                <a:gd name="T46" fmla="*/ 2147483647 w 1250"/>
                <a:gd name="T47" fmla="*/ 40411157 h 693"/>
                <a:gd name="T48" fmla="*/ 2147483647 w 1250"/>
                <a:gd name="T49" fmla="*/ 36286699 h 693"/>
                <a:gd name="T50" fmla="*/ 2147483647 w 1250"/>
                <a:gd name="T51" fmla="*/ 34183198 h 693"/>
                <a:gd name="T52" fmla="*/ 2147483647 w 1250"/>
                <a:gd name="T53" fmla="*/ 31954310 h 693"/>
                <a:gd name="T54" fmla="*/ 2147483647 w 1250"/>
                <a:gd name="T55" fmla="*/ 28124023 h 693"/>
                <a:gd name="T56" fmla="*/ 2147483647 w 1250"/>
                <a:gd name="T57" fmla="*/ 24779113 h 693"/>
                <a:gd name="T58" fmla="*/ 2147483647 w 1250"/>
                <a:gd name="T59" fmla="*/ 22485708 h 693"/>
                <a:gd name="T60" fmla="*/ 2147483647 w 1250"/>
                <a:gd name="T61" fmla="*/ 18972787 h 693"/>
                <a:gd name="T62" fmla="*/ 2147483647 w 1250"/>
                <a:gd name="T63" fmla="*/ 16139389 h 693"/>
                <a:gd name="T64" fmla="*/ 2147483647 w 1250"/>
                <a:gd name="T65" fmla="*/ 12893765 h 693"/>
                <a:gd name="T66" fmla="*/ 2147483647 w 1250"/>
                <a:gd name="T67" fmla="*/ 9061813 h 693"/>
                <a:gd name="T68" fmla="*/ 2147483647 w 1250"/>
                <a:gd name="T69" fmla="*/ 6375819 h 693"/>
                <a:gd name="T70" fmla="*/ 2147483647 w 1250"/>
                <a:gd name="T71" fmla="*/ 5396191 h 693"/>
                <a:gd name="T72" fmla="*/ 2147483647 w 1250"/>
                <a:gd name="T73" fmla="*/ 6931742 h 693"/>
                <a:gd name="T74" fmla="*/ 2147483647 w 1250"/>
                <a:gd name="T75" fmla="*/ 3963222 h 693"/>
                <a:gd name="T76" fmla="*/ 2147483647 w 1250"/>
                <a:gd name="T77" fmla="*/ 1964721 h 693"/>
                <a:gd name="T78" fmla="*/ 1816082125 w 1250"/>
                <a:gd name="T79" fmla="*/ 0 h 693"/>
                <a:gd name="T80" fmla="*/ 1392934251 w 1250"/>
                <a:gd name="T81" fmla="*/ 1786318 h 693"/>
                <a:gd name="T82" fmla="*/ 1227996124 w 1250"/>
                <a:gd name="T83" fmla="*/ 4224016 h 693"/>
                <a:gd name="T84" fmla="*/ 1116180356 w 1250"/>
                <a:gd name="T85" fmla="*/ 7212518 h 693"/>
                <a:gd name="T86" fmla="*/ 849065712 w 1250"/>
                <a:gd name="T87" fmla="*/ 6637740 h 693"/>
                <a:gd name="T88" fmla="*/ 650208478 w 1250"/>
                <a:gd name="T89" fmla="*/ 8205127 h 693"/>
                <a:gd name="T90" fmla="*/ 499024253 w 1250"/>
                <a:gd name="T91" fmla="*/ 11728790 h 693"/>
                <a:gd name="T92" fmla="*/ 414449325 w 1250"/>
                <a:gd name="T93" fmla="*/ 15924028 h 693"/>
                <a:gd name="T94" fmla="*/ 403692056 w 1250"/>
                <a:gd name="T95" fmla="*/ 19359207 h 693"/>
                <a:gd name="T96" fmla="*/ 417678665 w 1250"/>
                <a:gd name="T97" fmla="*/ 21752945 h 69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50"/>
                <a:gd name="T148" fmla="*/ 0 h 693"/>
                <a:gd name="T149" fmla="*/ 1250 w 1250"/>
                <a:gd name="T150" fmla="*/ 693 h 69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50" h="693">
                  <a:moveTo>
                    <a:pt x="142" y="271"/>
                  </a:moveTo>
                  <a:lnTo>
                    <a:pt x="109" y="276"/>
                  </a:lnTo>
                  <a:lnTo>
                    <a:pt x="81" y="291"/>
                  </a:lnTo>
                  <a:lnTo>
                    <a:pt x="55" y="305"/>
                  </a:lnTo>
                  <a:lnTo>
                    <a:pt x="34" y="328"/>
                  </a:lnTo>
                  <a:lnTo>
                    <a:pt x="16" y="349"/>
                  </a:lnTo>
                  <a:lnTo>
                    <a:pt x="5" y="374"/>
                  </a:lnTo>
                  <a:lnTo>
                    <a:pt x="1" y="401"/>
                  </a:lnTo>
                  <a:lnTo>
                    <a:pt x="0" y="433"/>
                  </a:lnTo>
                  <a:lnTo>
                    <a:pt x="3" y="448"/>
                  </a:lnTo>
                  <a:lnTo>
                    <a:pt x="7" y="460"/>
                  </a:lnTo>
                  <a:lnTo>
                    <a:pt x="15" y="474"/>
                  </a:lnTo>
                  <a:lnTo>
                    <a:pt x="22" y="490"/>
                  </a:lnTo>
                  <a:lnTo>
                    <a:pt x="47" y="512"/>
                  </a:lnTo>
                  <a:lnTo>
                    <a:pt x="75" y="535"/>
                  </a:lnTo>
                  <a:lnTo>
                    <a:pt x="110" y="552"/>
                  </a:lnTo>
                  <a:lnTo>
                    <a:pt x="150" y="567"/>
                  </a:lnTo>
                  <a:lnTo>
                    <a:pt x="191" y="574"/>
                  </a:lnTo>
                  <a:lnTo>
                    <a:pt x="232" y="575"/>
                  </a:lnTo>
                  <a:lnTo>
                    <a:pt x="249" y="593"/>
                  </a:lnTo>
                  <a:lnTo>
                    <a:pt x="267" y="614"/>
                  </a:lnTo>
                  <a:lnTo>
                    <a:pt x="288" y="626"/>
                  </a:lnTo>
                  <a:lnTo>
                    <a:pt x="312" y="641"/>
                  </a:lnTo>
                  <a:lnTo>
                    <a:pt x="339" y="653"/>
                  </a:lnTo>
                  <a:lnTo>
                    <a:pt x="366" y="660"/>
                  </a:lnTo>
                  <a:lnTo>
                    <a:pt x="398" y="665"/>
                  </a:lnTo>
                  <a:lnTo>
                    <a:pt x="432" y="666"/>
                  </a:lnTo>
                  <a:lnTo>
                    <a:pt x="466" y="663"/>
                  </a:lnTo>
                  <a:lnTo>
                    <a:pt x="501" y="659"/>
                  </a:lnTo>
                  <a:lnTo>
                    <a:pt x="533" y="648"/>
                  </a:lnTo>
                  <a:lnTo>
                    <a:pt x="561" y="635"/>
                  </a:lnTo>
                  <a:lnTo>
                    <a:pt x="584" y="652"/>
                  </a:lnTo>
                  <a:lnTo>
                    <a:pt x="611" y="666"/>
                  </a:lnTo>
                  <a:lnTo>
                    <a:pt x="641" y="679"/>
                  </a:lnTo>
                  <a:lnTo>
                    <a:pt x="675" y="686"/>
                  </a:lnTo>
                  <a:lnTo>
                    <a:pt x="711" y="691"/>
                  </a:lnTo>
                  <a:lnTo>
                    <a:pt x="747" y="692"/>
                  </a:lnTo>
                  <a:lnTo>
                    <a:pt x="784" y="690"/>
                  </a:lnTo>
                  <a:lnTo>
                    <a:pt x="824" y="683"/>
                  </a:lnTo>
                  <a:lnTo>
                    <a:pt x="884" y="662"/>
                  </a:lnTo>
                  <a:lnTo>
                    <a:pt x="936" y="636"/>
                  </a:lnTo>
                  <a:lnTo>
                    <a:pt x="978" y="602"/>
                  </a:lnTo>
                  <a:lnTo>
                    <a:pt x="999" y="585"/>
                  </a:lnTo>
                  <a:lnTo>
                    <a:pt x="1014" y="564"/>
                  </a:lnTo>
                  <a:lnTo>
                    <a:pt x="1075" y="556"/>
                  </a:lnTo>
                  <a:lnTo>
                    <a:pt x="1125" y="539"/>
                  </a:lnTo>
                  <a:lnTo>
                    <a:pt x="1167" y="522"/>
                  </a:lnTo>
                  <a:lnTo>
                    <a:pt x="1200" y="500"/>
                  </a:lnTo>
                  <a:lnTo>
                    <a:pt x="1223" y="477"/>
                  </a:lnTo>
                  <a:lnTo>
                    <a:pt x="1241" y="449"/>
                  </a:lnTo>
                  <a:lnTo>
                    <a:pt x="1243" y="437"/>
                  </a:lnTo>
                  <a:lnTo>
                    <a:pt x="1247" y="423"/>
                  </a:lnTo>
                  <a:lnTo>
                    <a:pt x="1249" y="412"/>
                  </a:lnTo>
                  <a:lnTo>
                    <a:pt x="1248" y="396"/>
                  </a:lnTo>
                  <a:lnTo>
                    <a:pt x="1244" y="370"/>
                  </a:lnTo>
                  <a:lnTo>
                    <a:pt x="1232" y="348"/>
                  </a:lnTo>
                  <a:lnTo>
                    <a:pt x="1220" y="327"/>
                  </a:lnTo>
                  <a:lnTo>
                    <a:pt x="1205" y="307"/>
                  </a:lnTo>
                  <a:lnTo>
                    <a:pt x="1187" y="290"/>
                  </a:lnTo>
                  <a:lnTo>
                    <a:pt x="1165" y="278"/>
                  </a:lnTo>
                  <a:lnTo>
                    <a:pt x="1116" y="255"/>
                  </a:lnTo>
                  <a:lnTo>
                    <a:pt x="1120" y="235"/>
                  </a:lnTo>
                  <a:lnTo>
                    <a:pt x="1121" y="216"/>
                  </a:lnTo>
                  <a:lnTo>
                    <a:pt x="1121" y="200"/>
                  </a:lnTo>
                  <a:lnTo>
                    <a:pt x="1115" y="188"/>
                  </a:lnTo>
                  <a:lnTo>
                    <a:pt x="1106" y="160"/>
                  </a:lnTo>
                  <a:lnTo>
                    <a:pt x="1088" y="134"/>
                  </a:lnTo>
                  <a:lnTo>
                    <a:pt x="1066" y="112"/>
                  </a:lnTo>
                  <a:lnTo>
                    <a:pt x="1036" y="92"/>
                  </a:lnTo>
                  <a:lnTo>
                    <a:pt x="1008" y="79"/>
                  </a:lnTo>
                  <a:lnTo>
                    <a:pt x="972" y="70"/>
                  </a:lnTo>
                  <a:lnTo>
                    <a:pt x="935" y="67"/>
                  </a:lnTo>
                  <a:lnTo>
                    <a:pt x="890" y="71"/>
                  </a:lnTo>
                  <a:lnTo>
                    <a:pt x="852" y="86"/>
                  </a:lnTo>
                  <a:lnTo>
                    <a:pt x="831" y="65"/>
                  </a:lnTo>
                  <a:lnTo>
                    <a:pt x="809" y="49"/>
                  </a:lnTo>
                  <a:lnTo>
                    <a:pt x="782" y="36"/>
                  </a:lnTo>
                  <a:lnTo>
                    <a:pt x="752" y="24"/>
                  </a:lnTo>
                  <a:lnTo>
                    <a:pt x="691" y="6"/>
                  </a:lnTo>
                  <a:lnTo>
                    <a:pt x="618" y="0"/>
                  </a:lnTo>
                  <a:lnTo>
                    <a:pt x="541" y="7"/>
                  </a:lnTo>
                  <a:lnTo>
                    <a:pt x="474" y="22"/>
                  </a:lnTo>
                  <a:lnTo>
                    <a:pt x="446" y="37"/>
                  </a:lnTo>
                  <a:lnTo>
                    <a:pt x="418" y="52"/>
                  </a:lnTo>
                  <a:lnTo>
                    <a:pt x="397" y="70"/>
                  </a:lnTo>
                  <a:lnTo>
                    <a:pt x="380" y="89"/>
                  </a:lnTo>
                  <a:lnTo>
                    <a:pt x="336" y="80"/>
                  </a:lnTo>
                  <a:lnTo>
                    <a:pt x="289" y="82"/>
                  </a:lnTo>
                  <a:lnTo>
                    <a:pt x="253" y="91"/>
                  </a:lnTo>
                  <a:lnTo>
                    <a:pt x="221" y="102"/>
                  </a:lnTo>
                  <a:lnTo>
                    <a:pt x="193" y="120"/>
                  </a:lnTo>
                  <a:lnTo>
                    <a:pt x="170" y="145"/>
                  </a:lnTo>
                  <a:lnTo>
                    <a:pt x="154" y="168"/>
                  </a:lnTo>
                  <a:lnTo>
                    <a:pt x="141" y="197"/>
                  </a:lnTo>
                  <a:lnTo>
                    <a:pt x="138" y="224"/>
                  </a:lnTo>
                  <a:lnTo>
                    <a:pt x="137" y="240"/>
                  </a:lnTo>
                  <a:lnTo>
                    <a:pt x="139" y="255"/>
                  </a:lnTo>
                  <a:lnTo>
                    <a:pt x="142" y="269"/>
                  </a:lnTo>
                  <a:lnTo>
                    <a:pt x="142" y="271"/>
                  </a:lnTo>
                </a:path>
              </a:pathLst>
            </a:custGeom>
            <a:gradFill rotWithShape="1">
              <a:gsLst>
                <a:gs pos="0">
                  <a:srgbClr val="99FF99"/>
                </a:gs>
                <a:gs pos="100000">
                  <a:srgbClr val="339933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>
                <a:latin typeface="+mn-lt"/>
                <a:ea typeface="+mn-ea"/>
              </a:endParaRPr>
            </a:p>
          </p:txBody>
        </p:sp>
        <p:sp>
          <p:nvSpPr>
            <p:cNvPr id="61" name="Text Box 18"/>
            <p:cNvSpPr txBox="1">
              <a:spLocks noChangeArrowheads="1"/>
            </p:cNvSpPr>
            <p:nvPr/>
          </p:nvSpPr>
          <p:spPr bwMode="auto">
            <a:xfrm>
              <a:off x="2247" y="2479"/>
              <a:ext cx="1339" cy="35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zh-TW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  <a:ea typeface="+mn-ea"/>
                  <a:cs typeface="Arial" pitchFamily="34" charset="0"/>
                </a:rPr>
                <a:t>遠傳電信</a:t>
              </a:r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307263" y="4797425"/>
            <a:ext cx="574675" cy="576263"/>
            <a:chOff x="1376" y="935"/>
            <a:chExt cx="560" cy="540"/>
          </a:xfrm>
        </p:grpSpPr>
        <p:pic>
          <p:nvPicPr>
            <p:cNvPr id="58428" name="Picture 4" descr="j0432621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396" y="935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8429" name="Picture 5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376" y="958"/>
              <a:ext cx="156" cy="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8099425" y="4724400"/>
            <a:ext cx="647700" cy="719138"/>
            <a:chOff x="625" y="1031"/>
            <a:chExt cx="570" cy="585"/>
          </a:xfrm>
        </p:grpSpPr>
        <p:pic>
          <p:nvPicPr>
            <p:cNvPr id="58426" name="Picture 28" descr="j0433932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655" y="1076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8427" name="Picture 29" descr="3479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625" y="1031"/>
              <a:ext cx="157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9" name="Rectangle 93"/>
          <p:cNvSpPr>
            <a:spLocks noChangeArrowheads="1"/>
          </p:cNvSpPr>
          <p:nvPr/>
        </p:nvSpPr>
        <p:spPr bwMode="auto">
          <a:xfrm>
            <a:off x="7235825" y="5300663"/>
            <a:ext cx="1520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TW" sz="1400" b="1" dirty="0">
                <a:latin typeface="+mn-lt"/>
                <a:ea typeface="+mn-ea"/>
                <a:cs typeface="Arial" pitchFamily="34" charset="0"/>
              </a:rPr>
              <a:t>MVPN </a:t>
            </a:r>
            <a:r>
              <a:rPr lang="zh-TW" altLang="en-US" sz="1400" b="1" dirty="0">
                <a:latin typeface="+mn-lt"/>
                <a:ea typeface="+mn-ea"/>
                <a:cs typeface="Arial" pitchFamily="34" charset="0"/>
              </a:rPr>
              <a:t>行動分</a:t>
            </a:r>
            <a:r>
              <a:rPr lang="zh-CN" altLang="en-US" sz="1400" b="1" dirty="0">
                <a:latin typeface="+mn-lt"/>
                <a:ea typeface="+mn-ea"/>
                <a:cs typeface="Arial" pitchFamily="34" charset="0"/>
              </a:rPr>
              <a:t>機</a:t>
            </a:r>
            <a:r>
              <a:rPr lang="zh-TW" altLang="en-US" sz="1400" b="1" dirty="0">
                <a:latin typeface="+mn-lt"/>
                <a:ea typeface="+mn-ea"/>
                <a:cs typeface="Arial" pitchFamily="34" charset="0"/>
              </a:rPr>
              <a:t> </a:t>
            </a:r>
          </a:p>
        </p:txBody>
      </p:sp>
      <p:pic>
        <p:nvPicPr>
          <p:cNvPr id="58422" name="圖片 91" descr="cisco.jpeg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5225" y="4559300"/>
            <a:ext cx="479425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423" name="圖片 93" descr="cisco.jpeg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68613" y="4559300"/>
            <a:ext cx="479425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424" name="圖片 94" descr="cisco.jpeg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0913" y="4579938"/>
            <a:ext cx="479425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" name="Rectangle 158"/>
          <p:cNvSpPr>
            <a:spLocks noChangeArrowheads="1"/>
          </p:cNvSpPr>
          <p:nvPr/>
        </p:nvSpPr>
        <p:spPr bwMode="auto">
          <a:xfrm>
            <a:off x="395288" y="908050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ü"/>
              <a:defRPr/>
            </a:pPr>
            <a:r>
              <a:rPr kumimoji="0" lang="zh-TW" altLang="en-US" b="1" dirty="0">
                <a:solidFill>
                  <a:srgbClr val="990033"/>
                </a:solidFill>
                <a:latin typeface="Arial" pitchFamily="34" charset="0"/>
                <a:ea typeface="新細明體" pitchFamily="18" charset="-120"/>
              </a:rPr>
              <a:t>突破佈線限制、成本降低：</a:t>
            </a:r>
            <a:r>
              <a:rPr kumimoji="0" lang="zh-TW" altLang="en-US" dirty="0">
                <a:latin typeface="Arial" pitchFamily="34" charset="0"/>
                <a:ea typeface="新細明體" pitchFamily="18" charset="-120"/>
              </a:rPr>
              <a:t>語音數據無法分流的環境，</a:t>
            </a:r>
            <a:r>
              <a:rPr kumimoji="0" lang="en-US" altLang="zh-TW" dirty="0">
                <a:latin typeface="Arial" pitchFamily="34" charset="0"/>
                <a:ea typeface="新細明體" pitchFamily="18" charset="-120"/>
              </a:rPr>
              <a:t>IP</a:t>
            </a:r>
            <a:r>
              <a:rPr kumimoji="0" lang="zh-TW" altLang="en-US" dirty="0">
                <a:latin typeface="Arial" pitchFamily="34" charset="0"/>
                <a:ea typeface="新細明體" pitchFamily="18" charset="-120"/>
              </a:rPr>
              <a:t>話機可使用既有網路線</a:t>
            </a:r>
            <a:endParaRPr kumimoji="0" lang="en-US" altLang="zh-TW" dirty="0">
              <a:latin typeface="Arial" pitchFamily="34" charset="0"/>
              <a:ea typeface="新細明體" pitchFamily="18" charset="-120"/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kumimoji="0" lang="zh-TW" altLang="en-US" b="1" dirty="0">
                <a:solidFill>
                  <a:srgbClr val="990033"/>
                </a:solidFill>
                <a:latin typeface="Arial" pitchFamily="34" charset="0"/>
                <a:ea typeface="新細明體" pitchFamily="18" charset="-120"/>
              </a:rPr>
              <a:t>語音品質提升：</a:t>
            </a:r>
            <a:r>
              <a:rPr kumimoji="0" lang="en-US" altLang="zh-TW" dirty="0">
                <a:latin typeface="Arial" pitchFamily="34" charset="0"/>
                <a:ea typeface="新細明體" pitchFamily="18" charset="-120"/>
              </a:rPr>
              <a:t>Smart Switch</a:t>
            </a:r>
            <a:r>
              <a:rPr kumimoji="0" lang="zh-TW" altLang="en-US" dirty="0">
                <a:latin typeface="Arial" pitchFamily="34" charset="0"/>
                <a:ea typeface="新細明體" pitchFamily="18" charset="-120"/>
              </a:rPr>
              <a:t>優先傳送語音封包，並避免受大量數據封包影響通話品質。</a:t>
            </a:r>
            <a:endParaRPr lang="en-US" altLang="zh-TW" dirty="0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92l">
  <a:themeElements>
    <a:clrScheme name="cdb2004192l 3">
      <a:dk1>
        <a:srgbClr val="000000"/>
      </a:dk1>
      <a:lt1>
        <a:srgbClr val="FFFFFF"/>
      </a:lt1>
      <a:dk2>
        <a:srgbClr val="1D1F6F"/>
      </a:dk2>
      <a:lt2>
        <a:srgbClr val="C0C0C0"/>
      </a:lt2>
      <a:accent1>
        <a:srgbClr val="4987E3"/>
      </a:accent1>
      <a:accent2>
        <a:srgbClr val="D9520F"/>
      </a:accent2>
      <a:accent3>
        <a:srgbClr val="FFFFFF"/>
      </a:accent3>
      <a:accent4>
        <a:srgbClr val="000000"/>
      </a:accent4>
      <a:accent5>
        <a:srgbClr val="B1C3EF"/>
      </a:accent5>
      <a:accent6>
        <a:srgbClr val="C4490C"/>
      </a:accent6>
      <a:hlink>
        <a:srgbClr val="36A1B6"/>
      </a:hlink>
      <a:folHlink>
        <a:srgbClr val="9CC769"/>
      </a:folHlink>
    </a:clrScheme>
    <a:fontScheme name="cdb2004192l">
      <a:majorFont>
        <a:latin typeface="Arial"/>
        <a:ea typeface="微軟正黑體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92l 1">
        <a:dk1>
          <a:srgbClr val="000000"/>
        </a:dk1>
        <a:lt1>
          <a:srgbClr val="FFFFFF"/>
        </a:lt1>
        <a:dk2>
          <a:srgbClr val="135377"/>
        </a:dk2>
        <a:lt2>
          <a:srgbClr val="969696"/>
        </a:lt2>
        <a:accent1>
          <a:srgbClr val="2AA08A"/>
        </a:accent1>
        <a:accent2>
          <a:srgbClr val="9C88E6"/>
        </a:accent2>
        <a:accent3>
          <a:srgbClr val="FFFFFF"/>
        </a:accent3>
        <a:accent4>
          <a:srgbClr val="000000"/>
        </a:accent4>
        <a:accent5>
          <a:srgbClr val="ACCDC4"/>
        </a:accent5>
        <a:accent6>
          <a:srgbClr val="8D7BD0"/>
        </a:accent6>
        <a:hlink>
          <a:srgbClr val="7D96D3"/>
        </a:hlink>
        <a:folHlink>
          <a:srgbClr val="DEDB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92l 2">
        <a:dk1>
          <a:srgbClr val="000000"/>
        </a:dk1>
        <a:lt1>
          <a:srgbClr val="FFFFFF"/>
        </a:lt1>
        <a:dk2>
          <a:srgbClr val="351155"/>
        </a:dk2>
        <a:lt2>
          <a:srgbClr val="969696"/>
        </a:lt2>
        <a:accent1>
          <a:srgbClr val="117AC1"/>
        </a:accent1>
        <a:accent2>
          <a:srgbClr val="38B890"/>
        </a:accent2>
        <a:accent3>
          <a:srgbClr val="FFFFFF"/>
        </a:accent3>
        <a:accent4>
          <a:srgbClr val="000000"/>
        </a:accent4>
        <a:accent5>
          <a:srgbClr val="AABEDD"/>
        </a:accent5>
        <a:accent6>
          <a:srgbClr val="32A682"/>
        </a:accent6>
        <a:hlink>
          <a:srgbClr val="D17FB6"/>
        </a:hlink>
        <a:folHlink>
          <a:srgbClr val="E3981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92l 3">
        <a:dk1>
          <a:srgbClr val="000000"/>
        </a:dk1>
        <a:lt1>
          <a:srgbClr val="FFFFFF"/>
        </a:lt1>
        <a:dk2>
          <a:srgbClr val="1D1F6F"/>
        </a:dk2>
        <a:lt2>
          <a:srgbClr val="C0C0C0"/>
        </a:lt2>
        <a:accent1>
          <a:srgbClr val="4987E3"/>
        </a:accent1>
        <a:accent2>
          <a:srgbClr val="D9520F"/>
        </a:accent2>
        <a:accent3>
          <a:srgbClr val="FFFFFF"/>
        </a:accent3>
        <a:accent4>
          <a:srgbClr val="000000"/>
        </a:accent4>
        <a:accent5>
          <a:srgbClr val="B1C3EF"/>
        </a:accent5>
        <a:accent6>
          <a:srgbClr val="C4490C"/>
        </a:accent6>
        <a:hlink>
          <a:srgbClr val="36A1B6"/>
        </a:hlink>
        <a:folHlink>
          <a:srgbClr val="9CC76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cdb2004192l</Template>
  <TotalTime>58233</TotalTime>
  <Words>301</Words>
  <Application>Microsoft Office PowerPoint</Application>
  <PresentationFormat>如螢幕大小 (4:3)</PresentationFormat>
  <Paragraphs>53</Paragraphs>
  <Slides>3</Slides>
  <Notes>1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5" baseType="lpstr">
      <vt:lpstr>cdb2004192l</vt:lpstr>
      <vt:lpstr>PhotoImpact</vt:lpstr>
      <vt:lpstr>Smart Switch 智慧網路交換器</vt:lpstr>
      <vt:lpstr>IP話機搭配智慧網路交換器</vt:lpstr>
      <vt:lpstr>IP話機搭配智慧網路交換器</vt:lpstr>
    </vt:vector>
  </TitlesOfParts>
  <Company>VODTEL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MOSA IP-PBX 企業網路通訊一碼通方案</dc:title>
  <dc:creator>Ryan Lo</dc:creator>
  <cp:lastModifiedBy>Chris</cp:lastModifiedBy>
  <cp:revision>372</cp:revision>
  <dcterms:created xsi:type="dcterms:W3CDTF">2012-03-20T01:51:44Z</dcterms:created>
  <dcterms:modified xsi:type="dcterms:W3CDTF">2015-11-09T09:18:52Z</dcterms:modified>
</cp:coreProperties>
</file>