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77" r:id="rId2"/>
    <p:sldId id="741" r:id="rId3"/>
    <p:sldId id="742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  <p:sldId id="764" r:id="rId26"/>
    <p:sldId id="765" r:id="rId27"/>
    <p:sldId id="766" r:id="rId28"/>
    <p:sldId id="767" r:id="rId29"/>
    <p:sldId id="768" r:id="rId30"/>
    <p:sldId id="769" r:id="rId31"/>
    <p:sldId id="770" r:id="rId32"/>
    <p:sldId id="771" r:id="rId33"/>
    <p:sldId id="772" r:id="rId34"/>
    <p:sldId id="773" r:id="rId35"/>
    <p:sldId id="774" r:id="rId36"/>
    <p:sldId id="775" r:id="rId37"/>
    <p:sldId id="776" r:id="rId38"/>
    <p:sldId id="777" r:id="rId39"/>
    <p:sldId id="778" r:id="rId40"/>
    <p:sldId id="779" r:id="rId41"/>
    <p:sldId id="780" r:id="rId42"/>
    <p:sldId id="781" r:id="rId43"/>
    <p:sldId id="782" r:id="rId44"/>
    <p:sldId id="783" r:id="rId45"/>
    <p:sldId id="784" r:id="rId46"/>
    <p:sldId id="785" r:id="rId47"/>
    <p:sldId id="786" r:id="rId48"/>
    <p:sldId id="787" r:id="rId49"/>
    <p:sldId id="788" r:id="rId50"/>
    <p:sldId id="789" r:id="rId51"/>
    <p:sldId id="790" r:id="rId52"/>
    <p:sldId id="791" r:id="rId53"/>
    <p:sldId id="792" r:id="rId54"/>
    <p:sldId id="793" r:id="rId55"/>
    <p:sldId id="794" r:id="rId56"/>
    <p:sldId id="795" r:id="rId57"/>
    <p:sldId id="796" r:id="rId58"/>
    <p:sldId id="797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F9900"/>
    <a:srgbClr val="0000CC"/>
    <a:srgbClr val="BBE0E3"/>
    <a:srgbClr val="3399FF"/>
    <a:srgbClr val="00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6" autoAdjust="0"/>
    <p:restoredTop sz="94660"/>
  </p:normalViewPr>
  <p:slideViewPr>
    <p:cSldViewPr>
      <p:cViewPr>
        <p:scale>
          <a:sx n="75" d="100"/>
          <a:sy n="75" d="100"/>
        </p:scale>
        <p:origin x="-1099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727A74-3257-48D1-AECB-866BD30FB5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874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1ABC1DF-EC6F-4D8B-A480-8CA8674ADE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368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93B57-84CC-4F5F-A3CE-3CBC8ED0CDF5}" type="slidenum">
              <a:rPr lang="zh-TW" alt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120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FA754-2531-4BC6-9D16-D7AC1954939B}" type="slidenum">
              <a:rPr lang="en-US" altLang="zh-TW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B6F34-69CD-4FD0-B0F0-92372E5EAA97}" type="slidenum">
              <a:rPr lang="en-US" altLang="zh-TW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0E907-5CAA-4DE3-B74E-DE62478EA759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40015-784D-4A15-A00E-A624865881C1}" type="slidenum">
              <a:rPr lang="en-US" altLang="zh-TW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2709B5F-2A8C-4BEE-9410-11DB284E6162}" type="slidenum">
              <a:rPr kumimoji="0" lang="zh-TW" altLang="en-US" sz="1200">
                <a:latin typeface="Arial" pitchFamily="34" charset="0"/>
                <a:ea typeface="+mn-ea"/>
              </a:rPr>
              <a:pPr algn="r">
                <a:defRPr/>
              </a:pPr>
              <a:t>38</a:t>
            </a:fld>
            <a:endParaRPr kumimoji="0" lang="en-US" altLang="zh-TW" sz="12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E44073D-905D-414D-BE1B-7F256C2CC233}" type="slidenum">
              <a:rPr kumimoji="0" lang="zh-TW" altLang="en-US" sz="1200">
                <a:latin typeface="Arial" pitchFamily="34" charset="0"/>
                <a:ea typeface="+mn-ea"/>
              </a:rPr>
              <a:pPr algn="r">
                <a:defRPr/>
              </a:pPr>
              <a:t>39</a:t>
            </a:fld>
            <a:endParaRPr kumimoji="0" lang="en-US" altLang="zh-TW" sz="12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682" tIns="45842" rIns="91682" bIns="45842"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1" y="4344897"/>
            <a:ext cx="5485760" cy="4112682"/>
          </a:xfrm>
          <a:noFill/>
          <a:ln/>
        </p:spPr>
        <p:txBody>
          <a:bodyPr lIns="88148" tIns="44073" rIns="88148" bIns="44073"/>
          <a:lstStyle/>
          <a:p>
            <a:r>
              <a:rPr lang="zh-TW" altLang="en-US" smtClean="0">
                <a:ea typeface="新細明體" charset="-120"/>
              </a:rPr>
              <a:t>討論</a:t>
            </a:r>
            <a:r>
              <a:rPr lang="en-US" altLang="zh-TW" smtClean="0">
                <a:ea typeface="新細明體" charset="-120"/>
              </a:rPr>
              <a:t>1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 txBox="1">
            <a:spLocks noGrp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0E78AEC-DB01-4924-A1AC-3176881C36C4}" type="slidenum">
              <a:rPr kumimoji="0" lang="zh-TW" altLang="en-US" sz="1200">
                <a:latin typeface="Arial" pitchFamily="34" charset="0"/>
                <a:ea typeface="+mn-ea"/>
              </a:rPr>
              <a:pPr algn="r">
                <a:defRPr/>
              </a:pPr>
              <a:t>54</a:t>
            </a:fld>
            <a:endParaRPr kumimoji="0" lang="en-US" altLang="zh-TW" sz="120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A11A2-E7EE-4A1D-8B41-ACB104C9BBA3}" type="slidenum">
              <a:rPr lang="zh-TW" altLang="en-US" smtClean="0">
                <a:ea typeface="新細明體" charset="-120"/>
              </a:rPr>
              <a:pPr/>
              <a:t>57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7" y="4343436"/>
            <a:ext cx="5028347" cy="4114143"/>
          </a:xfrm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5F10C-BE0B-41B7-A1FA-EFEF4CCBB2C8}" type="slidenum">
              <a:rPr lang="zh-TW" altLang="en-US" smtClean="0">
                <a:ea typeface="新細明體" charset="-120"/>
              </a:rPr>
              <a:pPr/>
              <a:t>58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BBAF4-C715-4357-8486-1C632CF7C8DE}" type="slidenum">
              <a:rPr lang="en-US" altLang="zh-TW" smtClean="0">
                <a:ea typeface="新細明體" charset="-120"/>
              </a:rPr>
              <a:pPr/>
              <a:t>27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1"/>
          <p:cNvGraphicFramePr>
            <a:graphicFrameLocks noChangeAspect="1"/>
          </p:cNvGraphicFramePr>
          <p:nvPr/>
        </p:nvGraphicFramePr>
        <p:xfrm>
          <a:off x="7380320" y="5922963"/>
          <a:ext cx="1763712" cy="935037"/>
        </p:xfrm>
        <a:graphic>
          <a:graphicData uri="http://schemas.openxmlformats.org/presentationml/2006/ole">
            <p:oleObj spid="_x0000_s162824" name="PhotoImpact" r:id="rId4" imgW="2869841" imgH="1523810" progId="PI3.Image">
              <p:embed/>
            </p:oleObj>
          </a:graphicData>
        </a:graphic>
      </p:graphicFrame>
      <p:sp>
        <p:nvSpPr>
          <p:cNvPr id="6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bg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14925"/>
            <a:ext cx="7391400" cy="762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7" name="Picture 11" descr="emosa whol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2214546" cy="6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 userDrawn="1"/>
        </p:nvSpPr>
        <p:spPr>
          <a:xfrm>
            <a:off x="428628" y="-71462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1338" y="44450"/>
            <a:ext cx="2144712" cy="6356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281738" cy="6356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713" y="44450"/>
            <a:ext cx="7272337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229600" cy="26336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767138"/>
            <a:ext cx="8229600" cy="2633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9"/>
          <p:cNvGraphicFramePr>
            <a:graphicFrameLocks noChangeAspect="1"/>
          </p:cNvGraphicFramePr>
          <p:nvPr/>
        </p:nvGraphicFramePr>
        <p:xfrm>
          <a:off x="0" y="0"/>
          <a:ext cx="9144000" cy="763588"/>
        </p:xfrm>
        <a:graphic>
          <a:graphicData uri="http://schemas.openxmlformats.org/presentationml/2006/ole">
            <p:oleObj spid="_x0000_s1032" name="PhotoImpact" r:id="rId16" imgW="9733333" imgH="1219048" progId="PI3.Image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44450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3500430" y="6453212"/>
            <a:ext cx="2133600" cy="4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21A1750D-7F2B-456C-9CF3-4FB60DD307A7}" type="slidenum">
              <a:rPr kumimoji="0" lang="zh-TW" altLang="en-US" sz="1400">
                <a:solidFill>
                  <a:srgbClr val="0033CC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kumimoji="0" lang="en-US" altLang="zh-TW" sz="1400" dirty="0">
              <a:solidFill>
                <a:srgbClr val="0033CC"/>
              </a:solidFill>
              <a:ea typeface="新細明體" pitchFamily="18" charset="-120"/>
            </a:endParaRPr>
          </a:p>
        </p:txBody>
      </p:sp>
      <p:pic>
        <p:nvPicPr>
          <p:cNvPr id="8" name="Picture 11" descr="emosa whole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6412199"/>
            <a:ext cx="1643042" cy="4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0" y="-2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  <p:sp>
        <p:nvSpPr>
          <p:cNvPr id="10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tx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40" r:id="rId1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erpath.com/assets/images/1136/bria-iphone-detai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4.jpeg"/><Relationship Id="rId3" Type="http://schemas.openxmlformats.org/officeDocument/2006/relationships/image" Target="../media/image53.png"/><Relationship Id="rId7" Type="http://schemas.openxmlformats.org/officeDocument/2006/relationships/image" Target="../media/image50.png"/><Relationship Id="rId12" Type="http://schemas.openxmlformats.org/officeDocument/2006/relationships/image" Target="../media/image33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9.jpeg"/><Relationship Id="rId5" Type="http://schemas.openxmlformats.org/officeDocument/2006/relationships/image" Target="../media/image48.jpeg"/><Relationship Id="rId10" Type="http://schemas.openxmlformats.org/officeDocument/2006/relationships/image" Target="../media/image20.jpeg"/><Relationship Id="rId4" Type="http://schemas.openxmlformats.org/officeDocument/2006/relationships/image" Target="../media/image47.jpeg"/><Relationship Id="rId9" Type="http://schemas.openxmlformats.org/officeDocument/2006/relationships/image" Target="../media/image7.jpeg"/><Relationship Id="rId1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3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3.emf"/><Relationship Id="rId5" Type="http://schemas.openxmlformats.org/officeDocument/2006/relationships/image" Target="../media/image49.png"/><Relationship Id="rId15" Type="http://schemas.openxmlformats.org/officeDocument/2006/relationships/image" Target="../media/image30.jpeg"/><Relationship Id="rId10" Type="http://schemas.openxmlformats.org/officeDocument/2006/relationships/image" Target="../media/image9.jpeg"/><Relationship Id="rId4" Type="http://schemas.openxmlformats.org/officeDocument/2006/relationships/image" Target="../media/image48.jpeg"/><Relationship Id="rId9" Type="http://schemas.openxmlformats.org/officeDocument/2006/relationships/image" Target="../media/image20.jpeg"/><Relationship Id="rId1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6.jpeg"/><Relationship Id="rId4" Type="http://schemas.openxmlformats.org/officeDocument/2006/relationships/image" Target="../media/image28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11" Type="http://schemas.openxmlformats.org/officeDocument/2006/relationships/image" Target="../media/image13.png"/><Relationship Id="rId5" Type="http://schemas.openxmlformats.org/officeDocument/2006/relationships/image" Target="../media/image47.jpeg"/><Relationship Id="rId10" Type="http://schemas.openxmlformats.org/officeDocument/2006/relationships/image" Target="../media/image48.jpeg"/><Relationship Id="rId4" Type="http://schemas.openxmlformats.org/officeDocument/2006/relationships/image" Target="../media/image53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11" Type="http://schemas.openxmlformats.org/officeDocument/2006/relationships/image" Target="../media/image13.png"/><Relationship Id="rId5" Type="http://schemas.openxmlformats.org/officeDocument/2006/relationships/image" Target="../media/image47.jpeg"/><Relationship Id="rId10" Type="http://schemas.openxmlformats.org/officeDocument/2006/relationships/image" Target="../media/image48.jpeg"/><Relationship Id="rId4" Type="http://schemas.openxmlformats.org/officeDocument/2006/relationships/image" Target="../media/image53.pn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8.pn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.pn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8.pn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2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2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Relationship Id="rId9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8.png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81.wmf"/><Relationship Id="rId7" Type="http://schemas.openxmlformats.org/officeDocument/2006/relationships/image" Target="../media/image85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3.png"/><Relationship Id="rId15" Type="http://schemas.openxmlformats.org/officeDocument/2006/relationships/image" Target="../media/image87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6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8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3.png"/><Relationship Id="rId12" Type="http://schemas.openxmlformats.org/officeDocument/2006/relationships/image" Target="../media/image86.gif"/><Relationship Id="rId17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wmf"/><Relationship Id="rId11" Type="http://schemas.openxmlformats.org/officeDocument/2006/relationships/image" Target="../media/image90.wmf"/><Relationship Id="rId5" Type="http://schemas.openxmlformats.org/officeDocument/2006/relationships/image" Target="../media/image89.png"/><Relationship Id="rId15" Type="http://schemas.openxmlformats.org/officeDocument/2006/relationships/image" Target="../media/image72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2.jpeg"/><Relationship Id="rId15" Type="http://schemas.openxmlformats.org/officeDocument/2006/relationships/image" Target="../media/image30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9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image" Target="../media/image79.jpeg"/><Relationship Id="rId2" Type="http://schemas.openxmlformats.org/officeDocument/2006/relationships/image" Target="../media/image6.pn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93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96.jpeg"/><Relationship Id="rId9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27.jpeg"/><Relationship Id="rId3" Type="http://schemas.openxmlformats.org/officeDocument/2006/relationships/image" Target="../media/image34.jpe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11" Type="http://schemas.openxmlformats.org/officeDocument/2006/relationships/image" Target="../media/image25.jpeg"/><Relationship Id="rId5" Type="http://schemas.openxmlformats.org/officeDocument/2006/relationships/image" Target="../media/image97.png"/><Relationship Id="rId10" Type="http://schemas.openxmlformats.org/officeDocument/2006/relationships/image" Target="../media/image24.png"/><Relationship Id="rId4" Type="http://schemas.openxmlformats.org/officeDocument/2006/relationships/image" Target="../media/image96.jpeg"/><Relationship Id="rId9" Type="http://schemas.openxmlformats.org/officeDocument/2006/relationships/image" Target="../media/image20.jpeg"/><Relationship Id="rId1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jpe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17" Type="http://schemas.openxmlformats.org/officeDocument/2006/relationships/image" Target="../media/image25.jpeg"/><Relationship Id="rId2" Type="http://schemas.openxmlformats.org/officeDocument/2006/relationships/image" Target="../media/image3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9.jpeg"/><Relationship Id="rId5" Type="http://schemas.openxmlformats.org/officeDocument/2006/relationships/image" Target="../media/image21.png"/><Relationship Id="rId15" Type="http://schemas.openxmlformats.org/officeDocument/2006/relationships/image" Target="../media/image33.emf"/><Relationship Id="rId10" Type="http://schemas.openxmlformats.org/officeDocument/2006/relationships/image" Target="../media/image28.png"/><Relationship Id="rId19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image" Target="../media/image16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9.jpeg"/><Relationship Id="rId5" Type="http://schemas.openxmlformats.org/officeDocument/2006/relationships/image" Target="../media/image21.png"/><Relationship Id="rId15" Type="http://schemas.openxmlformats.org/officeDocument/2006/relationships/image" Target="../media/image27.jpeg"/><Relationship Id="rId10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16.jpe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6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16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6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16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68313" y="4392613"/>
            <a:ext cx="83518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0" lang="en-US" altLang="zh-TW" sz="4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MOS</a:t>
            </a:r>
            <a:r>
              <a:rPr kumimoji="0" lang="en-US" altLang="zh-TW" sz="4000" b="1">
                <a:solidFill>
                  <a:srgbClr val="FAA9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A</a:t>
            </a:r>
            <a:r>
              <a:rPr kumimoji="0" lang="en-US" altLang="zh-TW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IP-PBX</a:t>
            </a:r>
            <a:br>
              <a:rPr kumimoji="0" lang="en-US" altLang="zh-TW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</a:br>
            <a:r>
              <a:rPr kumimoji="0"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智慧通訊整合 </a:t>
            </a:r>
            <a:r>
              <a:rPr kumimoji="0" lang="en-US" altLang="zh-TW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IP-MVPN </a:t>
            </a:r>
            <a:r>
              <a:rPr kumimoji="0"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一碼通方案</a:t>
            </a:r>
            <a:endParaRPr kumimoji="0" lang="en-US" altLang="zh-TW" sz="1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MOSA</a:t>
            </a:r>
            <a:r>
              <a:rPr lang="zh-TW" altLang="en-US" smtClean="0"/>
              <a:t> 大型交換機說明</a:t>
            </a:r>
          </a:p>
        </p:txBody>
      </p:sp>
      <p:sp>
        <p:nvSpPr>
          <p:cNvPr id="15363" name="文字方塊 3"/>
          <p:cNvSpPr txBox="1">
            <a:spLocks noChangeArrowheads="1"/>
          </p:cNvSpPr>
          <p:nvPr/>
        </p:nvSpPr>
        <p:spPr bwMode="auto">
          <a:xfrm>
            <a:off x="684213" y="3367088"/>
            <a:ext cx="76327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 b="1"/>
              <a:t>MOSA 4672 Line Unit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具備 </a:t>
            </a:r>
            <a:r>
              <a:rPr lang="en-US" altLang="zh-TW"/>
              <a:t>IP PBX</a:t>
            </a:r>
            <a:r>
              <a:rPr lang="zh-TW" altLang="en-US"/>
              <a:t>各項電話功能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)"/>
            </a:pPr>
            <a:r>
              <a:rPr lang="en-US" altLang="zh-TW"/>
              <a:t>IP</a:t>
            </a:r>
            <a:r>
              <a:rPr lang="zh-TW" altLang="en-US"/>
              <a:t>外線</a:t>
            </a:r>
            <a:r>
              <a:rPr lang="zh-TW" altLang="en-US">
                <a:solidFill>
                  <a:srgbClr val="0D0D0D"/>
                </a:solidFill>
              </a:rPr>
              <a:t>可向網路電信業者的</a:t>
            </a:r>
            <a:r>
              <a:rPr lang="en-US" altLang="zh-TW">
                <a:solidFill>
                  <a:srgbClr val="0D0D0D"/>
                </a:solidFill>
              </a:rPr>
              <a:t>Soft Switch</a:t>
            </a:r>
            <a:r>
              <a:rPr lang="zh-TW" altLang="en-US">
                <a:solidFill>
                  <a:srgbClr val="0D0D0D"/>
                </a:solidFill>
              </a:rPr>
              <a:t>註冊</a:t>
            </a:r>
            <a:endParaRPr lang="zh-TW" altLang="en-US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分機端可為</a:t>
            </a:r>
            <a:r>
              <a:rPr lang="en-US" altLang="zh-TW"/>
              <a:t>72</a:t>
            </a:r>
            <a:r>
              <a:rPr lang="zh-TW" altLang="en-US"/>
              <a:t>支類比話機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可堆疊</a:t>
            </a:r>
            <a:r>
              <a:rPr lang="en-US" altLang="zh-TW"/>
              <a:t>80,000</a:t>
            </a:r>
            <a:r>
              <a:rPr lang="zh-TW" altLang="en-US"/>
              <a:t>支分機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25538"/>
            <a:ext cx="4762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Cisco SPA 303 IP Phone</a:t>
            </a:r>
            <a:endParaRPr lang="zh-TW" altLang="en-US" smtClean="0"/>
          </a:p>
        </p:txBody>
      </p:sp>
      <p:pic>
        <p:nvPicPr>
          <p:cNvPr id="16387" name="Picture 2" descr="https://encrypted-tbn3.gstatic.com/images?q=tbn:ANd9GcSc78VieMCGdxgXo1SRnJWZGLPJEx6SdDU9BDFZyeb3wMJi2t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08050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encrypted-tbn1.gstatic.com/images?q=tbn:ANd9GcQaeAlpMkY8og5zVqBREDq5XqFuDv-L_wmjaX7Cw0_iwji-GP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9810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isco_SMB_Badge_Green_RGB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76438"/>
            <a:ext cx="12239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4213" y="3221038"/>
            <a:ext cx="81359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56E13"/>
            </a:prstShdw>
          </a:effectLst>
        </p:spPr>
        <p:txBody>
          <a:bodyPr lIns="60306" tIns="26979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zh-TW" sz="2000" b="1">
                <a:solidFill>
                  <a:srgbClr val="0D0D0D"/>
                </a:solidFill>
                <a:cs typeface="Arial" charset="0"/>
              </a:rPr>
              <a:t>IP Phone for Business or Home Office</a:t>
            </a:r>
            <a:endParaRPr lang="zh-TW" altLang="zh-TW" sz="2000" b="1" u="sng">
              <a:solidFill>
                <a:srgbClr val="0D0D0D"/>
              </a:solidFill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zh-TW" altLang="en-US" sz="2000" b="1">
                <a:solidFill>
                  <a:srgbClr val="006699"/>
                </a:solidFill>
                <a:cs typeface="Arial" charset="0"/>
              </a:rPr>
              <a:t>特色：</a:t>
            </a:r>
            <a:endParaRPr lang="zh-TW" altLang="zh-TW" sz="2000" b="1">
              <a:solidFill>
                <a:srgbClr val="006699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en-US" altLang="zh-TW">
                <a:solidFill>
                  <a:srgbClr val="0D0D0D"/>
                </a:solidFill>
                <a:cs typeface="Arial" charset="0"/>
              </a:rPr>
              <a:t>IP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話機可註冊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3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個帳號</a:t>
            </a:r>
            <a:endParaRPr lang="zh-TW" altLang="zh-TW" u="sng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可向網路電信業者的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Soft Switch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或企業用戶的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IP PBX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註冊</a:t>
            </a:r>
            <a:endParaRPr lang="zh-TW" altLang="zh-TW" u="sng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zh-TW">
                <a:solidFill>
                  <a:srgbClr val="0D0D0D"/>
                </a:solidFill>
                <a:cs typeface="Arial" charset="0"/>
              </a:rPr>
              <a:t>Dual switched Ethernet ports, 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S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peakerphone, 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C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aller ID, 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C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all hold, 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C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onferenc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e</a:t>
            </a:r>
            <a:endParaRPr lang="zh-TW" altLang="zh-TW" u="sng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安裝簡易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支援雙協定 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SIP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及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SPCP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 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(Smart Phone Control Protocol ) with the Cisco 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U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C (</a:t>
            </a:r>
            <a:r>
              <a:rPr lang="zh-TW" altLang="zh-TW">
                <a:solidFill>
                  <a:srgbClr val="0D0D0D"/>
                </a:solidFill>
                <a:cs typeface="Arial" charset="0"/>
              </a:rPr>
              <a:t>Unified Communications 500 Series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)</a:t>
            </a:r>
            <a:endParaRPr lang="zh-TW" altLang="zh-TW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總機值機台 </a:t>
            </a:r>
            <a:r>
              <a:rPr lang="en-US" altLang="zh-TW" smtClean="0"/>
              <a:t>IP Phone</a:t>
            </a:r>
            <a:endParaRPr lang="zh-TW" altLang="en-US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84213" y="3860800"/>
            <a:ext cx="813593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56E13"/>
            </a:prstShdw>
          </a:effectLst>
        </p:spPr>
        <p:txBody>
          <a:bodyPr lIns="60306" tIns="26979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2000" b="1">
                <a:solidFill>
                  <a:srgbClr val="006699"/>
                </a:solidFill>
                <a:cs typeface="Arial" charset="0"/>
              </a:rPr>
              <a:t>值機台模組特色：</a:t>
            </a:r>
            <a:endParaRPr lang="zh-TW" altLang="zh-TW" sz="2000" b="1">
              <a:solidFill>
                <a:srgbClr val="006699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en-US" altLang="zh-TW">
                <a:solidFill>
                  <a:srgbClr val="0D0D0D"/>
                </a:solidFill>
                <a:cs typeface="Arial" charset="0"/>
              </a:rPr>
              <a:t>160x320 graphic LCD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en-US" altLang="zh-TW">
                <a:solidFill>
                  <a:srgbClr val="0D0D0D"/>
                </a:solidFill>
                <a:cs typeface="Arial" charset="0"/>
              </a:rPr>
              <a:t>20 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個雙色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LED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實體按鍵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頁面切換後，有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20 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個額外鍵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支援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BLF/BLA, Speed Dialing, Call Pickup, ...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可堆疊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6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個模組達到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120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個實體按鍵</a:t>
            </a:r>
            <a:endParaRPr lang="zh-TW" altLang="zh-TW">
              <a:solidFill>
                <a:srgbClr val="0D0D0D"/>
              </a:solidFill>
            </a:endParaRPr>
          </a:p>
        </p:txBody>
      </p:sp>
      <p:pic>
        <p:nvPicPr>
          <p:cNvPr id="17412" name="圖片 9" descr="T28P+EXP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836613"/>
            <a:ext cx="55546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Polycom SoundStation IP 6000</a:t>
            </a:r>
            <a:endParaRPr lang="zh-TW" altLang="en-US" smtClean="0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84213" y="3767138"/>
            <a:ext cx="81359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56E13"/>
            </a:prstShdw>
          </a:effectLst>
        </p:spPr>
        <p:txBody>
          <a:bodyPr lIns="60306" tIns="26979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2000" b="1">
                <a:solidFill>
                  <a:srgbClr val="006699"/>
                </a:solidFill>
                <a:cs typeface="Arial" charset="0"/>
              </a:rPr>
              <a:t>特色：</a:t>
            </a:r>
            <a:endParaRPr lang="zh-TW" altLang="zh-TW" sz="2000" b="1">
              <a:solidFill>
                <a:srgbClr val="006699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可註冊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1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個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SIP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帳號，成為中小型會議室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IP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分機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支援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3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方會議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麥克風可支援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3.5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公尺內收音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>
                <a:solidFill>
                  <a:srgbClr val="0D0D0D"/>
                </a:solidFill>
                <a:cs typeface="Arial" charset="0"/>
              </a:rPr>
              <a:t>支援</a:t>
            </a:r>
            <a:r>
              <a:rPr lang="en-US" altLang="zh-TW">
                <a:solidFill>
                  <a:srgbClr val="0D0D0D"/>
                </a:solidFill>
                <a:cs typeface="Arial" charset="0"/>
              </a:rPr>
              <a:t>PoE </a:t>
            </a:r>
            <a:r>
              <a:rPr lang="zh-TW" altLang="en-US">
                <a:solidFill>
                  <a:srgbClr val="0D0D0D"/>
                </a:solidFill>
                <a:cs typeface="Arial" charset="0"/>
              </a:rPr>
              <a:t>網路線供電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可外接</a:t>
            </a:r>
            <a:r>
              <a:rPr lang="en-US" altLang="zh-TW"/>
              <a:t>2</a:t>
            </a:r>
            <a:r>
              <a:rPr lang="zh-TW" altLang="en-US"/>
              <a:t>個擴充麥克風</a:t>
            </a:r>
            <a:endParaRPr lang="en-US" altLang="zh-TW">
              <a:solidFill>
                <a:srgbClr val="0D0D0D"/>
              </a:solidFill>
              <a:cs typeface="Arial" charset="0"/>
            </a:endParaRPr>
          </a:p>
        </p:txBody>
      </p:sp>
      <p:pic>
        <p:nvPicPr>
          <p:cNvPr id="18436" name="圖片 4" descr="PolycomIP60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836613"/>
            <a:ext cx="4762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en-US" altLang="zh-TW" smtClean="0"/>
              <a:t>MOSA</a:t>
            </a:r>
            <a:r>
              <a:rPr lang="zh-TW" altLang="en-US" smtClean="0"/>
              <a:t>整合智慧型手機優勢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95288" y="1125538"/>
            <a:ext cx="83518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智慧型手機現在日漸普及，公司不需額外採購硬體設備成本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(Wi-Fi Phone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、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IP Phone)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提供給員工使用，進入門檻降低。</a:t>
            </a:r>
            <a:endParaRPr lang="en-US" altLang="zh-TW" sz="2000">
              <a:solidFill>
                <a:srgbClr val="0D0D0D"/>
              </a:solidFill>
              <a:cs typeface="Arial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下載簡單，安裝容易，立即成為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MOSA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的遠端分機。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智慧型手機輕巧靈活，可以輕鬆使用 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VoIP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 電話。</a:t>
            </a:r>
            <a:endParaRPr lang="en-US" altLang="zh-TW" sz="2000">
              <a:solidFill>
                <a:srgbClr val="0D0D0D"/>
              </a:solidFill>
              <a:cs typeface="Arial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en-US" altLang="zh-TW" sz="2000">
                <a:solidFill>
                  <a:srgbClr val="0D0D0D"/>
                </a:solidFill>
                <a:ea typeface="Microsoft YaHei" pitchFamily="34" charset="-122"/>
                <a:cs typeface="Arial" charset="0"/>
              </a:rPr>
              <a:t> 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MOSA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 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SIP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整合智慧型手機的費用最有優勢。</a:t>
            </a:r>
          </a:p>
        </p:txBody>
      </p:sp>
      <p:pic>
        <p:nvPicPr>
          <p:cNvPr id="19460" name="Picture 9" descr="MP90044855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31083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MP9004485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716338"/>
            <a:ext cx="31083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圖片 7" descr="counterpath-logo.png"/>
          <p:cNvPicPr>
            <a:picLocks noChangeAspect="1"/>
          </p:cNvPicPr>
          <p:nvPr/>
        </p:nvPicPr>
        <p:blipFill>
          <a:blip r:embed="rId5" cstate="print"/>
          <a:srcRect l="1340" r="72519"/>
          <a:stretch>
            <a:fillRect/>
          </a:stretch>
        </p:blipFill>
        <p:spPr bwMode="auto">
          <a:xfrm>
            <a:off x="6804025" y="3933825"/>
            <a:ext cx="21796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5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en-US" altLang="zh-TW" smtClean="0"/>
              <a:t>SIP APP </a:t>
            </a:r>
            <a:r>
              <a:rPr lang="zh-TW" altLang="en-US" smtClean="0"/>
              <a:t>說明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68313" y="1052513"/>
            <a:ext cx="58324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D0D0D"/>
              </a:buClr>
              <a:buFont typeface="Webdings" pitchFamily="18" charset="2"/>
              <a:buChar char="Ë"/>
            </a:pP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Bria SIP Phone 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適用：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</a:pP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Android 2.3 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以上版本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</a:pP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iPhone iOS 4.0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以上版本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多組帳號註冊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建議選用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G.729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的語音編碼</a:t>
            </a:r>
            <a:endParaRPr lang="en-US" altLang="zh-TW" sz="2000">
              <a:solidFill>
                <a:srgbClr val="0D0D0D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ebdings" pitchFamily="18" charset="2"/>
              <a:buChar char="Ë"/>
            </a:pP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可於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3G 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或 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Wi-Fi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網路環境中自動切換，也可手動切換只用 </a:t>
            </a:r>
            <a:r>
              <a:rPr lang="en-US" altLang="zh-TW" sz="2000">
                <a:solidFill>
                  <a:srgbClr val="0D0D0D"/>
                </a:solidFill>
                <a:cs typeface="Arial" charset="0"/>
              </a:rPr>
              <a:t>Wi-Fi</a:t>
            </a:r>
            <a:r>
              <a:rPr lang="zh-TW" altLang="en-US" sz="2000">
                <a:solidFill>
                  <a:srgbClr val="0D0D0D"/>
                </a:solidFill>
                <a:cs typeface="Arial" charset="0"/>
              </a:rPr>
              <a:t>上網，確保訊號品質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084888" y="2492375"/>
            <a:ext cx="2490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66"/>
                </a:solidFill>
                <a:ea typeface="Microsoft YaHei" pitchFamily="34" charset="-122"/>
                <a:cs typeface="Arial" charset="0"/>
              </a:rPr>
              <a:t>以 </a:t>
            </a:r>
            <a:r>
              <a:rPr lang="en-US" altLang="zh-TW">
                <a:solidFill>
                  <a:srgbClr val="000066"/>
                </a:solidFill>
                <a:ea typeface="Microsoft YaHei" pitchFamily="34" charset="-122"/>
                <a:cs typeface="Arial" charset="0"/>
              </a:rPr>
              <a:t>IOS</a:t>
            </a:r>
            <a:r>
              <a:rPr lang="zh-TW" altLang="en-US">
                <a:solidFill>
                  <a:srgbClr val="000066"/>
                </a:solidFill>
                <a:ea typeface="Microsoft YaHei" pitchFamily="34" charset="-122"/>
                <a:cs typeface="Arial" charset="0"/>
              </a:rPr>
              <a:t>手機為範例：</a:t>
            </a:r>
            <a:endParaRPr lang="en-US" altLang="zh-TW">
              <a:solidFill>
                <a:srgbClr val="000066"/>
              </a:solidFill>
              <a:ea typeface="Microsoft YaHei" pitchFamily="34" charset="-122"/>
              <a:cs typeface="Arial" charset="0"/>
            </a:endParaRPr>
          </a:p>
        </p:txBody>
      </p:sp>
      <p:pic>
        <p:nvPicPr>
          <p:cNvPr id="20485" name="Picture 8" descr="Bria iPhone Edition">
            <a:hlinkClick r:id="rId3" tooltip="Bria iPhone Edi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82" t="706" r="27592" b="10452"/>
          <a:stretch>
            <a:fillRect/>
          </a:stretch>
        </p:blipFill>
        <p:spPr bwMode="auto">
          <a:xfrm>
            <a:off x="6516688" y="2997200"/>
            <a:ext cx="15652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圖片 6" descr="counterpath-logo.png"/>
          <p:cNvPicPr>
            <a:picLocks noChangeAspect="1"/>
          </p:cNvPicPr>
          <p:nvPr/>
        </p:nvPicPr>
        <p:blipFill>
          <a:blip r:embed="rId5" cstate="print"/>
          <a:srcRect l="1340" r="72519"/>
          <a:stretch>
            <a:fillRect/>
          </a:stretch>
        </p:blipFill>
        <p:spPr bwMode="auto">
          <a:xfrm>
            <a:off x="6372225" y="836613"/>
            <a:ext cx="18716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矩形 6"/>
          <p:cNvSpPr>
            <a:spLocks noChangeArrowheads="1"/>
          </p:cNvSpPr>
          <p:nvPr/>
        </p:nvSpPr>
        <p:spPr bwMode="auto">
          <a:xfrm>
            <a:off x="684213" y="4797425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3399"/>
                </a:solidFill>
              </a:rPr>
              <a:t>Bria iPhone/Andriod Edition</a:t>
            </a:r>
          </a:p>
          <a:p>
            <a:pPr>
              <a:buFont typeface="Arial" charset="0"/>
              <a:buChar char="•"/>
            </a:pPr>
            <a:r>
              <a:rPr lang="en-US" altLang="zh-TW">
                <a:solidFill>
                  <a:srgbClr val="003399"/>
                </a:solidFill>
              </a:rPr>
              <a:t> Regular price: $7.99 USD</a:t>
            </a:r>
          </a:p>
          <a:p>
            <a:pPr>
              <a:buFont typeface="Arial" charset="0"/>
              <a:buChar char="•"/>
            </a:pPr>
            <a:r>
              <a:rPr lang="en-US" altLang="zh-TW">
                <a:solidFill>
                  <a:srgbClr val="003399"/>
                </a:solidFill>
              </a:rPr>
              <a:t> G.729 Audio Codec: $8.99 USD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MOSA</a:t>
            </a:r>
            <a:r>
              <a:rPr lang="zh-TW" altLang="en-US" smtClean="0"/>
              <a:t>取代原有老舊</a:t>
            </a:r>
            <a:r>
              <a:rPr lang="en-US" altLang="zh-TW" smtClean="0"/>
              <a:t>PBX</a:t>
            </a:r>
            <a:r>
              <a:rPr lang="zh-TW" altLang="en-US" smtClean="0"/>
              <a:t>案例</a:t>
            </a:r>
          </a:p>
        </p:txBody>
      </p:sp>
      <p:pic>
        <p:nvPicPr>
          <p:cNvPr id="21507" name="Picture 2" descr="C022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28838"/>
            <a:ext cx="27495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1188" y="2128838"/>
            <a:ext cx="4895850" cy="3676650"/>
            <a:chOff x="385" y="1525"/>
            <a:chExt cx="3084" cy="2316"/>
          </a:xfrm>
        </p:grpSpPr>
        <p:pic>
          <p:nvPicPr>
            <p:cNvPr id="21512" name="Picture 5" descr="20121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1525"/>
              <a:ext cx="3084" cy="2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11" name="Text Box 7"/>
            <p:cNvSpPr txBox="1">
              <a:spLocks noChangeArrowheads="1"/>
            </p:cNvSpPr>
            <p:nvPr/>
          </p:nvSpPr>
          <p:spPr bwMode="auto">
            <a:xfrm>
              <a:off x="2323" y="3338"/>
              <a:ext cx="6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>
                  <a:solidFill>
                    <a:schemeClr val="bg1"/>
                  </a:solidFill>
                  <a:ea typeface="新細明體" pitchFamily="18" charset="-120"/>
                </a:rPr>
                <a:t>待汰換</a:t>
              </a:r>
              <a:r>
                <a:rPr lang="en-US" altLang="zh-TW" sz="1400">
                  <a:solidFill>
                    <a:schemeClr val="bg1"/>
                  </a:solidFill>
                  <a:ea typeface="新細明體" pitchFamily="18" charset="-120"/>
                </a:rPr>
                <a:t>PBX</a:t>
              </a:r>
            </a:p>
          </p:txBody>
        </p:sp>
        <p:sp>
          <p:nvSpPr>
            <p:cNvPr id="149512" name="Text Box 8"/>
            <p:cNvSpPr txBox="1">
              <a:spLocks noChangeArrowheads="1"/>
            </p:cNvSpPr>
            <p:nvPr/>
          </p:nvSpPr>
          <p:spPr bwMode="auto">
            <a:xfrm>
              <a:off x="1268" y="3297"/>
              <a:ext cx="47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bg1"/>
                  </a:solidFill>
                  <a:ea typeface="新細明體" pitchFamily="18" charset="-120"/>
                </a:rPr>
                <a:t>MOSA</a:t>
              </a:r>
            </a:p>
            <a:p>
              <a:pPr algn="ctr">
                <a:defRPr/>
              </a:pPr>
              <a:r>
                <a:rPr lang="en-US" altLang="zh-TW" sz="1400" dirty="0">
                  <a:solidFill>
                    <a:schemeClr val="bg1"/>
                  </a:solidFill>
                  <a:ea typeface="新細明體" pitchFamily="18" charset="-120"/>
                </a:rPr>
                <a:t>IP PBX</a:t>
              </a:r>
            </a:p>
          </p:txBody>
        </p:sp>
      </p:grp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827088" y="1003300"/>
            <a:ext cx="7632700" cy="69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TW"/>
              <a:t>MOSA IP-PBX </a:t>
            </a:r>
            <a:r>
              <a:rPr kumimoji="0" lang="zh-TW" altLang="en-US"/>
              <a:t>具備傳統</a:t>
            </a:r>
            <a:r>
              <a:rPr kumimoji="0" lang="en-US" altLang="zh-TW"/>
              <a:t>PBX</a:t>
            </a:r>
            <a:r>
              <a:rPr kumimoji="0" lang="zh-TW" altLang="en-US"/>
              <a:t>電話功能，更多了</a:t>
            </a:r>
            <a:r>
              <a:rPr kumimoji="0" lang="en-US" altLang="zh-TW"/>
              <a:t>IP-MVPN</a:t>
            </a:r>
            <a:r>
              <a:rPr kumimoji="0" lang="zh-TW" altLang="en-US"/>
              <a:t>加值應用。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/>
              <a:t>當需求分機數量大幅成長時，可無限擴充分機及分點。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771775" y="585311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>
                <a:ea typeface="新細明體" pitchFamily="18" charset="-120"/>
              </a:rPr>
              <a:t>政府機關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6948488" y="585311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>
                <a:ea typeface="新細明體" pitchFamily="18" charset="-120"/>
              </a:rPr>
              <a:t>大學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565400"/>
            <a:ext cx="7777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雲端 無線 總機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1"/>
          <p:cNvSpPr>
            <a:spLocks noChangeShapeType="1"/>
          </p:cNvSpPr>
          <p:nvPr/>
        </p:nvSpPr>
        <p:spPr bwMode="auto">
          <a:xfrm flipH="1" flipV="1">
            <a:off x="5630863" y="1881188"/>
            <a:ext cx="75565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386" name="Rectangle 122"/>
          <p:cNvSpPr>
            <a:spLocks noChangeArrowheads="1"/>
          </p:cNvSpPr>
          <p:nvPr/>
        </p:nvSpPr>
        <p:spPr bwMode="auto">
          <a:xfrm>
            <a:off x="5824538" y="3551238"/>
            <a:ext cx="3109912" cy="201612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ctr">
              <a:defRPr/>
            </a:pPr>
            <a:r>
              <a:rPr kumimoji="0" lang="zh-CN" altLang="en-US" b="1">
                <a:ea typeface="新細明體" pitchFamily="18" charset="-120"/>
              </a:rPr>
              <a:t>公司</a:t>
            </a:r>
            <a:endParaRPr kumimoji="0" lang="zh-TW" altLang="en-US" b="1">
              <a:ea typeface="新細明體" pitchFamily="18" charset="-120"/>
            </a:endParaRP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/>
              <a:t>雲端 無線 總機</a:t>
            </a:r>
            <a:endParaRPr lang="en-US" altLang="zh-TW" smtClean="0"/>
          </a:p>
        </p:txBody>
      </p:sp>
      <p:sp>
        <p:nvSpPr>
          <p:cNvPr id="23557" name="Freeform 198"/>
          <p:cNvSpPr>
            <a:spLocks/>
          </p:cNvSpPr>
          <p:nvPr/>
        </p:nvSpPr>
        <p:spPr bwMode="auto">
          <a:xfrm>
            <a:off x="5716588" y="1892300"/>
            <a:ext cx="3186112" cy="1262063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339933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1" name="Text Box 199"/>
          <p:cNvSpPr txBox="1">
            <a:spLocks noChangeArrowheads="1"/>
          </p:cNvSpPr>
          <p:nvPr/>
        </p:nvSpPr>
        <p:spPr bwMode="auto">
          <a:xfrm>
            <a:off x="5873750" y="2128838"/>
            <a:ext cx="29083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</a:t>
            </a:r>
          </a:p>
          <a:p>
            <a:pPr algn="ctr">
              <a:defRPr/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固話及智慧語音行動網路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718300" y="1343025"/>
            <a:ext cx="125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r>
              <a:rPr kumimoji="0" lang="zh-TW" altLang="en-US" sz="1200" b="1"/>
              <a:t>雲端總機</a:t>
            </a:r>
            <a:endParaRPr kumimoji="0" lang="en-US" altLang="zh-TW" sz="1200" b="1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134225" y="2789238"/>
            <a:ext cx="576263" cy="431800"/>
            <a:chOff x="3216" y="1344"/>
            <a:chExt cx="715" cy="665"/>
          </a:xfrm>
        </p:grpSpPr>
        <p:pic>
          <p:nvPicPr>
            <p:cNvPr id="23580" name="Picture 91" descr="Cells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3216" y="1344"/>
              <a:ext cx="715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3456" y="1344"/>
              <a:ext cx="325" cy="425"/>
              <a:chOff x="2220" y="2331"/>
              <a:chExt cx="361" cy="614"/>
            </a:xfrm>
          </p:grpSpPr>
          <p:sp>
            <p:nvSpPr>
              <p:cNvPr id="23582" name="Line 93"/>
              <p:cNvSpPr>
                <a:spLocks noChangeShapeType="1"/>
              </p:cNvSpPr>
              <p:nvPr/>
            </p:nvSpPr>
            <p:spPr bwMode="auto">
              <a:xfrm flipH="1">
                <a:off x="2280" y="2455"/>
                <a:ext cx="102" cy="45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3" name="Line 94"/>
              <p:cNvSpPr>
                <a:spLocks noChangeShapeType="1"/>
              </p:cNvSpPr>
              <p:nvPr/>
            </p:nvSpPr>
            <p:spPr bwMode="auto">
              <a:xfrm flipH="1">
                <a:off x="2332" y="2450"/>
                <a:ext cx="50" cy="49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4" name="Line 95"/>
              <p:cNvSpPr>
                <a:spLocks noChangeShapeType="1"/>
              </p:cNvSpPr>
              <p:nvPr/>
            </p:nvSpPr>
            <p:spPr bwMode="auto">
              <a:xfrm>
                <a:off x="2377" y="2449"/>
                <a:ext cx="77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5" name="Line 96"/>
              <p:cNvSpPr>
                <a:spLocks noChangeShapeType="1"/>
              </p:cNvSpPr>
              <p:nvPr/>
            </p:nvSpPr>
            <p:spPr bwMode="auto">
              <a:xfrm flipH="1" flipV="1">
                <a:off x="2368" y="2565"/>
                <a:ext cx="36" cy="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6" name="Freeform 97"/>
              <p:cNvSpPr>
                <a:spLocks/>
              </p:cNvSpPr>
              <p:nvPr/>
            </p:nvSpPr>
            <p:spPr bwMode="auto">
              <a:xfrm>
                <a:off x="2345" y="2602"/>
                <a:ext cx="90" cy="234"/>
              </a:xfrm>
              <a:custGeom>
                <a:avLst/>
                <a:gdLst>
                  <a:gd name="T0" fmla="*/ 54 w 90"/>
                  <a:gd name="T1" fmla="*/ 0 h 234"/>
                  <a:gd name="T2" fmla="*/ 23 w 90"/>
                  <a:gd name="T3" fmla="*/ 46 h 234"/>
                  <a:gd name="T4" fmla="*/ 67 w 90"/>
                  <a:gd name="T5" fmla="*/ 117 h 234"/>
                  <a:gd name="T6" fmla="*/ 0 w 90"/>
                  <a:gd name="T7" fmla="*/ 171 h 234"/>
                  <a:gd name="T8" fmla="*/ 89 w 90"/>
                  <a:gd name="T9" fmla="*/ 233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234"/>
                  <a:gd name="T17" fmla="*/ 90 w 90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234">
                    <a:moveTo>
                      <a:pt x="54" y="0"/>
                    </a:moveTo>
                    <a:lnTo>
                      <a:pt x="23" y="46"/>
                    </a:lnTo>
                    <a:lnTo>
                      <a:pt x="67" y="117"/>
                    </a:lnTo>
                    <a:lnTo>
                      <a:pt x="0" y="171"/>
                    </a:lnTo>
                    <a:lnTo>
                      <a:pt x="89" y="23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87" name="Line 98"/>
              <p:cNvSpPr>
                <a:spLocks noChangeShapeType="1"/>
              </p:cNvSpPr>
              <p:nvPr/>
            </p:nvSpPr>
            <p:spPr bwMode="auto">
              <a:xfrm flipH="1">
                <a:off x="2323" y="2836"/>
                <a:ext cx="117" cy="9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8" name="Line 99"/>
              <p:cNvSpPr>
                <a:spLocks noChangeShapeType="1"/>
              </p:cNvSpPr>
              <p:nvPr/>
            </p:nvSpPr>
            <p:spPr bwMode="auto">
              <a:xfrm flipH="1" flipV="1">
                <a:off x="2337" y="2613"/>
                <a:ext cx="30" cy="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9" name="Freeform 100"/>
              <p:cNvSpPr>
                <a:spLocks/>
              </p:cNvSpPr>
              <p:nvPr/>
            </p:nvSpPr>
            <p:spPr bwMode="auto">
              <a:xfrm>
                <a:off x="2286" y="2648"/>
                <a:ext cx="77" cy="290"/>
              </a:xfrm>
              <a:custGeom>
                <a:avLst/>
                <a:gdLst>
                  <a:gd name="T0" fmla="*/ 76 w 77"/>
                  <a:gd name="T1" fmla="*/ 0 h 290"/>
                  <a:gd name="T2" fmla="*/ 44 w 77"/>
                  <a:gd name="T3" fmla="*/ 46 h 290"/>
                  <a:gd name="T4" fmla="*/ 59 w 77"/>
                  <a:gd name="T5" fmla="*/ 78 h 290"/>
                  <a:gd name="T6" fmla="*/ 23 w 77"/>
                  <a:gd name="T7" fmla="*/ 125 h 290"/>
                  <a:gd name="T8" fmla="*/ 52 w 77"/>
                  <a:gd name="T9" fmla="*/ 186 h 290"/>
                  <a:gd name="T10" fmla="*/ 0 w 77"/>
                  <a:gd name="T11" fmla="*/ 218 h 290"/>
                  <a:gd name="T12" fmla="*/ 44 w 77"/>
                  <a:gd name="T13" fmla="*/ 289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290"/>
                  <a:gd name="T23" fmla="*/ 77 w 77"/>
                  <a:gd name="T24" fmla="*/ 290 h 2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290">
                    <a:moveTo>
                      <a:pt x="76" y="0"/>
                    </a:moveTo>
                    <a:lnTo>
                      <a:pt x="44" y="46"/>
                    </a:lnTo>
                    <a:lnTo>
                      <a:pt x="59" y="78"/>
                    </a:lnTo>
                    <a:lnTo>
                      <a:pt x="23" y="125"/>
                    </a:lnTo>
                    <a:lnTo>
                      <a:pt x="52" y="186"/>
                    </a:lnTo>
                    <a:lnTo>
                      <a:pt x="0" y="218"/>
                    </a:lnTo>
                    <a:lnTo>
                      <a:pt x="44" y="289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90" name="Freeform 101"/>
              <p:cNvSpPr>
                <a:spLocks/>
              </p:cNvSpPr>
              <p:nvPr/>
            </p:nvSpPr>
            <p:spPr bwMode="auto">
              <a:xfrm>
                <a:off x="2401" y="2331"/>
                <a:ext cx="135" cy="103"/>
              </a:xfrm>
              <a:custGeom>
                <a:avLst/>
                <a:gdLst>
                  <a:gd name="T0" fmla="*/ 0 w 135"/>
                  <a:gd name="T1" fmla="*/ 102 h 103"/>
                  <a:gd name="T2" fmla="*/ 52 w 135"/>
                  <a:gd name="T3" fmla="*/ 55 h 103"/>
                  <a:gd name="T4" fmla="*/ 52 w 135"/>
                  <a:gd name="T5" fmla="*/ 85 h 103"/>
                  <a:gd name="T6" fmla="*/ 134 w 13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"/>
                  <a:gd name="T13" fmla="*/ 0 h 103"/>
                  <a:gd name="T14" fmla="*/ 135 w 135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" h="103">
                    <a:moveTo>
                      <a:pt x="0" y="102"/>
                    </a:moveTo>
                    <a:lnTo>
                      <a:pt x="52" y="55"/>
                    </a:lnTo>
                    <a:lnTo>
                      <a:pt x="52" y="85"/>
                    </a:lnTo>
                    <a:lnTo>
                      <a:pt x="13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91" name="Freeform 102"/>
              <p:cNvSpPr>
                <a:spLocks/>
              </p:cNvSpPr>
              <p:nvPr/>
            </p:nvSpPr>
            <p:spPr bwMode="auto">
              <a:xfrm>
                <a:off x="2414" y="2455"/>
                <a:ext cx="167" cy="25"/>
              </a:xfrm>
              <a:custGeom>
                <a:avLst/>
                <a:gdLst>
                  <a:gd name="T0" fmla="*/ 0 w 167"/>
                  <a:gd name="T1" fmla="*/ 0 h 25"/>
                  <a:gd name="T2" fmla="*/ 75 w 167"/>
                  <a:gd name="T3" fmla="*/ 0 h 25"/>
                  <a:gd name="T4" fmla="*/ 38 w 167"/>
                  <a:gd name="T5" fmla="*/ 24 h 25"/>
                  <a:gd name="T6" fmla="*/ 166 w 167"/>
                  <a:gd name="T7" fmla="*/ 2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7"/>
                  <a:gd name="T13" fmla="*/ 0 h 25"/>
                  <a:gd name="T14" fmla="*/ 167 w 16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7" h="25">
                    <a:moveTo>
                      <a:pt x="0" y="0"/>
                    </a:moveTo>
                    <a:lnTo>
                      <a:pt x="75" y="0"/>
                    </a:lnTo>
                    <a:lnTo>
                      <a:pt x="38" y="24"/>
                    </a:lnTo>
                    <a:lnTo>
                      <a:pt x="166" y="24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92" name="Freeform 103"/>
              <p:cNvSpPr>
                <a:spLocks/>
              </p:cNvSpPr>
              <p:nvPr/>
            </p:nvSpPr>
            <p:spPr bwMode="auto">
              <a:xfrm>
                <a:off x="2234" y="2331"/>
                <a:ext cx="128" cy="103"/>
              </a:xfrm>
              <a:custGeom>
                <a:avLst/>
                <a:gdLst>
                  <a:gd name="T0" fmla="*/ 127 w 128"/>
                  <a:gd name="T1" fmla="*/ 102 h 103"/>
                  <a:gd name="T2" fmla="*/ 75 w 128"/>
                  <a:gd name="T3" fmla="*/ 55 h 103"/>
                  <a:gd name="T4" fmla="*/ 75 w 128"/>
                  <a:gd name="T5" fmla="*/ 85 h 103"/>
                  <a:gd name="T6" fmla="*/ 0 w 128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103"/>
                  <a:gd name="T14" fmla="*/ 128 w 128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103">
                    <a:moveTo>
                      <a:pt x="127" y="102"/>
                    </a:moveTo>
                    <a:lnTo>
                      <a:pt x="75" y="55"/>
                    </a:lnTo>
                    <a:lnTo>
                      <a:pt x="75" y="8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93" name="Freeform 104"/>
              <p:cNvSpPr>
                <a:spLocks/>
              </p:cNvSpPr>
              <p:nvPr/>
            </p:nvSpPr>
            <p:spPr bwMode="auto">
              <a:xfrm>
                <a:off x="2220" y="2472"/>
                <a:ext cx="127" cy="102"/>
              </a:xfrm>
              <a:custGeom>
                <a:avLst/>
                <a:gdLst>
                  <a:gd name="T0" fmla="*/ 126 w 127"/>
                  <a:gd name="T1" fmla="*/ 0 h 102"/>
                  <a:gd name="T2" fmla="*/ 74 w 127"/>
                  <a:gd name="T3" fmla="*/ 46 h 102"/>
                  <a:gd name="T4" fmla="*/ 74 w 127"/>
                  <a:gd name="T5" fmla="*/ 16 h 102"/>
                  <a:gd name="T6" fmla="*/ 0 w 127"/>
                  <a:gd name="T7" fmla="*/ 101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"/>
                  <a:gd name="T13" fmla="*/ 0 h 102"/>
                  <a:gd name="T14" fmla="*/ 127 w 12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" h="102">
                    <a:moveTo>
                      <a:pt x="126" y="0"/>
                    </a:moveTo>
                    <a:lnTo>
                      <a:pt x="74" y="46"/>
                    </a:lnTo>
                    <a:lnTo>
                      <a:pt x="74" y="16"/>
                    </a:lnTo>
                    <a:lnTo>
                      <a:pt x="0" y="10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3561" name="Freeform 118"/>
          <p:cNvSpPr>
            <a:spLocks/>
          </p:cNvSpPr>
          <p:nvPr/>
        </p:nvSpPr>
        <p:spPr bwMode="auto">
          <a:xfrm flipV="1">
            <a:off x="7108825" y="3213100"/>
            <a:ext cx="300038" cy="325438"/>
          </a:xfrm>
          <a:custGeom>
            <a:avLst/>
            <a:gdLst>
              <a:gd name="T0" fmla="*/ 0 w 79"/>
              <a:gd name="T1" fmla="*/ 0 h 222"/>
              <a:gd name="T2" fmla="*/ 2147483647 w 79"/>
              <a:gd name="T3" fmla="*/ 2147483647 h 222"/>
              <a:gd name="T4" fmla="*/ 2147483647 w 79"/>
              <a:gd name="T5" fmla="*/ 2147483647 h 222"/>
              <a:gd name="T6" fmla="*/ 2147483647 w 79"/>
              <a:gd name="T7" fmla="*/ 2147483647 h 222"/>
              <a:gd name="T8" fmla="*/ 2147483647 w 79"/>
              <a:gd name="T9" fmla="*/ 2147483647 h 222"/>
              <a:gd name="T10" fmla="*/ 2147483647 w 79"/>
              <a:gd name="T11" fmla="*/ 2147483647 h 222"/>
              <a:gd name="T12" fmla="*/ 0 w 79"/>
              <a:gd name="T13" fmla="*/ 0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22"/>
              <a:gd name="T23" fmla="*/ 79 w 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22">
                <a:moveTo>
                  <a:pt x="0" y="0"/>
                </a:moveTo>
                <a:lnTo>
                  <a:pt x="64" y="117"/>
                </a:lnTo>
                <a:lnTo>
                  <a:pt x="37" y="120"/>
                </a:lnTo>
                <a:lnTo>
                  <a:pt x="79" y="222"/>
                </a:lnTo>
                <a:lnTo>
                  <a:pt x="7" y="99"/>
                </a:lnTo>
                <a:lnTo>
                  <a:pt x="37" y="1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33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3562" name="Picture 69" descr="1000U-NEW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6845300" y="1625600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302"/>
          <p:cNvSpPr txBox="1">
            <a:spLocks noChangeArrowheads="1"/>
          </p:cNvSpPr>
          <p:nvPr/>
        </p:nvSpPr>
        <p:spPr bwMode="auto">
          <a:xfrm>
            <a:off x="5053013" y="20399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客戶</a:t>
            </a:r>
          </a:p>
        </p:txBody>
      </p:sp>
      <p:sp>
        <p:nvSpPr>
          <p:cNvPr id="23564" name="Text Box 302"/>
          <p:cNvSpPr txBox="1">
            <a:spLocks noChangeArrowheads="1"/>
          </p:cNvSpPr>
          <p:nvPr/>
        </p:nvSpPr>
        <p:spPr bwMode="auto">
          <a:xfrm>
            <a:off x="6653213" y="3563938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員工群內手機</a:t>
            </a:r>
          </a:p>
        </p:txBody>
      </p:sp>
      <p:pic>
        <p:nvPicPr>
          <p:cNvPr id="23565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8393113" y="3922713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7631113" y="3922713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6831013" y="3910013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6081713" y="3910013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Rectangle 86"/>
          <p:cNvSpPr>
            <a:spLocks noChangeArrowheads="1"/>
          </p:cNvSpPr>
          <p:nvPr/>
        </p:nvSpPr>
        <p:spPr bwMode="auto">
          <a:xfrm>
            <a:off x="323850" y="836613"/>
            <a:ext cx="5184775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dirty="0">
                <a:latin typeface="+mn-lt"/>
                <a:ea typeface="+mn-ea"/>
              </a:rPr>
              <a:t>免設備、免安裝、免施工、免佈線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dirty="0">
                <a:latin typeface="+mn-lt"/>
                <a:ea typeface="+mn-ea"/>
              </a:rPr>
              <a:t>用戶辦公室不需桌機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dirty="0">
                <a:latin typeface="+mn-lt"/>
                <a:ea typeface="+mn-ea"/>
              </a:rPr>
              <a:t>用戶辦公室不需使用傳統外線</a:t>
            </a:r>
            <a:endParaRPr kumimoji="0" lang="en-US" altLang="zh-TW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defRPr/>
            </a:pPr>
            <a:endParaRPr kumimoji="0" lang="zh-TW" altLang="en-US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("/>
              <a:defRPr/>
            </a:pPr>
            <a:r>
              <a:rPr kumimoji="0" lang="zh-TW" altLang="en-US" b="1" dirty="0">
                <a:solidFill>
                  <a:schemeClr val="tx2"/>
                </a:solidFill>
                <a:latin typeface="+mn-lt"/>
                <a:ea typeface="+mn-ea"/>
              </a:rPr>
              <a:t>撥入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代表號服務：</a:t>
            </a:r>
            <a:r>
              <a:rPr kumimoji="0" lang="zh-TW" altLang="en-US" sz="1600" dirty="0">
                <a:latin typeface="+mn-lt"/>
                <a:ea typeface="+mn-ea"/>
              </a:rPr>
              <a:t>提供</a:t>
            </a:r>
            <a:r>
              <a:rPr kumimoji="0" lang="en-US" altLang="zh-TW" sz="1600" dirty="0">
                <a:latin typeface="+mn-lt"/>
                <a:ea typeface="+mn-ea"/>
              </a:rPr>
              <a:t>77</a:t>
            </a:r>
            <a:r>
              <a:rPr kumimoji="0" lang="zh-TW" altLang="en-US" sz="1600" dirty="0">
                <a:latin typeface="+mn-lt"/>
                <a:ea typeface="+mn-ea"/>
              </a:rPr>
              <a:t>市話進線代表號，再撥手機分機號</a:t>
            </a:r>
            <a:endParaRPr kumimoji="0" lang="en-US" altLang="zh-TW" sz="1600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公司語音應答</a:t>
            </a:r>
            <a:r>
              <a:rPr kumimoji="0" lang="en-US" altLang="zh-TW" sz="1600" b="1" dirty="0">
                <a:latin typeface="+mn-lt"/>
                <a:ea typeface="+mn-ea"/>
              </a:rPr>
              <a:t>/</a:t>
            </a:r>
            <a:r>
              <a:rPr kumimoji="0" lang="zh-TW" altLang="en-US" sz="1600" b="1" dirty="0">
                <a:latin typeface="+mn-lt"/>
                <a:ea typeface="+mn-ea"/>
              </a:rPr>
              <a:t>總機：</a:t>
            </a:r>
            <a:r>
              <a:rPr kumimoji="0" lang="zh-TW" altLang="en-US" sz="1600" dirty="0">
                <a:latin typeface="+mn-lt"/>
                <a:ea typeface="+mn-ea"/>
              </a:rPr>
              <a:t>客戶撥入代表號，聽到公司歡迎詞，撥分機或按</a:t>
            </a:r>
            <a:r>
              <a:rPr kumimoji="0" lang="en-US" altLang="zh-TW" sz="1600" dirty="0">
                <a:latin typeface="+mn-lt"/>
                <a:ea typeface="+mn-ea"/>
              </a:rPr>
              <a:t>0</a:t>
            </a:r>
            <a:r>
              <a:rPr kumimoji="0" lang="zh-TW" altLang="en-US" sz="1600" dirty="0">
                <a:latin typeface="+mn-lt"/>
                <a:ea typeface="+mn-ea"/>
              </a:rPr>
              <a:t>至總機手機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en-US" altLang="zh-TW" sz="1600" b="1" dirty="0">
                <a:latin typeface="+mn-lt"/>
                <a:ea typeface="+mn-ea"/>
              </a:rPr>
              <a:t>DID</a:t>
            </a:r>
            <a:r>
              <a:rPr kumimoji="0" lang="zh-TW" altLang="en-US" sz="1600" b="1" dirty="0">
                <a:latin typeface="+mn-lt"/>
                <a:ea typeface="+mn-ea"/>
              </a:rPr>
              <a:t>服務：</a:t>
            </a:r>
            <a:r>
              <a:rPr kumimoji="0" lang="zh-TW" altLang="en-US" sz="1600" dirty="0">
                <a:latin typeface="+mn-lt"/>
                <a:ea typeface="+mn-ea"/>
              </a:rPr>
              <a:t>提供</a:t>
            </a:r>
            <a:r>
              <a:rPr kumimoji="0" lang="en-US" altLang="zh-TW" sz="1600" dirty="0">
                <a:latin typeface="+mn-lt"/>
                <a:ea typeface="+mn-ea"/>
              </a:rPr>
              <a:t>77</a:t>
            </a:r>
            <a:r>
              <a:rPr kumimoji="0" lang="zh-TW" altLang="en-US" sz="1600" dirty="0">
                <a:latin typeface="+mn-lt"/>
                <a:ea typeface="+mn-ea"/>
              </a:rPr>
              <a:t>市話</a:t>
            </a:r>
            <a:r>
              <a:rPr kumimoji="0" lang="zh-TW" altLang="en-US" sz="1600" b="1" dirty="0">
                <a:solidFill>
                  <a:srgbClr val="006699"/>
                </a:solidFill>
                <a:latin typeface="+mn-lt"/>
                <a:ea typeface="+mn-ea"/>
              </a:rPr>
              <a:t>專線號碼</a:t>
            </a:r>
            <a:r>
              <a:rPr kumimoji="0" lang="zh-TW" altLang="en-US" sz="1600" dirty="0">
                <a:latin typeface="+mn-lt"/>
                <a:ea typeface="+mn-ea"/>
              </a:rPr>
              <a:t>進線</a:t>
            </a:r>
            <a:r>
              <a:rPr kumimoji="0" lang="en-US" altLang="zh-TW" sz="1600" dirty="0">
                <a:latin typeface="+mn-lt"/>
                <a:ea typeface="+mn-ea"/>
              </a:rPr>
              <a:t>DID</a:t>
            </a:r>
            <a:r>
              <a:rPr kumimoji="0" lang="zh-TW" altLang="en-US" sz="1600" dirty="0">
                <a:latin typeface="+mn-lt"/>
                <a:ea typeface="+mn-ea"/>
              </a:rPr>
              <a:t>對應至手機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電話轉接：</a:t>
            </a:r>
            <a:r>
              <a:rPr kumimoji="0" lang="zh-TW" altLang="en-US" sz="1600" dirty="0">
                <a:latin typeface="+mn-lt"/>
                <a:ea typeface="+mn-ea"/>
              </a:rPr>
              <a:t>手機接聽來話，可再</a:t>
            </a:r>
            <a:r>
              <a:rPr kumimoji="0" lang="zh-TW" altLang="en-US" sz="1600" b="1" dirty="0">
                <a:solidFill>
                  <a:srgbClr val="FF0000"/>
                </a:solidFill>
                <a:latin typeface="+mn-lt"/>
                <a:ea typeface="+mn-ea"/>
              </a:rPr>
              <a:t>轉接</a:t>
            </a:r>
            <a:r>
              <a:rPr kumimoji="0" lang="zh-TW" altLang="en-US" sz="1600" dirty="0">
                <a:latin typeface="+mn-lt"/>
                <a:ea typeface="+mn-ea"/>
              </a:rPr>
              <a:t>給同事手機</a:t>
            </a:r>
            <a:endParaRPr kumimoji="0" lang="en-US" altLang="zh-TW" sz="1600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電話會議：</a:t>
            </a:r>
            <a:r>
              <a:rPr kumimoji="0" lang="zh-TW" altLang="en-US" sz="1600" dirty="0">
                <a:latin typeface="+mn-lt"/>
                <a:ea typeface="+mn-ea"/>
              </a:rPr>
              <a:t>手機接聽來話，可將同事手機拉進會議</a:t>
            </a:r>
            <a:endParaRPr kumimoji="0" lang="en-US" altLang="zh-TW" sz="1600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defRPr/>
            </a:pPr>
            <a:endParaRPr kumimoji="0" lang="zh-TW" altLang="en-US" sz="1600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buFont typeface="Webdings" pitchFamily="18" charset="2"/>
              <a:buChar char="Ë"/>
              <a:defRPr/>
            </a:pPr>
            <a:r>
              <a:rPr kumimoji="0" lang="zh-TW" altLang="en-US" b="1" dirty="0">
                <a:solidFill>
                  <a:schemeClr val="tx2"/>
                </a:solidFill>
                <a:latin typeface="+mn-lt"/>
                <a:ea typeface="+mn-ea"/>
              </a:rPr>
              <a:t>撥出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分機互撥：</a:t>
            </a:r>
            <a:r>
              <a:rPr kumimoji="0" lang="zh-TW" altLang="en-US" sz="1600" dirty="0">
                <a:latin typeface="+mn-lt"/>
                <a:ea typeface="+mn-ea"/>
              </a:rPr>
              <a:t>員工手機以分機</a:t>
            </a:r>
            <a:r>
              <a:rPr kumimoji="0" lang="zh-TW" altLang="en-US" sz="1600" b="1" dirty="0">
                <a:solidFill>
                  <a:srgbClr val="FF0000"/>
                </a:solidFill>
                <a:latin typeface="+mn-lt"/>
                <a:ea typeface="+mn-ea"/>
              </a:rPr>
              <a:t>短碼</a:t>
            </a:r>
            <a:r>
              <a:rPr kumimoji="0" lang="zh-TW" altLang="en-US" sz="1600" dirty="0">
                <a:latin typeface="+mn-lt"/>
                <a:ea typeface="+mn-ea"/>
              </a:rPr>
              <a:t>互撥，</a:t>
            </a:r>
            <a:r>
              <a:rPr kumimoji="0" lang="en-US" altLang="zh-TW" sz="1600" dirty="0">
                <a:latin typeface="+mn-lt"/>
                <a:ea typeface="+mn-ea"/>
              </a:rPr>
              <a:t>$0~1.8</a:t>
            </a:r>
            <a:r>
              <a:rPr kumimoji="0" lang="zh-TW" altLang="en-US" sz="1600" dirty="0">
                <a:latin typeface="+mn-lt"/>
                <a:ea typeface="+mn-ea"/>
              </a:rPr>
              <a:t>元</a:t>
            </a:r>
            <a:r>
              <a:rPr kumimoji="0" lang="en-US" altLang="zh-TW" sz="1600" dirty="0">
                <a:latin typeface="+mn-lt"/>
                <a:ea typeface="+mn-ea"/>
              </a:rPr>
              <a:t>/</a:t>
            </a:r>
            <a:r>
              <a:rPr kumimoji="0" lang="zh-TW" altLang="en-US" sz="1600" dirty="0">
                <a:latin typeface="+mn-lt"/>
                <a:ea typeface="+mn-ea"/>
              </a:rPr>
              <a:t>分鐘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節費：</a:t>
            </a:r>
            <a:r>
              <a:rPr kumimoji="0" lang="zh-TW" altLang="en-US" sz="1600" dirty="0">
                <a:latin typeface="+mn-lt"/>
                <a:ea typeface="+mn-ea"/>
              </a:rPr>
              <a:t>提供手機撥出電話節費服務</a:t>
            </a: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代表號：</a:t>
            </a:r>
            <a:r>
              <a:rPr kumimoji="0" lang="zh-TW" altLang="en-US" sz="1600" dirty="0">
                <a:latin typeface="+mn-lt"/>
                <a:ea typeface="+mn-ea"/>
              </a:rPr>
              <a:t>手機帶</a:t>
            </a:r>
            <a:r>
              <a:rPr kumimoji="0" lang="en-US" altLang="zh-TW" sz="1600" dirty="0">
                <a:latin typeface="+mn-lt"/>
                <a:ea typeface="+mn-ea"/>
              </a:rPr>
              <a:t>77</a:t>
            </a:r>
            <a:r>
              <a:rPr kumimoji="0" lang="zh-TW" altLang="en-US" sz="1600" dirty="0">
                <a:latin typeface="+mn-lt"/>
                <a:ea typeface="+mn-ea"/>
              </a:rPr>
              <a:t>市話</a:t>
            </a:r>
            <a:r>
              <a:rPr kumimoji="0" lang="zh-TW" altLang="en-US" sz="1600" b="1" dirty="0">
                <a:solidFill>
                  <a:srgbClr val="006699"/>
                </a:solidFill>
                <a:latin typeface="+mn-lt"/>
                <a:ea typeface="+mn-ea"/>
              </a:rPr>
              <a:t>代表號碼</a:t>
            </a:r>
            <a:r>
              <a:rPr kumimoji="0" lang="zh-TW" altLang="en-US" sz="1600" dirty="0">
                <a:latin typeface="+mn-lt"/>
                <a:ea typeface="+mn-ea"/>
              </a:rPr>
              <a:t>撥出</a:t>
            </a:r>
            <a:endParaRPr kumimoji="0" lang="en-US" altLang="zh-TW" sz="1600" dirty="0">
              <a:latin typeface="+mn-lt"/>
              <a:ea typeface="+mn-ea"/>
            </a:endParaRPr>
          </a:p>
          <a:p>
            <a:pPr marL="342900" indent="-342900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kumimoji="0" lang="en-US" altLang="zh-TW" sz="1600" b="1" dirty="0">
                <a:latin typeface="+mn-lt"/>
                <a:ea typeface="+mn-ea"/>
              </a:rPr>
              <a:t>DOD</a:t>
            </a:r>
            <a:r>
              <a:rPr kumimoji="0" lang="zh-TW" altLang="en-US" sz="1600" b="1" dirty="0">
                <a:latin typeface="+mn-lt"/>
                <a:ea typeface="+mn-ea"/>
              </a:rPr>
              <a:t>服務：</a:t>
            </a:r>
            <a:r>
              <a:rPr kumimoji="0" lang="zh-TW" altLang="en-US" sz="1600" dirty="0">
                <a:latin typeface="+mn-lt"/>
                <a:ea typeface="+mn-ea"/>
              </a:rPr>
              <a:t>手機帶</a:t>
            </a:r>
            <a:r>
              <a:rPr kumimoji="0" lang="en-US" altLang="zh-TW" sz="1600" dirty="0">
                <a:latin typeface="+mn-lt"/>
                <a:ea typeface="+mn-ea"/>
              </a:rPr>
              <a:t>77</a:t>
            </a:r>
            <a:r>
              <a:rPr kumimoji="0" lang="zh-TW" altLang="en-US" sz="1600" dirty="0">
                <a:latin typeface="+mn-lt"/>
                <a:ea typeface="+mn-ea"/>
              </a:rPr>
              <a:t>市話</a:t>
            </a:r>
            <a:r>
              <a:rPr kumimoji="0" lang="zh-TW" altLang="en-US" sz="1600" b="1" dirty="0">
                <a:solidFill>
                  <a:srgbClr val="006699"/>
                </a:solidFill>
                <a:latin typeface="+mn-lt"/>
                <a:ea typeface="+mn-ea"/>
              </a:rPr>
              <a:t>專線號碼</a:t>
            </a:r>
            <a:r>
              <a:rPr kumimoji="0" lang="zh-TW" altLang="en-US" sz="1600" dirty="0">
                <a:latin typeface="+mn-lt"/>
                <a:ea typeface="+mn-ea"/>
              </a:rPr>
              <a:t>撥出</a:t>
            </a:r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5260975" y="1466850"/>
            <a:ext cx="647700" cy="576263"/>
            <a:chOff x="4299" y="2205"/>
            <a:chExt cx="616" cy="726"/>
          </a:xfrm>
        </p:grpSpPr>
        <p:pic>
          <p:nvPicPr>
            <p:cNvPr id="23577" name="Picture 122" descr="Administrator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8" name="Picture 1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124" descr="Corded-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71" name="Rectangle 92"/>
          <p:cNvSpPr>
            <a:spLocks noChangeArrowheads="1"/>
          </p:cNvSpPr>
          <p:nvPr/>
        </p:nvSpPr>
        <p:spPr bwMode="auto">
          <a:xfrm>
            <a:off x="5738813" y="4467225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3001</a:t>
            </a:r>
          </a:p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77013001</a:t>
            </a:r>
          </a:p>
        </p:txBody>
      </p:sp>
      <p:sp>
        <p:nvSpPr>
          <p:cNvPr id="23572" name="Rectangle 93"/>
          <p:cNvSpPr>
            <a:spLocks noChangeArrowheads="1"/>
          </p:cNvSpPr>
          <p:nvPr/>
        </p:nvSpPr>
        <p:spPr bwMode="auto">
          <a:xfrm>
            <a:off x="7272338" y="4467225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3003</a:t>
            </a:r>
          </a:p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77013003</a:t>
            </a:r>
          </a:p>
        </p:txBody>
      </p:sp>
      <p:sp>
        <p:nvSpPr>
          <p:cNvPr id="23573" name="Rectangle 94"/>
          <p:cNvSpPr>
            <a:spLocks noChangeArrowheads="1"/>
          </p:cNvSpPr>
          <p:nvPr/>
        </p:nvSpPr>
        <p:spPr bwMode="auto">
          <a:xfrm>
            <a:off x="8027988" y="4467225"/>
            <a:ext cx="10080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3004</a:t>
            </a:r>
          </a:p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77013004</a:t>
            </a:r>
          </a:p>
        </p:txBody>
      </p:sp>
      <p:sp>
        <p:nvSpPr>
          <p:cNvPr id="23574" name="Rectangle 95"/>
          <p:cNvSpPr>
            <a:spLocks noChangeArrowheads="1"/>
          </p:cNvSpPr>
          <p:nvPr/>
        </p:nvSpPr>
        <p:spPr bwMode="auto">
          <a:xfrm>
            <a:off x="6507163" y="4467225"/>
            <a:ext cx="935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3002</a:t>
            </a:r>
          </a:p>
          <a:p>
            <a:pPr algn="ctr" eaLnBrk="0" hangingPunct="0"/>
            <a:r>
              <a:rPr kumimoji="0" lang="en-US" altLang="zh-TW" sz="1200">
                <a:solidFill>
                  <a:srgbClr val="0066FF"/>
                </a:solidFill>
              </a:rPr>
              <a:t>77013002</a:t>
            </a:r>
          </a:p>
        </p:txBody>
      </p:sp>
      <p:sp>
        <p:nvSpPr>
          <p:cNvPr id="23575" name="Rectangle 96"/>
          <p:cNvSpPr>
            <a:spLocks noChangeArrowheads="1"/>
          </p:cNvSpPr>
          <p:nvPr/>
        </p:nvSpPr>
        <p:spPr bwMode="auto">
          <a:xfrm>
            <a:off x="5006975" y="4467225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0066FF"/>
                </a:solidFill>
              </a:rPr>
              <a:t>分機號碼</a:t>
            </a:r>
          </a:p>
          <a:p>
            <a:pPr algn="ctr" eaLnBrk="0" hangingPunct="0"/>
            <a:r>
              <a:rPr kumimoji="0" lang="zh-TW" altLang="en-US" sz="1200">
                <a:solidFill>
                  <a:srgbClr val="0066FF"/>
                </a:solidFill>
              </a:rPr>
              <a:t>市話號碼</a:t>
            </a:r>
          </a:p>
        </p:txBody>
      </p:sp>
      <p:sp>
        <p:nvSpPr>
          <p:cNvPr id="23576" name="Freeform 118"/>
          <p:cNvSpPr>
            <a:spLocks/>
          </p:cNvSpPr>
          <p:nvPr/>
        </p:nvSpPr>
        <p:spPr bwMode="auto">
          <a:xfrm flipH="1" flipV="1">
            <a:off x="7548563" y="3213100"/>
            <a:ext cx="322262" cy="325438"/>
          </a:xfrm>
          <a:custGeom>
            <a:avLst/>
            <a:gdLst>
              <a:gd name="T0" fmla="*/ 0 w 79"/>
              <a:gd name="T1" fmla="*/ 0 h 222"/>
              <a:gd name="T2" fmla="*/ 2147483647 w 79"/>
              <a:gd name="T3" fmla="*/ 2147483647 h 222"/>
              <a:gd name="T4" fmla="*/ 2147483647 w 79"/>
              <a:gd name="T5" fmla="*/ 2147483647 h 222"/>
              <a:gd name="T6" fmla="*/ 2147483647 w 79"/>
              <a:gd name="T7" fmla="*/ 2147483647 h 222"/>
              <a:gd name="T8" fmla="*/ 2147483647 w 79"/>
              <a:gd name="T9" fmla="*/ 2147483647 h 222"/>
              <a:gd name="T10" fmla="*/ 2147483647 w 79"/>
              <a:gd name="T11" fmla="*/ 2147483647 h 222"/>
              <a:gd name="T12" fmla="*/ 0 w 79"/>
              <a:gd name="T13" fmla="*/ 0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22"/>
              <a:gd name="T23" fmla="*/ 79 w 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22">
                <a:moveTo>
                  <a:pt x="0" y="0"/>
                </a:moveTo>
                <a:lnTo>
                  <a:pt x="64" y="117"/>
                </a:lnTo>
                <a:lnTo>
                  <a:pt x="37" y="120"/>
                </a:lnTo>
                <a:lnTo>
                  <a:pt x="79" y="222"/>
                </a:lnTo>
                <a:lnTo>
                  <a:pt x="7" y="99"/>
                </a:lnTo>
                <a:lnTo>
                  <a:pt x="37" y="1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33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4169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標題 3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無線辦公室實景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29"/>
          <p:cNvSpPr>
            <a:spLocks noChangeShapeType="1"/>
          </p:cNvSpPr>
          <p:nvPr/>
        </p:nvSpPr>
        <p:spPr bwMode="auto">
          <a:xfrm flipV="1">
            <a:off x="1714480" y="3786190"/>
            <a:ext cx="2643206" cy="642942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705" name="Line 129"/>
          <p:cNvSpPr>
            <a:spLocks noChangeShapeType="1"/>
          </p:cNvSpPr>
          <p:nvPr/>
        </p:nvSpPr>
        <p:spPr bwMode="auto">
          <a:xfrm>
            <a:off x="5000625" y="3786188"/>
            <a:ext cx="2420938" cy="798512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706" name="Line 129"/>
          <p:cNvSpPr>
            <a:spLocks noChangeShapeType="1"/>
          </p:cNvSpPr>
          <p:nvPr/>
        </p:nvSpPr>
        <p:spPr bwMode="auto">
          <a:xfrm>
            <a:off x="4349750" y="1441450"/>
            <a:ext cx="0" cy="170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707" name="Line 129"/>
          <p:cNvSpPr>
            <a:spLocks noChangeShapeType="1"/>
          </p:cNvSpPr>
          <p:nvPr/>
        </p:nvSpPr>
        <p:spPr bwMode="auto">
          <a:xfrm>
            <a:off x="1785938" y="2857500"/>
            <a:ext cx="2643187" cy="85725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6" name="Line 51"/>
          <p:cNvSpPr>
            <a:spLocks noChangeShapeType="1"/>
          </p:cNvSpPr>
          <p:nvPr/>
        </p:nvSpPr>
        <p:spPr bwMode="auto">
          <a:xfrm flipH="1">
            <a:off x="4714875" y="1785938"/>
            <a:ext cx="1214438" cy="15001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latin typeface="+mn-lt"/>
              <a:ea typeface="+mn-ea"/>
            </a:endParaRP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H="1">
            <a:off x="2928938" y="3857625"/>
            <a:ext cx="1285875" cy="150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latin typeface="+mn-lt"/>
              <a:ea typeface="+mn-ea"/>
            </a:endParaRPr>
          </a:p>
        </p:txBody>
      </p:sp>
      <p:sp>
        <p:nvSpPr>
          <p:cNvPr id="72710" name="Line 129"/>
          <p:cNvSpPr>
            <a:spLocks noChangeShapeType="1"/>
          </p:cNvSpPr>
          <p:nvPr/>
        </p:nvSpPr>
        <p:spPr bwMode="auto">
          <a:xfrm>
            <a:off x="2786063" y="2143125"/>
            <a:ext cx="1222375" cy="113030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711" name="Line 129"/>
          <p:cNvSpPr>
            <a:spLocks noChangeShapeType="1"/>
          </p:cNvSpPr>
          <p:nvPr/>
        </p:nvSpPr>
        <p:spPr bwMode="auto">
          <a:xfrm flipV="1">
            <a:off x="5072063" y="3000375"/>
            <a:ext cx="1928812" cy="512763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9" name="Line 51"/>
          <p:cNvSpPr>
            <a:spLocks noChangeShapeType="1"/>
          </p:cNvSpPr>
          <p:nvPr/>
        </p:nvSpPr>
        <p:spPr bwMode="auto">
          <a:xfrm>
            <a:off x="4397375" y="3786188"/>
            <a:ext cx="0" cy="1857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latin typeface="+mn-lt"/>
              <a:ea typeface="+mn-ea"/>
            </a:endParaRPr>
          </a:p>
        </p:txBody>
      </p:sp>
      <p:sp>
        <p:nvSpPr>
          <p:cNvPr id="72714" name="Line 129"/>
          <p:cNvSpPr>
            <a:spLocks noChangeShapeType="1"/>
          </p:cNvSpPr>
          <p:nvPr/>
        </p:nvSpPr>
        <p:spPr bwMode="auto">
          <a:xfrm>
            <a:off x="4572000" y="3857625"/>
            <a:ext cx="1428750" cy="142875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2715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785813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000625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25" y="5370513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功能整合架構圖</a:t>
            </a:r>
          </a:p>
        </p:txBody>
      </p:sp>
      <p:pic>
        <p:nvPicPr>
          <p:cNvPr id="72719" name="Picture 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5584825"/>
            <a:ext cx="495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圖片 94" descr="cisco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5200650"/>
            <a:ext cx="574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1" name="Line 129"/>
          <p:cNvSpPr>
            <a:spLocks noChangeShapeType="1"/>
          </p:cNvSpPr>
          <p:nvPr/>
        </p:nvSpPr>
        <p:spPr bwMode="auto">
          <a:xfrm flipH="1">
            <a:off x="7153275" y="5994400"/>
            <a:ext cx="785813" cy="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7153275" y="6208713"/>
            <a:ext cx="7858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2723" name="Rectangle 91"/>
          <p:cNvSpPr>
            <a:spLocks noChangeArrowheads="1"/>
          </p:cNvSpPr>
          <p:nvPr/>
        </p:nvSpPr>
        <p:spPr bwMode="auto">
          <a:xfrm>
            <a:off x="7715250" y="5857875"/>
            <a:ext cx="1223963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網路線</a:t>
            </a:r>
            <a:endParaRPr lang="en-US" altLang="zh-TW" sz="1200" b="1"/>
          </a:p>
        </p:txBody>
      </p:sp>
      <p:sp>
        <p:nvSpPr>
          <p:cNvPr id="72724" name="Rectangle 91"/>
          <p:cNvSpPr>
            <a:spLocks noChangeArrowheads="1"/>
          </p:cNvSpPr>
          <p:nvPr/>
        </p:nvSpPr>
        <p:spPr bwMode="auto">
          <a:xfrm>
            <a:off x="7715250" y="6072188"/>
            <a:ext cx="1223963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電話線</a:t>
            </a:r>
            <a:endParaRPr lang="en-US" altLang="zh-TW" sz="1200" b="1"/>
          </a:p>
        </p:txBody>
      </p:sp>
      <p:sp>
        <p:nvSpPr>
          <p:cNvPr id="72725" name="Rectangle 91"/>
          <p:cNvSpPr>
            <a:spLocks noChangeArrowheads="1"/>
          </p:cNvSpPr>
          <p:nvPr/>
        </p:nvSpPr>
        <p:spPr bwMode="auto">
          <a:xfrm>
            <a:off x="3746500" y="1285860"/>
            <a:ext cx="1223963" cy="309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zh-TW" sz="1400" b="1" dirty="0"/>
              <a:t>PSTN</a:t>
            </a:r>
            <a:r>
              <a:rPr lang="zh-TW" altLang="en-US" sz="1400" b="1" dirty="0"/>
              <a:t>市話</a:t>
            </a:r>
            <a:endParaRPr lang="en-US" altLang="zh-TW" sz="1400" b="1" dirty="0"/>
          </a:p>
        </p:txBody>
      </p:sp>
      <p:pic>
        <p:nvPicPr>
          <p:cNvPr id="72729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286000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93"/>
          <p:cNvSpPr>
            <a:spLocks noChangeArrowheads="1"/>
          </p:cNvSpPr>
          <p:nvPr/>
        </p:nvSpPr>
        <p:spPr bwMode="auto">
          <a:xfrm>
            <a:off x="6546850" y="2987675"/>
            <a:ext cx="1289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latin typeface="+mn-lt"/>
                <a:ea typeface="+mn-ea"/>
                <a:cs typeface="Arial" pitchFamily="34" charset="0"/>
              </a:rPr>
              <a:t>MVPN</a:t>
            </a:r>
            <a:r>
              <a:rPr lang="zh-TW" altLang="en-US" sz="1200" b="1" dirty="0">
                <a:latin typeface="+mn-lt"/>
                <a:ea typeface="+mn-ea"/>
                <a:cs typeface="Arial" pitchFamily="34" charset="0"/>
              </a:rPr>
              <a:t>行動分機 </a:t>
            </a:r>
          </a:p>
        </p:txBody>
      </p:sp>
      <p:pic>
        <p:nvPicPr>
          <p:cNvPr id="72731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84263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93"/>
          <p:cNvSpPr>
            <a:spLocks noChangeArrowheads="1"/>
          </p:cNvSpPr>
          <p:nvPr/>
        </p:nvSpPr>
        <p:spPr bwMode="auto">
          <a:xfrm>
            <a:off x="4087813" y="6084888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單機</a:t>
            </a:r>
          </a:p>
        </p:txBody>
      </p:sp>
      <p:sp>
        <p:nvSpPr>
          <p:cNvPr id="43" name="Rectangle 93"/>
          <p:cNvSpPr>
            <a:spLocks noChangeArrowheads="1"/>
          </p:cNvSpPr>
          <p:nvPr/>
        </p:nvSpPr>
        <p:spPr bwMode="auto">
          <a:xfrm>
            <a:off x="5761038" y="577373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IP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話機</a:t>
            </a:r>
          </a:p>
        </p:txBody>
      </p:sp>
      <p:pic>
        <p:nvPicPr>
          <p:cNvPr id="72734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286000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93"/>
          <p:cNvSpPr>
            <a:spLocks noChangeArrowheads="1"/>
          </p:cNvSpPr>
          <p:nvPr/>
        </p:nvSpPr>
        <p:spPr bwMode="auto">
          <a:xfrm>
            <a:off x="918431" y="2967335"/>
            <a:ext cx="1431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latin typeface="+mn-lt"/>
                <a:ea typeface="+mn-ea"/>
                <a:cs typeface="Arial" pitchFamily="34" charset="0"/>
              </a:rPr>
              <a:t>30</a:t>
            </a:r>
            <a:r>
              <a:rPr lang="zh-TW" altLang="en-US" sz="1200" b="1" dirty="0" smtClean="0">
                <a:latin typeface="+mn-lt"/>
                <a:ea typeface="+mn-ea"/>
                <a:cs typeface="Arial" pitchFamily="34" charset="0"/>
              </a:rPr>
              <a:t>方語音會議系統</a:t>
            </a:r>
            <a:endParaRPr lang="en-US" altLang="zh-TW" sz="1200" b="1" dirty="0" smtClean="0">
              <a:latin typeface="+mn-lt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altLang="zh-TW" sz="1200" b="1" dirty="0" smtClean="0">
                <a:latin typeface="+mn-lt"/>
                <a:ea typeface="+mn-ea"/>
                <a:cs typeface="Arial" pitchFamily="34" charset="0"/>
              </a:rPr>
              <a:t>/</a:t>
            </a:r>
            <a:r>
              <a:rPr lang="zh-TW" altLang="en-US" sz="1200" b="1" dirty="0">
                <a:latin typeface="+mn-lt"/>
                <a:ea typeface="+mn-ea"/>
                <a:cs typeface="Arial" pitchFamily="34" charset="0"/>
              </a:rPr>
              <a:t>隨身</a:t>
            </a:r>
            <a:r>
              <a:rPr lang="zh-TW" altLang="en-US" sz="1200" b="1" dirty="0" smtClean="0">
                <a:latin typeface="+mn-lt"/>
                <a:ea typeface="+mn-ea"/>
                <a:cs typeface="Arial" pitchFamily="34" charset="0"/>
              </a:rPr>
              <a:t>會議系統</a:t>
            </a:r>
            <a:endParaRPr lang="zh-TW" altLang="en-US" sz="12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72736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5013325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2392363" y="5705475"/>
            <a:ext cx="48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IVR</a:t>
            </a:r>
          </a:p>
        </p:txBody>
      </p:sp>
      <p:pic>
        <p:nvPicPr>
          <p:cNvPr id="72738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25" y="3013075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0" y="3584575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0" name="Rectangle 91"/>
          <p:cNvSpPr>
            <a:spLocks noChangeArrowheads="1"/>
          </p:cNvSpPr>
          <p:nvPr/>
        </p:nvSpPr>
        <p:spPr bwMode="auto">
          <a:xfrm>
            <a:off x="3762375" y="3286125"/>
            <a:ext cx="1223963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zh-TW" sz="1200" b="1"/>
              <a:t>MOSA</a:t>
            </a:r>
            <a:r>
              <a:rPr lang="zh-TW" altLang="en-US" sz="1200" b="1"/>
              <a:t> </a:t>
            </a:r>
            <a:r>
              <a:rPr lang="en-US" altLang="zh-TW" sz="1200" b="1"/>
              <a:t>IPPBX</a:t>
            </a:r>
          </a:p>
        </p:txBody>
      </p:sp>
      <p:pic>
        <p:nvPicPr>
          <p:cNvPr id="72742" name="Picture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500313"/>
            <a:ext cx="277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3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6063" y="1000125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93"/>
          <p:cNvSpPr>
            <a:spLocks noChangeArrowheads="1"/>
          </p:cNvSpPr>
          <p:nvPr/>
        </p:nvSpPr>
        <p:spPr bwMode="auto">
          <a:xfrm>
            <a:off x="5713413" y="1670050"/>
            <a:ext cx="8429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ISR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節費</a:t>
            </a:r>
          </a:p>
        </p:txBody>
      </p:sp>
      <p:pic>
        <p:nvPicPr>
          <p:cNvPr id="72745" name="Picture 9" descr="Juiker 揪科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2000" y="15128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8" name="Picture 11" descr="emosa whole logo"/>
          <p:cNvPicPr>
            <a:picLocks noChangeAspect="1" noChangeArrowheads="1"/>
          </p:cNvPicPr>
          <p:nvPr/>
        </p:nvPicPr>
        <p:blipFill>
          <a:blip r:embed="rId8" cstate="print"/>
          <a:srcRect l="16698" r="31125"/>
          <a:stretch>
            <a:fillRect/>
          </a:stretch>
        </p:blipFill>
        <p:spPr bwMode="auto">
          <a:xfrm>
            <a:off x="5738813" y="1319213"/>
            <a:ext cx="714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9" name="圖片 68" descr="AA自動總機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75" y="5299075"/>
            <a:ext cx="1042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50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786188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93"/>
          <p:cNvSpPr>
            <a:spLocks noChangeArrowheads="1"/>
          </p:cNvSpPr>
          <p:nvPr/>
        </p:nvSpPr>
        <p:spPr bwMode="auto">
          <a:xfrm>
            <a:off x="6611938" y="4487863"/>
            <a:ext cx="115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latin typeface="+mn-lt"/>
                <a:ea typeface="+mn-ea"/>
                <a:cs typeface="Arial" pitchFamily="34" charset="0"/>
              </a:rPr>
              <a:t>APP</a:t>
            </a:r>
            <a:r>
              <a:rPr lang="zh-TW" altLang="en-US" sz="1200" b="1" dirty="0">
                <a:latin typeface="+mn-lt"/>
                <a:ea typeface="+mn-ea"/>
                <a:cs typeface="Arial" pitchFamily="34" charset="0"/>
              </a:rPr>
              <a:t>行動分機 </a:t>
            </a:r>
          </a:p>
        </p:txBody>
      </p:sp>
      <p:pic>
        <p:nvPicPr>
          <p:cNvPr id="72752" name="Picture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4000500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53" name="圖片 7" descr="counterpath-logo.png"/>
          <p:cNvPicPr>
            <a:picLocks noChangeAspect="1"/>
          </p:cNvPicPr>
          <p:nvPr/>
        </p:nvPicPr>
        <p:blipFill>
          <a:blip r:embed="rId10" cstate="print"/>
          <a:srcRect l="1340" r="72519"/>
          <a:stretch>
            <a:fillRect/>
          </a:stretch>
        </p:blipFill>
        <p:spPr bwMode="auto">
          <a:xfrm>
            <a:off x="7286625" y="4000500"/>
            <a:ext cx="2714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54" name="圖片 76" descr="app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25" y="4273550"/>
            <a:ext cx="285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57" name="圖片 80" descr="CISCO.jpe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25" y="5273675"/>
            <a:ext cx="7905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58" name="Rectangle 91"/>
          <p:cNvSpPr>
            <a:spLocks noChangeArrowheads="1"/>
          </p:cNvSpPr>
          <p:nvPr/>
        </p:nvSpPr>
        <p:spPr bwMode="auto">
          <a:xfrm>
            <a:off x="1928813" y="1857375"/>
            <a:ext cx="1223962" cy="3095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400" b="1"/>
              <a:t>市話代表號</a:t>
            </a:r>
            <a:endParaRPr lang="en-US" altLang="zh-TW" sz="1400" b="1"/>
          </a:p>
        </p:txBody>
      </p:sp>
      <p:pic>
        <p:nvPicPr>
          <p:cNvPr id="72759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813" y="4143375"/>
            <a:ext cx="10636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60" name="Picture 192" descr="new cabin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6688" y="4357688"/>
            <a:ext cx="82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61" name="Text Box 193"/>
          <p:cNvSpPr txBox="1">
            <a:spLocks noChangeArrowheads="1"/>
          </p:cNvSpPr>
          <p:nvPr/>
        </p:nvSpPr>
        <p:spPr bwMode="auto">
          <a:xfrm>
            <a:off x="3765550" y="4432300"/>
            <a:ext cx="1235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200" b="1">
                <a:solidFill>
                  <a:srgbClr val="990000"/>
                </a:solidFill>
              </a:rPr>
              <a:t>傳統</a:t>
            </a:r>
            <a:r>
              <a:rPr kumimoji="0" lang="en-US" altLang="zh-TW" sz="12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56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98899"/>
            <a:ext cx="1603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93"/>
          <p:cNvSpPr>
            <a:spLocks noChangeArrowheads="1"/>
          </p:cNvSpPr>
          <p:nvPr/>
        </p:nvSpPr>
        <p:spPr bwMode="auto">
          <a:xfrm>
            <a:off x="1282079" y="4418024"/>
            <a:ext cx="910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 smtClean="0">
                <a:latin typeface="+mn-lt"/>
                <a:ea typeface="+mn-ea"/>
                <a:cs typeface="Arial" pitchFamily="34" charset="0"/>
              </a:rPr>
              <a:t>Smart SW</a:t>
            </a:r>
            <a:endParaRPr lang="zh-TW" altLang="en-US" sz="12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9" name="圖片 58" descr="Smart Switch GS-2626G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286256"/>
            <a:ext cx="1491466" cy="240449"/>
          </a:xfrm>
          <a:prstGeom prst="rect">
            <a:avLst/>
          </a:prstGeom>
        </p:spPr>
      </p:pic>
      <p:pic>
        <p:nvPicPr>
          <p:cNvPr id="58" name="圖片 57" descr="Support-different-displ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2976" y="2431856"/>
            <a:ext cx="1000132" cy="56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圖片 80" descr="電塔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285860"/>
            <a:ext cx="1205859" cy="1581152"/>
          </a:xfrm>
          <a:prstGeom prst="rect">
            <a:avLst/>
          </a:prstGeom>
        </p:spPr>
      </p:pic>
      <p:sp>
        <p:nvSpPr>
          <p:cNvPr id="256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>
                <a:solidFill>
                  <a:srgbClr val="FF3399"/>
                </a:solidFill>
              </a:rPr>
              <a:t>方案</a:t>
            </a:r>
            <a:r>
              <a:rPr lang="en-US" altLang="zh-TW" smtClean="0">
                <a:solidFill>
                  <a:srgbClr val="FF3399"/>
                </a:solidFill>
              </a:rPr>
              <a:t>1.</a:t>
            </a:r>
            <a:r>
              <a:rPr lang="en-US" altLang="zh-TW" smtClean="0"/>
              <a:t> </a:t>
            </a:r>
            <a:r>
              <a:rPr lang="zh-TW" altLang="en-US" smtClean="0"/>
              <a:t>雲端總機</a:t>
            </a:r>
            <a:r>
              <a:rPr lang="en-US" altLang="zh-TW" smtClean="0"/>
              <a:t>&amp;</a:t>
            </a:r>
            <a:r>
              <a:rPr lang="zh-TW" altLang="en-US" smtClean="0"/>
              <a:t>無線分機辦公室</a:t>
            </a:r>
          </a:p>
        </p:txBody>
      </p:sp>
      <p:sp>
        <p:nvSpPr>
          <p:cNvPr id="25603" name="Rectangle 93"/>
          <p:cNvSpPr>
            <a:spLocks noChangeArrowheads="1"/>
          </p:cNvSpPr>
          <p:nvPr/>
        </p:nvSpPr>
        <p:spPr bwMode="auto">
          <a:xfrm>
            <a:off x="4014788" y="4724400"/>
            <a:ext cx="4878387" cy="1539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自動總機應答播放公司歡迎詞</a:t>
            </a:r>
            <a:r>
              <a:rPr kumimoji="0" lang="en-US" altLang="zh-TW" sz="1400"/>
              <a:t> 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可提供每間公司</a:t>
            </a:r>
            <a:r>
              <a:rPr kumimoji="0" lang="en-US" altLang="zh-TW" sz="1400"/>
              <a:t>4~8</a:t>
            </a:r>
            <a:r>
              <a:rPr kumimoji="0" lang="zh-TW" altLang="en-US" sz="1400"/>
              <a:t>個市話</a:t>
            </a:r>
            <a:r>
              <a:rPr kumimoji="0" lang="en-US" altLang="zh-TW" sz="1400"/>
              <a:t>77</a:t>
            </a:r>
            <a:r>
              <a:rPr kumimoji="0" lang="zh-TW" altLang="en-US" sz="1400"/>
              <a:t>號碼及</a:t>
            </a:r>
            <a:r>
              <a:rPr kumimoji="0" lang="en-US" altLang="zh-TW" sz="1400"/>
              <a:t>22~26</a:t>
            </a:r>
            <a:r>
              <a:rPr kumimoji="0" lang="zh-TW" altLang="en-US" sz="1400"/>
              <a:t>個</a:t>
            </a:r>
            <a:r>
              <a:rPr kumimoji="0" lang="zh-TW" altLang="en-US" sz="1400" b="1"/>
              <a:t>專線號碼</a:t>
            </a:r>
            <a:r>
              <a:rPr kumimoji="0" lang="en-US" altLang="zh-TW" sz="1400"/>
              <a:t>(DID</a:t>
            </a:r>
            <a:r>
              <a:rPr kumimoji="0" lang="zh-TW" altLang="en-US" sz="1400"/>
              <a:t>進線</a:t>
            </a:r>
            <a:r>
              <a:rPr kumimoji="0" lang="en-US" altLang="zh-TW" sz="1400"/>
              <a:t>)</a:t>
            </a:r>
            <a:endParaRPr kumimoji="0" lang="zh-TW" altLang="en-US" sz="1400"/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可提供每間公司</a:t>
            </a:r>
            <a:r>
              <a:rPr kumimoji="0" lang="en-US" altLang="zh-TW" sz="1400"/>
              <a:t>1~50</a:t>
            </a:r>
            <a:r>
              <a:rPr kumimoji="0" lang="zh-TW" altLang="en-US" sz="1400"/>
              <a:t>支行動分機</a:t>
            </a:r>
            <a:r>
              <a:rPr kumimoji="0" lang="en-US" altLang="zh-TW" sz="1400"/>
              <a:t>(</a:t>
            </a:r>
            <a:r>
              <a:rPr kumimoji="0" lang="zh-TW" altLang="en-US" sz="1400"/>
              <a:t>遠傳手機</a:t>
            </a:r>
            <a:r>
              <a:rPr kumimoji="0" lang="en-US" altLang="zh-TW" sz="1400"/>
              <a:t>)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可提供每間公司</a:t>
            </a:r>
            <a:r>
              <a:rPr kumimoji="0" lang="en-US" altLang="zh-TW" sz="1400"/>
              <a:t>1~50</a:t>
            </a:r>
            <a:r>
              <a:rPr kumimoji="0" lang="zh-TW" altLang="en-US" sz="1400"/>
              <a:t>支</a:t>
            </a:r>
            <a:r>
              <a:rPr kumimoji="0" lang="en-US" altLang="zh-TW" sz="1400"/>
              <a:t>APP</a:t>
            </a:r>
            <a:r>
              <a:rPr kumimoji="0" lang="zh-TW" altLang="en-US" sz="1400"/>
              <a:t>或</a:t>
            </a:r>
            <a:r>
              <a:rPr kumimoji="0" lang="en-US" altLang="zh-TW" sz="1400"/>
              <a:t>IP Phone</a:t>
            </a:r>
            <a:r>
              <a:rPr kumimoji="0" lang="zh-TW" altLang="en-US" sz="1400"/>
              <a:t>分機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endParaRPr kumimoji="0" lang="en-US" altLang="zh-TW" sz="1400"/>
          </a:p>
        </p:txBody>
      </p:sp>
      <p:sp>
        <p:nvSpPr>
          <p:cNvPr id="25604" name="Rectangle 121"/>
          <p:cNvSpPr>
            <a:spLocks noChangeArrowheads="1"/>
          </p:cNvSpPr>
          <p:nvPr/>
        </p:nvSpPr>
        <p:spPr bwMode="auto">
          <a:xfrm>
            <a:off x="554038" y="866775"/>
            <a:ext cx="3946525" cy="969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 eaLnBrk="0" hangingPunct="0">
              <a:spcBef>
                <a:spcPct val="10000"/>
              </a:spcBef>
              <a:buFont typeface="Wingdings" pitchFamily="2" charset="2"/>
              <a:buChar char="ü"/>
            </a:pPr>
            <a:r>
              <a:rPr kumimoji="0" lang="zh-TW" altLang="en-US" sz="1800" b="1" dirty="0"/>
              <a:t>需公司歡迎詞 </a:t>
            </a:r>
            <a:r>
              <a:rPr kumimoji="0" lang="en-US" altLang="zh-TW" sz="1800" b="1" dirty="0">
                <a:solidFill>
                  <a:srgbClr val="FF0000"/>
                </a:solidFill>
              </a:rPr>
              <a:t>(</a:t>
            </a:r>
            <a:r>
              <a:rPr kumimoji="0" lang="zh-TW" altLang="en-US" sz="1800" b="1" dirty="0">
                <a:solidFill>
                  <a:srgbClr val="FF0000"/>
                </a:solidFill>
              </a:rPr>
              <a:t>代表號</a:t>
            </a:r>
            <a:r>
              <a:rPr kumimoji="0" lang="en-US" altLang="zh-TW" sz="1800" b="1" dirty="0">
                <a:solidFill>
                  <a:srgbClr val="FF0000"/>
                </a:solidFill>
              </a:rPr>
              <a:t>&amp;</a:t>
            </a:r>
            <a:r>
              <a:rPr kumimoji="0" lang="zh-TW" altLang="en-US" sz="1800" b="1" dirty="0">
                <a:solidFill>
                  <a:srgbClr val="FF0000"/>
                </a:solidFill>
              </a:rPr>
              <a:t>專線號</a:t>
            </a:r>
            <a:r>
              <a:rPr kumimoji="0" lang="en-US" altLang="zh-TW" sz="1800" b="1" dirty="0">
                <a:solidFill>
                  <a:srgbClr val="FF0000"/>
                </a:solidFill>
              </a:rPr>
              <a:t>)</a:t>
            </a:r>
            <a:endParaRPr kumimoji="0" lang="zh-TW" altLang="en-US" sz="1800" b="1" dirty="0">
              <a:solidFill>
                <a:srgbClr val="FF0000"/>
              </a:solidFill>
            </a:endParaRPr>
          </a:p>
          <a:p>
            <a:pPr marL="342900" indent="-342900" algn="just" eaLnBrk="0" hangingPunct="0">
              <a:spcBef>
                <a:spcPct val="10000"/>
              </a:spcBef>
              <a:buFont typeface="Wingdings" pitchFamily="2" charset="2"/>
              <a:buChar char="ü"/>
            </a:pPr>
            <a:r>
              <a:rPr kumimoji="0" lang="zh-TW" altLang="en-US" sz="1800" b="1" dirty="0"/>
              <a:t>用戶辦公室</a:t>
            </a:r>
            <a:r>
              <a:rPr kumimoji="0" lang="zh-CN" altLang="en-US" sz="1800" b="1" dirty="0"/>
              <a:t>不需桌</a:t>
            </a:r>
            <a:r>
              <a:rPr kumimoji="0" lang="zh-TW" altLang="en-US" sz="1800" b="1" dirty="0"/>
              <a:t>機</a:t>
            </a:r>
            <a:endParaRPr kumimoji="0" lang="en-US" altLang="zh-TW" sz="1800" b="1" dirty="0"/>
          </a:p>
          <a:p>
            <a:pPr marL="342900" indent="-342900" algn="just" eaLnBrk="0" hangingPunct="0">
              <a:spcBef>
                <a:spcPct val="10000"/>
              </a:spcBef>
              <a:buFont typeface="Wingdings" pitchFamily="2" charset="2"/>
              <a:buChar char="ü"/>
            </a:pPr>
            <a:r>
              <a:rPr kumimoji="0" lang="zh-TW" altLang="en-US" sz="1800" b="1" dirty="0"/>
              <a:t>用戶辦公室不需拉傳統外線</a:t>
            </a:r>
          </a:p>
        </p:txBody>
      </p:sp>
      <p:sp>
        <p:nvSpPr>
          <p:cNvPr id="86" name="Rectangle 122"/>
          <p:cNvSpPr>
            <a:spLocks noChangeArrowheads="1"/>
          </p:cNvSpPr>
          <p:nvPr/>
        </p:nvSpPr>
        <p:spPr bwMode="auto">
          <a:xfrm>
            <a:off x="684213" y="3424238"/>
            <a:ext cx="3097212" cy="14398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</a:endParaRPr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 flipV="1">
            <a:off x="7891463" y="1736725"/>
            <a:ext cx="51435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7" name="Text Box 302"/>
          <p:cNvSpPr txBox="1">
            <a:spLocks noChangeArrowheads="1"/>
          </p:cNvSpPr>
          <p:nvPr/>
        </p:nvSpPr>
        <p:spPr bwMode="auto">
          <a:xfrm>
            <a:off x="8243888" y="179387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客戶</a:t>
            </a:r>
          </a:p>
        </p:txBody>
      </p:sp>
      <p:sp>
        <p:nvSpPr>
          <p:cNvPr id="89" name="Rectangle 122"/>
          <p:cNvSpPr>
            <a:spLocks noChangeArrowheads="1"/>
          </p:cNvSpPr>
          <p:nvPr/>
        </p:nvSpPr>
        <p:spPr bwMode="auto">
          <a:xfrm>
            <a:off x="5146675" y="2324100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機房</a:t>
            </a:r>
          </a:p>
        </p:txBody>
      </p:sp>
      <p:sp>
        <p:nvSpPr>
          <p:cNvPr id="90" name="Rectangle 122"/>
          <p:cNvSpPr>
            <a:spLocks noChangeArrowheads="1"/>
          </p:cNvSpPr>
          <p:nvPr/>
        </p:nvSpPr>
        <p:spPr bwMode="auto">
          <a:xfrm>
            <a:off x="684213" y="1841500"/>
            <a:ext cx="3097212" cy="14398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en-US" altLang="zh-TW" b="1">
              <a:ea typeface="新細明體" pitchFamily="18" charset="-120"/>
            </a:endParaRPr>
          </a:p>
        </p:txBody>
      </p:sp>
      <p:sp>
        <p:nvSpPr>
          <p:cNvPr id="25610" name="Line 5"/>
          <p:cNvSpPr>
            <a:spLocks noChangeShapeType="1"/>
          </p:cNvSpPr>
          <p:nvPr/>
        </p:nvSpPr>
        <p:spPr bwMode="auto">
          <a:xfrm flipH="1" flipV="1">
            <a:off x="6372225" y="2682875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5724525" y="3173413"/>
            <a:ext cx="125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r>
              <a:rPr kumimoji="0" lang="zh-TW" altLang="en-US" sz="1200" b="1"/>
              <a:t>雲端總機</a:t>
            </a:r>
            <a:endParaRPr kumimoji="0" lang="en-US" altLang="zh-TW" sz="1200" b="1"/>
          </a:p>
        </p:txBody>
      </p:sp>
      <p:pic>
        <p:nvPicPr>
          <p:cNvPr id="25612" name="Picture 50" descr="Fonemosa 4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3" y="2495550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55"/>
          <p:cNvSpPr>
            <a:spLocks noChangeArrowheads="1"/>
          </p:cNvSpPr>
          <p:nvPr/>
        </p:nvSpPr>
        <p:spPr bwMode="auto">
          <a:xfrm>
            <a:off x="966788" y="2779713"/>
            <a:ext cx="792162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Ext.80101</a:t>
            </a:r>
          </a:p>
        </p:txBody>
      </p:sp>
      <p:sp>
        <p:nvSpPr>
          <p:cNvPr id="25614" name="Rectangle 56"/>
          <p:cNvSpPr>
            <a:spLocks noChangeArrowheads="1"/>
          </p:cNvSpPr>
          <p:nvPr/>
        </p:nvSpPr>
        <p:spPr bwMode="auto">
          <a:xfrm>
            <a:off x="2193925" y="2781300"/>
            <a:ext cx="647700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80103</a:t>
            </a:r>
          </a:p>
        </p:txBody>
      </p:sp>
      <p:sp>
        <p:nvSpPr>
          <p:cNvPr id="25615" name="Rectangle 57"/>
          <p:cNvSpPr>
            <a:spLocks noChangeArrowheads="1"/>
          </p:cNvSpPr>
          <p:nvPr/>
        </p:nvSpPr>
        <p:spPr bwMode="auto">
          <a:xfrm>
            <a:off x="2700338" y="2781300"/>
            <a:ext cx="647700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80104</a:t>
            </a:r>
          </a:p>
        </p:txBody>
      </p:sp>
      <p:sp>
        <p:nvSpPr>
          <p:cNvPr id="25616" name="Rectangle 58"/>
          <p:cNvSpPr>
            <a:spLocks noChangeArrowheads="1"/>
          </p:cNvSpPr>
          <p:nvPr/>
        </p:nvSpPr>
        <p:spPr bwMode="auto">
          <a:xfrm>
            <a:off x="1687513" y="2781300"/>
            <a:ext cx="647700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80102</a:t>
            </a:r>
          </a:p>
        </p:txBody>
      </p:sp>
      <p:pic>
        <p:nvPicPr>
          <p:cNvPr id="25618" name="Picture 92" descr="1000U-NEW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5848350" y="2865438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 Box 302"/>
          <p:cNvSpPr txBox="1">
            <a:spLocks noChangeArrowheads="1"/>
          </p:cNvSpPr>
          <p:nvPr/>
        </p:nvSpPr>
        <p:spPr bwMode="auto">
          <a:xfrm>
            <a:off x="1258888" y="1854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群內手機</a:t>
            </a:r>
            <a:r>
              <a:rPr lang="en-US" altLang="zh-TW" sz="1400" b="1"/>
              <a:t>(GSM)</a:t>
            </a:r>
          </a:p>
        </p:txBody>
      </p:sp>
      <p:pic>
        <p:nvPicPr>
          <p:cNvPr id="25620" name="Picture 183" descr="apple-iphone_400x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2897188" y="22860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183" descr="apple-iphone_400x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2376488" y="22860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83" descr="apple-iphone_400x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868488" y="22733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183" descr="apple-iphone_400x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335088" y="22733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8335963" y="1230313"/>
            <a:ext cx="598487" cy="576262"/>
            <a:chOff x="5102" y="754"/>
            <a:chExt cx="377" cy="363"/>
          </a:xfrm>
        </p:grpSpPr>
        <p:pic>
          <p:nvPicPr>
            <p:cNvPr id="25678" name="Picture 256" descr="Administrator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9" y="800"/>
              <a:ext cx="24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9" name="Picture 2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2" y="754"/>
              <a:ext cx="1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0" name="Picture 258" descr="Corded-Phon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02" y="936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25" name="Rectangle 93"/>
          <p:cNvSpPr>
            <a:spLocks noChangeArrowheads="1"/>
          </p:cNvSpPr>
          <p:nvPr/>
        </p:nvSpPr>
        <p:spPr bwMode="auto">
          <a:xfrm>
            <a:off x="1835150" y="342582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C5188"/>
            </a:prstShdw>
          </a:effectLst>
        </p:spPr>
        <p:txBody>
          <a:bodyPr>
            <a:spAutoFit/>
          </a:bodyPr>
          <a:lstStyle/>
          <a:p>
            <a:r>
              <a:rPr lang="en-US" altLang="zh-TW" sz="1400" b="1">
                <a:cs typeface="Arial" charset="0"/>
              </a:rPr>
              <a:t>IP</a:t>
            </a:r>
            <a:r>
              <a:rPr lang="zh-CN" altLang="en-US" sz="1400" b="1">
                <a:cs typeface="Arial" charset="0"/>
              </a:rPr>
              <a:t>話機</a:t>
            </a:r>
            <a:endParaRPr lang="en-US" altLang="zh-TW" sz="1400" b="1">
              <a:cs typeface="Arial" charset="0"/>
            </a:endParaRPr>
          </a:p>
        </p:txBody>
      </p:sp>
      <p:sp>
        <p:nvSpPr>
          <p:cNvPr id="111" name="Line 96"/>
          <p:cNvSpPr>
            <a:spLocks noChangeShapeType="1"/>
          </p:cNvSpPr>
          <p:nvPr/>
        </p:nvSpPr>
        <p:spPr bwMode="auto">
          <a:xfrm flipV="1">
            <a:off x="2339975" y="429101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5627" name="Line 187"/>
          <p:cNvSpPr>
            <a:spLocks noChangeShapeType="1"/>
          </p:cNvSpPr>
          <p:nvPr/>
        </p:nvSpPr>
        <p:spPr bwMode="auto">
          <a:xfrm>
            <a:off x="1476375" y="37655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28" name="Line 188"/>
          <p:cNvSpPr>
            <a:spLocks noChangeShapeType="1"/>
          </p:cNvSpPr>
          <p:nvPr/>
        </p:nvSpPr>
        <p:spPr bwMode="auto">
          <a:xfrm>
            <a:off x="1979613" y="37655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29" name="Line 190"/>
          <p:cNvSpPr>
            <a:spLocks noChangeShapeType="1"/>
          </p:cNvSpPr>
          <p:nvPr/>
        </p:nvSpPr>
        <p:spPr bwMode="auto">
          <a:xfrm>
            <a:off x="2843213" y="3836988"/>
            <a:ext cx="0" cy="5762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5630" name="圖片 91" descr="cisco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0020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圖片 93" descr="cisco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0020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圖片 94" descr="cisco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7463" y="40020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Line 51"/>
          <p:cNvSpPr>
            <a:spLocks noChangeShapeType="1"/>
          </p:cNvSpPr>
          <p:nvPr/>
        </p:nvSpPr>
        <p:spPr bwMode="auto">
          <a:xfrm flipH="1">
            <a:off x="4787900" y="3141663"/>
            <a:ext cx="1079500" cy="7159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1" name="Rectangle 53"/>
          <p:cNvSpPr>
            <a:spLocks noChangeArrowheads="1"/>
          </p:cNvSpPr>
          <p:nvPr/>
        </p:nvSpPr>
        <p:spPr bwMode="auto">
          <a:xfrm>
            <a:off x="3203575" y="39290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sp>
        <p:nvSpPr>
          <p:cNvPr id="122" name="Line 51"/>
          <p:cNvSpPr>
            <a:spLocks noChangeShapeType="1"/>
          </p:cNvSpPr>
          <p:nvPr/>
        </p:nvSpPr>
        <p:spPr bwMode="auto">
          <a:xfrm flipH="1">
            <a:off x="2700338" y="3784600"/>
            <a:ext cx="13668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5636" name="Picture 40" descr="ADSLmodem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568700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Rectangle 122"/>
          <p:cNvSpPr>
            <a:spLocks noChangeArrowheads="1"/>
          </p:cNvSpPr>
          <p:nvPr/>
        </p:nvSpPr>
        <p:spPr bwMode="auto">
          <a:xfrm>
            <a:off x="684213" y="5008563"/>
            <a:ext cx="3097212" cy="14398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</a:endParaRPr>
          </a:p>
        </p:txBody>
      </p:sp>
      <p:sp>
        <p:nvSpPr>
          <p:cNvPr id="125" name="Rectangle 93"/>
          <p:cNvSpPr>
            <a:spLocks noChangeArrowheads="1"/>
          </p:cNvSpPr>
          <p:nvPr/>
        </p:nvSpPr>
        <p:spPr bwMode="auto">
          <a:xfrm>
            <a:off x="1798638" y="5008563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 b="1">
                <a:ea typeface="新細明體" pitchFamily="18" charset="-120"/>
                <a:cs typeface="Arial" charset="0"/>
              </a:rPr>
              <a:t>手機</a:t>
            </a:r>
            <a:r>
              <a:rPr lang="en-US" altLang="zh-TW" sz="1400" b="1">
                <a:ea typeface="新細明體" pitchFamily="18" charset="-120"/>
                <a:cs typeface="Arial" charset="0"/>
              </a:rPr>
              <a:t>APP </a:t>
            </a:r>
          </a:p>
        </p:txBody>
      </p:sp>
      <p:sp>
        <p:nvSpPr>
          <p:cNvPr id="126" name="Rectangle 53"/>
          <p:cNvSpPr>
            <a:spLocks noChangeArrowheads="1"/>
          </p:cNvSpPr>
          <p:nvPr/>
        </p:nvSpPr>
        <p:spPr bwMode="auto">
          <a:xfrm>
            <a:off x="3203575" y="5530850"/>
            <a:ext cx="598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sp>
        <p:nvSpPr>
          <p:cNvPr id="127" name="Line 51"/>
          <p:cNvSpPr>
            <a:spLocks noChangeShapeType="1"/>
          </p:cNvSpPr>
          <p:nvPr/>
        </p:nvSpPr>
        <p:spPr bwMode="auto">
          <a:xfrm flipH="1">
            <a:off x="3059113" y="5368925"/>
            <a:ext cx="5048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5641" name="Freeform 198"/>
          <p:cNvSpPr>
            <a:spLocks/>
          </p:cNvSpPr>
          <p:nvPr/>
        </p:nvSpPr>
        <p:spPr bwMode="auto">
          <a:xfrm>
            <a:off x="4284663" y="1363663"/>
            <a:ext cx="4175125" cy="1223962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339933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9" name="Text Box 199"/>
          <p:cNvSpPr txBox="1">
            <a:spLocks noChangeArrowheads="1"/>
          </p:cNvSpPr>
          <p:nvPr/>
        </p:nvSpPr>
        <p:spPr bwMode="auto">
          <a:xfrm>
            <a:off x="5018088" y="1565275"/>
            <a:ext cx="2882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電信業者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固話及智慧語音行動網路</a:t>
            </a:r>
          </a:p>
        </p:txBody>
      </p:sp>
      <p:sp>
        <p:nvSpPr>
          <p:cNvPr id="145" name="Line 51"/>
          <p:cNvSpPr>
            <a:spLocks noChangeShapeType="1"/>
          </p:cNvSpPr>
          <p:nvPr/>
        </p:nvSpPr>
        <p:spPr bwMode="auto">
          <a:xfrm flipH="1">
            <a:off x="3563938" y="4005263"/>
            <a:ext cx="936625" cy="1368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5645" name="Picture 7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5088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6" name="Picture 69" descr="Wireless Modem Wireless Gatewa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675" y="5003800"/>
            <a:ext cx="1905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7" name="Rectangle 55"/>
          <p:cNvSpPr>
            <a:spLocks noChangeArrowheads="1"/>
          </p:cNvSpPr>
          <p:nvPr/>
        </p:nvSpPr>
        <p:spPr bwMode="auto">
          <a:xfrm>
            <a:off x="1042988" y="4591050"/>
            <a:ext cx="792162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Ext.30101</a:t>
            </a:r>
          </a:p>
        </p:txBody>
      </p:sp>
      <p:sp>
        <p:nvSpPr>
          <p:cNvPr id="25648" name="Rectangle 56"/>
          <p:cNvSpPr>
            <a:spLocks noChangeArrowheads="1"/>
          </p:cNvSpPr>
          <p:nvPr/>
        </p:nvSpPr>
        <p:spPr bwMode="auto">
          <a:xfrm>
            <a:off x="2124075" y="4589463"/>
            <a:ext cx="647700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30203</a:t>
            </a:r>
          </a:p>
        </p:txBody>
      </p:sp>
      <p:sp>
        <p:nvSpPr>
          <p:cNvPr id="25649" name="Rectangle 57"/>
          <p:cNvSpPr>
            <a:spLocks noChangeArrowheads="1"/>
          </p:cNvSpPr>
          <p:nvPr/>
        </p:nvSpPr>
        <p:spPr bwMode="auto">
          <a:xfrm>
            <a:off x="2627313" y="4589463"/>
            <a:ext cx="647700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30304</a:t>
            </a:r>
          </a:p>
        </p:txBody>
      </p:sp>
      <p:sp>
        <p:nvSpPr>
          <p:cNvPr id="25650" name="Rectangle 58"/>
          <p:cNvSpPr>
            <a:spLocks noChangeArrowheads="1"/>
          </p:cNvSpPr>
          <p:nvPr/>
        </p:nvSpPr>
        <p:spPr bwMode="auto">
          <a:xfrm>
            <a:off x="1692275" y="4589463"/>
            <a:ext cx="647700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30102</a:t>
            </a:r>
          </a:p>
        </p:txBody>
      </p:sp>
      <p:sp>
        <p:nvSpPr>
          <p:cNvPr id="25651" name="Rectangle 55"/>
          <p:cNvSpPr>
            <a:spLocks noChangeArrowheads="1"/>
          </p:cNvSpPr>
          <p:nvPr/>
        </p:nvSpPr>
        <p:spPr bwMode="auto">
          <a:xfrm>
            <a:off x="1114425" y="6205538"/>
            <a:ext cx="792163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Ext.30151</a:t>
            </a:r>
          </a:p>
        </p:txBody>
      </p:sp>
      <p:sp>
        <p:nvSpPr>
          <p:cNvPr id="25652" name="Rectangle 56"/>
          <p:cNvSpPr>
            <a:spLocks noChangeArrowheads="1"/>
          </p:cNvSpPr>
          <p:nvPr/>
        </p:nvSpPr>
        <p:spPr bwMode="auto">
          <a:xfrm>
            <a:off x="2266950" y="6203950"/>
            <a:ext cx="6477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30153</a:t>
            </a:r>
          </a:p>
        </p:txBody>
      </p:sp>
      <p:sp>
        <p:nvSpPr>
          <p:cNvPr id="25653" name="Rectangle 58"/>
          <p:cNvSpPr>
            <a:spLocks noChangeArrowheads="1"/>
          </p:cNvSpPr>
          <p:nvPr/>
        </p:nvSpPr>
        <p:spPr bwMode="auto">
          <a:xfrm>
            <a:off x="1768475" y="6203950"/>
            <a:ext cx="6477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301522</a:t>
            </a:r>
          </a:p>
        </p:txBody>
      </p:sp>
      <p:pic>
        <p:nvPicPr>
          <p:cNvPr id="25654" name="Picture 7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2463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5" name="Picture 7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4113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2771775" y="6203950"/>
            <a:ext cx="6477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30154</a:t>
            </a:r>
          </a:p>
        </p:txBody>
      </p:sp>
      <p:pic>
        <p:nvPicPr>
          <p:cNvPr id="25657" name="Picture 7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38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8" name="Picture 8" descr="48Switch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713163"/>
            <a:ext cx="1584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068763" y="3359150"/>
            <a:ext cx="1439862" cy="790575"/>
            <a:chOff x="3470" y="1945"/>
            <a:chExt cx="1316" cy="680"/>
          </a:xfrm>
        </p:grpSpPr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62" name="Text Box 29"/>
            <p:cNvSpPr txBox="1">
              <a:spLocks noChangeArrowheads="1"/>
            </p:cNvSpPr>
            <p:nvPr/>
          </p:nvSpPr>
          <p:spPr bwMode="auto">
            <a:xfrm>
              <a:off x="3572" y="2133"/>
              <a:ext cx="106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pic>
        <p:nvPicPr>
          <p:cNvPr id="25660" name="Picture 68" descr="WiFi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5338763"/>
            <a:ext cx="3603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1" name="Picture 40" descr="ADSLmodem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3100" y="51530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2"/>
          <p:cNvSpPr>
            <a:spLocks noChangeArrowheads="1"/>
          </p:cNvSpPr>
          <p:nvPr/>
        </p:nvSpPr>
        <p:spPr bwMode="auto">
          <a:xfrm>
            <a:off x="5724525" y="3749675"/>
            <a:ext cx="1944688" cy="14398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>
                <a:solidFill>
                  <a:srgbClr val="FF3399"/>
                </a:solidFill>
              </a:rPr>
              <a:t>方案</a:t>
            </a:r>
            <a:r>
              <a:rPr lang="en-US" altLang="zh-TW" smtClean="0">
                <a:solidFill>
                  <a:srgbClr val="FF3399"/>
                </a:solidFill>
              </a:rPr>
              <a:t>2.</a:t>
            </a:r>
            <a:r>
              <a:rPr lang="en-US" altLang="zh-TW" smtClean="0"/>
              <a:t> </a:t>
            </a:r>
            <a:r>
              <a:rPr lang="zh-TW" altLang="en-US" smtClean="0"/>
              <a:t>無線辦公室</a:t>
            </a:r>
          </a:p>
        </p:txBody>
      </p:sp>
      <p:sp>
        <p:nvSpPr>
          <p:cNvPr id="26628" name="Rectangle 35"/>
          <p:cNvSpPr>
            <a:spLocks noChangeArrowheads="1"/>
          </p:cNvSpPr>
          <p:nvPr/>
        </p:nvSpPr>
        <p:spPr bwMode="auto">
          <a:xfrm>
            <a:off x="539750" y="815975"/>
            <a:ext cx="532765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spcBef>
                <a:spcPct val="10000"/>
              </a:spcBef>
              <a:buFont typeface="Wingdings" pitchFamily="2" charset="2"/>
              <a:buChar char="ü"/>
            </a:pPr>
            <a:r>
              <a:rPr kumimoji="0" lang="zh-TW" altLang="en-US" b="1"/>
              <a:t>用戶</a:t>
            </a:r>
            <a:r>
              <a:rPr kumimoji="0" lang="zh-TW" altLang="en-US" b="1">
                <a:solidFill>
                  <a:srgbClr val="FF0000"/>
                </a:solidFill>
              </a:rPr>
              <a:t>使用原有代表號</a:t>
            </a:r>
            <a:r>
              <a:rPr kumimoji="0" lang="zh-TW" altLang="en-US" b="1"/>
              <a:t>、類比外線、需公司歡迎詞</a:t>
            </a:r>
          </a:p>
          <a:p>
            <a:pPr marL="342900" indent="-342900" algn="just" eaLnBrk="0" hangingPunct="0">
              <a:spcBef>
                <a:spcPct val="10000"/>
              </a:spcBef>
              <a:buFont typeface="Wingdings" pitchFamily="2" charset="2"/>
              <a:buChar char="ü"/>
            </a:pPr>
            <a:r>
              <a:rPr kumimoji="0" lang="zh-TW" altLang="en-US" b="1"/>
              <a:t>用戶辦公室</a:t>
            </a:r>
            <a:r>
              <a:rPr kumimoji="0" lang="zh-CN" altLang="en-US" b="1"/>
              <a:t>不需桌</a:t>
            </a:r>
            <a:r>
              <a:rPr kumimoji="0" lang="zh-TW" altLang="en-US" b="1"/>
              <a:t>機</a:t>
            </a:r>
            <a:endParaRPr kumimoji="0" lang="en-US" altLang="zh-TW" b="1"/>
          </a:p>
        </p:txBody>
      </p:sp>
      <p:sp>
        <p:nvSpPr>
          <p:cNvPr id="25608" name="Line 187"/>
          <p:cNvSpPr>
            <a:spLocks noChangeShapeType="1"/>
          </p:cNvSpPr>
          <p:nvPr/>
        </p:nvSpPr>
        <p:spPr bwMode="auto">
          <a:xfrm>
            <a:off x="6248400" y="4181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9" name="Line 188"/>
          <p:cNvSpPr>
            <a:spLocks noChangeShapeType="1"/>
          </p:cNvSpPr>
          <p:nvPr/>
        </p:nvSpPr>
        <p:spPr bwMode="auto">
          <a:xfrm>
            <a:off x="6464300" y="4181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0" name="Line 189"/>
          <p:cNvSpPr>
            <a:spLocks noChangeShapeType="1"/>
          </p:cNvSpPr>
          <p:nvPr/>
        </p:nvSpPr>
        <p:spPr bwMode="auto">
          <a:xfrm>
            <a:off x="6680200" y="4181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1" name="Line 190"/>
          <p:cNvSpPr>
            <a:spLocks noChangeShapeType="1"/>
          </p:cNvSpPr>
          <p:nvPr/>
        </p:nvSpPr>
        <p:spPr bwMode="auto">
          <a:xfrm>
            <a:off x="6896100" y="4181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6985000" y="4541838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endParaRPr kumimoji="0" lang="en-US" altLang="zh-TW" sz="1200" b="1">
              <a:solidFill>
                <a:srgbClr val="3333FF"/>
              </a:solidFill>
            </a:endParaRPr>
          </a:p>
          <a:p>
            <a:pPr algn="ctr" eaLnBrk="0" hangingPunct="0"/>
            <a:r>
              <a:rPr kumimoji="0" lang="en-US" altLang="zh-TW" sz="1200" b="1"/>
              <a:t>IP PBX</a:t>
            </a:r>
          </a:p>
        </p:txBody>
      </p:sp>
      <p:sp>
        <p:nvSpPr>
          <p:cNvPr id="152609" name="Oval 33"/>
          <p:cNvSpPr>
            <a:spLocks noChangeArrowheads="1"/>
          </p:cNvSpPr>
          <p:nvPr/>
        </p:nvSpPr>
        <p:spPr bwMode="auto">
          <a:xfrm>
            <a:off x="5761038" y="3821113"/>
            <a:ext cx="1511300" cy="7191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  <a:cs typeface="Arial" pitchFamily="34" charset="0"/>
              </a:rPr>
              <a:t>PSTN</a:t>
            </a:r>
          </a:p>
        </p:txBody>
      </p:sp>
      <p:sp>
        <p:nvSpPr>
          <p:cNvPr id="26635" name="Rectangle 93"/>
          <p:cNvSpPr>
            <a:spLocks noChangeArrowheads="1"/>
          </p:cNvSpPr>
          <p:nvPr/>
        </p:nvSpPr>
        <p:spPr bwMode="auto">
          <a:xfrm>
            <a:off x="3924300" y="5300663"/>
            <a:ext cx="5219700" cy="1042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原有代表號可選擇攜碼至遠傳市話：可以不需在用戶端安裝</a:t>
            </a:r>
            <a:r>
              <a:rPr kumimoji="0" lang="en-US" altLang="zh-TW" sz="1400"/>
              <a:t>MOSA</a:t>
            </a:r>
            <a:r>
              <a:rPr kumimoji="0" lang="zh-TW" altLang="en-US" sz="1400"/>
              <a:t>硬體設備，也不需申裝專用</a:t>
            </a:r>
            <a:r>
              <a:rPr kumimoji="0" lang="en-US" altLang="zh-TW" sz="1400"/>
              <a:t>ADSL</a:t>
            </a:r>
            <a:r>
              <a:rPr kumimoji="0" lang="zh-TW" altLang="en-US" sz="1400"/>
              <a:t>網路</a:t>
            </a:r>
            <a:endParaRPr kumimoji="0" lang="en-US" altLang="zh-TW" sz="1400"/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原有市話線路可退租</a:t>
            </a:r>
          </a:p>
          <a:p>
            <a:pPr marL="34290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zh-TW" altLang="en-US" sz="1400"/>
              <a:t>客戶若需維持原進線路由</a:t>
            </a:r>
            <a:r>
              <a:rPr kumimoji="0" lang="en-US" altLang="zh-TW" sz="1400"/>
              <a:t>,</a:t>
            </a:r>
            <a:r>
              <a:rPr kumimoji="0" lang="zh-TW" altLang="en-US" sz="1400"/>
              <a:t>可在公司安裝</a:t>
            </a:r>
            <a:r>
              <a:rPr kumimoji="0" lang="en-US" altLang="zh-TW" sz="1400"/>
              <a:t>MOSA</a:t>
            </a:r>
            <a:r>
              <a:rPr kumimoji="0" lang="zh-TW" altLang="en-US" sz="1400"/>
              <a:t>整合雲端分機</a:t>
            </a:r>
          </a:p>
        </p:txBody>
      </p:sp>
      <p:sp>
        <p:nvSpPr>
          <p:cNvPr id="3" name="Rectangle 122"/>
          <p:cNvSpPr>
            <a:spLocks noChangeArrowheads="1"/>
          </p:cNvSpPr>
          <p:nvPr/>
        </p:nvSpPr>
        <p:spPr bwMode="auto">
          <a:xfrm>
            <a:off x="684213" y="3424238"/>
            <a:ext cx="3097212" cy="14398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</a:endParaRPr>
          </a:p>
        </p:txBody>
      </p:sp>
      <p:sp>
        <p:nvSpPr>
          <p:cNvPr id="26637" name="Line 11"/>
          <p:cNvSpPr>
            <a:spLocks noChangeShapeType="1"/>
          </p:cNvSpPr>
          <p:nvPr/>
        </p:nvSpPr>
        <p:spPr bwMode="auto">
          <a:xfrm flipV="1">
            <a:off x="7891463" y="1736725"/>
            <a:ext cx="51435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8" name="Text Box 302"/>
          <p:cNvSpPr txBox="1">
            <a:spLocks noChangeArrowheads="1"/>
          </p:cNvSpPr>
          <p:nvPr/>
        </p:nvSpPr>
        <p:spPr bwMode="auto">
          <a:xfrm>
            <a:off x="8243888" y="179387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客戶</a:t>
            </a:r>
          </a:p>
        </p:txBody>
      </p:sp>
      <p:sp>
        <p:nvSpPr>
          <p:cNvPr id="11386" name="Rectangle 122"/>
          <p:cNvSpPr>
            <a:spLocks noChangeArrowheads="1"/>
          </p:cNvSpPr>
          <p:nvPr/>
        </p:nvSpPr>
        <p:spPr bwMode="auto">
          <a:xfrm>
            <a:off x="5146675" y="2324100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機房</a:t>
            </a: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684213" y="1841500"/>
            <a:ext cx="3097212" cy="14398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en-US" altLang="zh-TW" b="1">
              <a:ea typeface="新細明體" pitchFamily="18" charset="-120"/>
            </a:endParaRPr>
          </a:p>
        </p:txBody>
      </p:sp>
      <p:sp>
        <p:nvSpPr>
          <p:cNvPr id="26641" name="Line 5"/>
          <p:cNvSpPr>
            <a:spLocks noChangeShapeType="1"/>
          </p:cNvSpPr>
          <p:nvPr/>
        </p:nvSpPr>
        <p:spPr bwMode="auto">
          <a:xfrm flipH="1" flipV="1">
            <a:off x="6372225" y="2682875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5724525" y="3173413"/>
            <a:ext cx="125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r>
              <a:rPr kumimoji="0" lang="zh-TW" altLang="en-US" sz="1200" b="1"/>
              <a:t>雲端總機</a:t>
            </a:r>
            <a:endParaRPr kumimoji="0" lang="en-US" altLang="zh-TW" sz="1200" b="1"/>
          </a:p>
        </p:txBody>
      </p:sp>
      <p:pic>
        <p:nvPicPr>
          <p:cNvPr id="26643" name="Picture 50" descr="Fonemosa 4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813" y="2495550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Rectangle 55"/>
          <p:cNvSpPr>
            <a:spLocks noChangeArrowheads="1"/>
          </p:cNvSpPr>
          <p:nvPr/>
        </p:nvSpPr>
        <p:spPr bwMode="auto">
          <a:xfrm>
            <a:off x="966788" y="2779713"/>
            <a:ext cx="792162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Ext.80101</a:t>
            </a:r>
          </a:p>
        </p:txBody>
      </p:sp>
      <p:sp>
        <p:nvSpPr>
          <p:cNvPr id="26645" name="Rectangle 56"/>
          <p:cNvSpPr>
            <a:spLocks noChangeArrowheads="1"/>
          </p:cNvSpPr>
          <p:nvPr/>
        </p:nvSpPr>
        <p:spPr bwMode="auto">
          <a:xfrm>
            <a:off x="2193925" y="2781300"/>
            <a:ext cx="647700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80103</a:t>
            </a:r>
          </a:p>
        </p:txBody>
      </p:sp>
      <p:sp>
        <p:nvSpPr>
          <p:cNvPr id="26646" name="Rectangle 57"/>
          <p:cNvSpPr>
            <a:spLocks noChangeArrowheads="1"/>
          </p:cNvSpPr>
          <p:nvPr/>
        </p:nvSpPr>
        <p:spPr bwMode="auto">
          <a:xfrm>
            <a:off x="2700338" y="2781300"/>
            <a:ext cx="647700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80104</a:t>
            </a:r>
          </a:p>
        </p:txBody>
      </p:sp>
      <p:sp>
        <p:nvSpPr>
          <p:cNvPr id="26647" name="Rectangle 58"/>
          <p:cNvSpPr>
            <a:spLocks noChangeArrowheads="1"/>
          </p:cNvSpPr>
          <p:nvPr/>
        </p:nvSpPr>
        <p:spPr bwMode="auto">
          <a:xfrm>
            <a:off x="1687513" y="2781300"/>
            <a:ext cx="647700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80102</a:t>
            </a:r>
          </a:p>
        </p:txBody>
      </p:sp>
      <p:pic>
        <p:nvPicPr>
          <p:cNvPr id="26649" name="Picture 92" descr="1000U-NEW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5848350" y="2865438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0" name="Text Box 302"/>
          <p:cNvSpPr txBox="1">
            <a:spLocks noChangeArrowheads="1"/>
          </p:cNvSpPr>
          <p:nvPr/>
        </p:nvSpPr>
        <p:spPr bwMode="auto">
          <a:xfrm>
            <a:off x="1258888" y="1854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 b="1"/>
              <a:t>群內手機</a:t>
            </a:r>
            <a:r>
              <a:rPr lang="en-US" altLang="zh-TW" sz="1400" b="1"/>
              <a:t>(GSM)</a:t>
            </a:r>
          </a:p>
        </p:txBody>
      </p:sp>
      <p:pic>
        <p:nvPicPr>
          <p:cNvPr id="26651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2897188" y="22860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2376488" y="22860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868488" y="22733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183" descr="apple-iphone_400x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335088" y="2273300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8335963" y="1230313"/>
            <a:ext cx="598487" cy="576262"/>
            <a:chOff x="5102" y="754"/>
            <a:chExt cx="377" cy="363"/>
          </a:xfrm>
        </p:grpSpPr>
        <p:pic>
          <p:nvPicPr>
            <p:cNvPr id="26715" name="Picture 256" descr="Administrator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9" y="800"/>
              <a:ext cx="24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16" name="Picture 2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2" y="754"/>
              <a:ext cx="1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17" name="Picture 258" descr="Corded-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2" y="936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56" name="Rectangle 93"/>
          <p:cNvSpPr>
            <a:spLocks noChangeArrowheads="1"/>
          </p:cNvSpPr>
          <p:nvPr/>
        </p:nvSpPr>
        <p:spPr bwMode="auto">
          <a:xfrm>
            <a:off x="1835150" y="342582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C5188"/>
            </a:prstShdw>
          </a:effectLst>
        </p:spPr>
        <p:txBody>
          <a:bodyPr>
            <a:spAutoFit/>
          </a:bodyPr>
          <a:lstStyle/>
          <a:p>
            <a:r>
              <a:rPr lang="en-US" altLang="zh-TW" sz="1400" b="1">
                <a:cs typeface="Arial" charset="0"/>
              </a:rPr>
              <a:t>IP</a:t>
            </a:r>
            <a:r>
              <a:rPr lang="zh-CN" altLang="en-US" sz="1400" b="1">
                <a:cs typeface="Arial" charset="0"/>
              </a:rPr>
              <a:t>話機</a:t>
            </a:r>
            <a:endParaRPr lang="en-US" altLang="zh-TW" sz="1400" b="1">
              <a:cs typeface="Arial" charset="0"/>
            </a:endParaRPr>
          </a:p>
        </p:txBody>
      </p:sp>
      <p:sp>
        <p:nvSpPr>
          <p:cNvPr id="110" name="Line 96"/>
          <p:cNvSpPr>
            <a:spLocks noChangeShapeType="1"/>
          </p:cNvSpPr>
          <p:nvPr/>
        </p:nvSpPr>
        <p:spPr bwMode="auto">
          <a:xfrm flipV="1">
            <a:off x="2339975" y="429101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6658" name="Line 187"/>
          <p:cNvSpPr>
            <a:spLocks noChangeShapeType="1"/>
          </p:cNvSpPr>
          <p:nvPr/>
        </p:nvSpPr>
        <p:spPr bwMode="auto">
          <a:xfrm>
            <a:off x="1476375" y="37655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59" name="Line 188"/>
          <p:cNvSpPr>
            <a:spLocks noChangeShapeType="1"/>
          </p:cNvSpPr>
          <p:nvPr/>
        </p:nvSpPr>
        <p:spPr bwMode="auto">
          <a:xfrm>
            <a:off x="1979613" y="37655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60" name="Line 190"/>
          <p:cNvSpPr>
            <a:spLocks noChangeShapeType="1"/>
          </p:cNvSpPr>
          <p:nvPr/>
        </p:nvSpPr>
        <p:spPr bwMode="auto">
          <a:xfrm>
            <a:off x="2843213" y="3836988"/>
            <a:ext cx="0" cy="5762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6661" name="圖片 91" descr="cisco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0020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圖片 93" descr="cisco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0020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圖片 94" descr="cisco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7463" y="40020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4787900" y="3141663"/>
            <a:ext cx="1079500" cy="7159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3203575" y="39290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sp>
        <p:nvSpPr>
          <p:cNvPr id="5" name="Line 51"/>
          <p:cNvSpPr>
            <a:spLocks noChangeShapeType="1"/>
          </p:cNvSpPr>
          <p:nvPr/>
        </p:nvSpPr>
        <p:spPr bwMode="auto">
          <a:xfrm flipH="1">
            <a:off x="2700338" y="3784600"/>
            <a:ext cx="13668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6667" name="Picture 40" descr="ADSLmodem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568700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684213" y="5008563"/>
            <a:ext cx="3097212" cy="14398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</a:endParaRPr>
          </a:p>
        </p:txBody>
      </p:sp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1798638" y="5008563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 b="1">
                <a:ea typeface="新細明體" pitchFamily="18" charset="-120"/>
                <a:cs typeface="Arial" charset="0"/>
              </a:rPr>
              <a:t>手機</a:t>
            </a:r>
            <a:r>
              <a:rPr lang="en-US" altLang="zh-TW" sz="1400" b="1">
                <a:ea typeface="新細明體" pitchFamily="18" charset="-120"/>
                <a:cs typeface="Arial" charset="0"/>
              </a:rPr>
              <a:t>APP </a:t>
            </a: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3203575" y="5530850"/>
            <a:ext cx="598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 flipH="1">
            <a:off x="3059113" y="5368925"/>
            <a:ext cx="5048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6672" name="Freeform 198"/>
          <p:cNvSpPr>
            <a:spLocks/>
          </p:cNvSpPr>
          <p:nvPr/>
        </p:nvSpPr>
        <p:spPr bwMode="auto">
          <a:xfrm>
            <a:off x="4284663" y="1363663"/>
            <a:ext cx="4175125" cy="1223962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339933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1" name="Text Box 199"/>
          <p:cNvSpPr txBox="1">
            <a:spLocks noChangeArrowheads="1"/>
          </p:cNvSpPr>
          <p:nvPr/>
        </p:nvSpPr>
        <p:spPr bwMode="auto">
          <a:xfrm>
            <a:off x="5018088" y="1565275"/>
            <a:ext cx="2882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電信業者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固話及智慧語音行動網路</a:t>
            </a:r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 flipH="1">
            <a:off x="3563938" y="4005263"/>
            <a:ext cx="936625" cy="1368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6676" name="Picture 7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5088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7" name="Picture 69" descr="Wireless Modem Wireless Gatewa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675" y="5003800"/>
            <a:ext cx="1905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8" name="Rectangle 55"/>
          <p:cNvSpPr>
            <a:spLocks noChangeArrowheads="1"/>
          </p:cNvSpPr>
          <p:nvPr/>
        </p:nvSpPr>
        <p:spPr bwMode="auto">
          <a:xfrm>
            <a:off x="1042988" y="4591050"/>
            <a:ext cx="792162" cy="249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Ext.30101</a:t>
            </a:r>
          </a:p>
        </p:txBody>
      </p:sp>
      <p:sp>
        <p:nvSpPr>
          <p:cNvPr id="26679" name="Rectangle 56"/>
          <p:cNvSpPr>
            <a:spLocks noChangeArrowheads="1"/>
          </p:cNvSpPr>
          <p:nvPr/>
        </p:nvSpPr>
        <p:spPr bwMode="auto">
          <a:xfrm>
            <a:off x="2124075" y="4589463"/>
            <a:ext cx="647700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30203</a:t>
            </a:r>
          </a:p>
        </p:txBody>
      </p:sp>
      <p:sp>
        <p:nvSpPr>
          <p:cNvPr id="26680" name="Rectangle 57"/>
          <p:cNvSpPr>
            <a:spLocks noChangeArrowheads="1"/>
          </p:cNvSpPr>
          <p:nvPr/>
        </p:nvSpPr>
        <p:spPr bwMode="auto">
          <a:xfrm>
            <a:off x="2627313" y="4589463"/>
            <a:ext cx="647700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30304</a:t>
            </a:r>
          </a:p>
        </p:txBody>
      </p:sp>
      <p:sp>
        <p:nvSpPr>
          <p:cNvPr id="26681" name="Rectangle 58"/>
          <p:cNvSpPr>
            <a:spLocks noChangeArrowheads="1"/>
          </p:cNvSpPr>
          <p:nvPr/>
        </p:nvSpPr>
        <p:spPr bwMode="auto">
          <a:xfrm>
            <a:off x="1692275" y="4589463"/>
            <a:ext cx="647700" cy="249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30102</a:t>
            </a:r>
          </a:p>
        </p:txBody>
      </p:sp>
      <p:sp>
        <p:nvSpPr>
          <p:cNvPr id="26682" name="Rectangle 55"/>
          <p:cNvSpPr>
            <a:spLocks noChangeArrowheads="1"/>
          </p:cNvSpPr>
          <p:nvPr/>
        </p:nvSpPr>
        <p:spPr bwMode="auto">
          <a:xfrm>
            <a:off x="1114425" y="6205538"/>
            <a:ext cx="792163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Ext.30151</a:t>
            </a:r>
          </a:p>
        </p:txBody>
      </p:sp>
      <p:sp>
        <p:nvSpPr>
          <p:cNvPr id="26683" name="Rectangle 56"/>
          <p:cNvSpPr>
            <a:spLocks noChangeArrowheads="1"/>
          </p:cNvSpPr>
          <p:nvPr/>
        </p:nvSpPr>
        <p:spPr bwMode="auto">
          <a:xfrm>
            <a:off x="2266950" y="6203950"/>
            <a:ext cx="6477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30153</a:t>
            </a:r>
          </a:p>
        </p:txBody>
      </p:sp>
      <p:sp>
        <p:nvSpPr>
          <p:cNvPr id="26684" name="Rectangle 58"/>
          <p:cNvSpPr>
            <a:spLocks noChangeArrowheads="1"/>
          </p:cNvSpPr>
          <p:nvPr/>
        </p:nvSpPr>
        <p:spPr bwMode="auto">
          <a:xfrm>
            <a:off x="1768475" y="6203950"/>
            <a:ext cx="6477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301522</a:t>
            </a:r>
          </a:p>
        </p:txBody>
      </p:sp>
      <p:pic>
        <p:nvPicPr>
          <p:cNvPr id="26685" name="Picture 7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2463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6" name="Picture 7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4113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7" name="Rectangle 56"/>
          <p:cNvSpPr>
            <a:spLocks noChangeArrowheads="1"/>
          </p:cNvSpPr>
          <p:nvPr/>
        </p:nvSpPr>
        <p:spPr bwMode="auto">
          <a:xfrm>
            <a:off x="2771775" y="6203950"/>
            <a:ext cx="6477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/>
              <a:t>30154</a:t>
            </a:r>
          </a:p>
        </p:txBody>
      </p:sp>
      <p:pic>
        <p:nvPicPr>
          <p:cNvPr id="26688" name="Picture 7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38" y="5688013"/>
            <a:ext cx="277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9" name="Picture 8" descr="48Switch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713163"/>
            <a:ext cx="1584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3"/>
          <p:cNvSpPr>
            <a:spLocks noChangeArrowheads="1"/>
          </p:cNvSpPr>
          <p:nvPr/>
        </p:nvSpPr>
        <p:spPr bwMode="auto">
          <a:xfrm>
            <a:off x="6084888" y="4902200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 b="1">
                <a:ea typeface="新細明體" pitchFamily="18" charset="-120"/>
                <a:cs typeface="Arial" charset="0"/>
              </a:rPr>
              <a:t>手機</a:t>
            </a:r>
            <a:r>
              <a:rPr lang="en-US" altLang="zh-TW" sz="1400" b="1">
                <a:ea typeface="新細明體" pitchFamily="18" charset="-120"/>
                <a:cs typeface="Arial" charset="0"/>
              </a:rPr>
              <a:t>APP </a:t>
            </a: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4859338" y="3894138"/>
            <a:ext cx="719137" cy="7921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5364163" y="4868863"/>
            <a:ext cx="598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 flipH="1">
            <a:off x="5508625" y="4757738"/>
            <a:ext cx="7191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45118" name="Picture 78" descr="MOSA 46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1863" y="4622800"/>
            <a:ext cx="10080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2" name="Picture 40" descr="ADSLmodem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502150"/>
            <a:ext cx="566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4068763" y="3359150"/>
            <a:ext cx="1439862" cy="790575"/>
            <a:chOff x="3470" y="1945"/>
            <a:chExt cx="1316" cy="680"/>
          </a:xfrm>
        </p:grpSpPr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>
              <a:off x="3572" y="2133"/>
              <a:ext cx="106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pic>
        <p:nvPicPr>
          <p:cNvPr id="26697" name="Picture 68" descr="WiFi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5338763"/>
            <a:ext cx="3603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98" name="Picture 40" descr="ADSLmodem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3100" y="51530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圖片 93" descr="電塔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285860"/>
            <a:ext cx="1205859" cy="1581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8" grpId="0" animBg="1"/>
      <p:bldP spid="25609" grpId="0" animBg="1"/>
      <p:bldP spid="25610" grpId="0" animBg="1"/>
      <p:bldP spid="25611" grpId="0" animBg="1"/>
      <p:bldP spid="45119" grpId="0"/>
      <p:bldP spid="152609" grpId="0" animBg="1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Oval 2"/>
          <p:cNvSpPr>
            <a:spLocks noChangeArrowheads="1"/>
          </p:cNvSpPr>
          <p:nvPr/>
        </p:nvSpPr>
        <p:spPr bwMode="auto">
          <a:xfrm>
            <a:off x="152400" y="765175"/>
            <a:ext cx="8893175" cy="540067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7651" name="Picture 3" descr="Administrato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083175"/>
            <a:ext cx="53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MCj0228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083175"/>
            <a:ext cx="374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779838" y="5788025"/>
            <a:ext cx="18002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廠區以外</a:t>
            </a: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 flipH="1">
            <a:off x="4932363" y="4940300"/>
            <a:ext cx="2160587" cy="863600"/>
          </a:xfrm>
          <a:prstGeom prst="rightArrowCallout">
            <a:avLst>
              <a:gd name="adj1" fmla="val 25000"/>
              <a:gd name="adj2" fmla="val 25000"/>
              <a:gd name="adj3" fmla="val 39706"/>
              <a:gd name="adj4" fmla="val 66667"/>
            </a:avLst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+mn-lt"/>
                <a:ea typeface="+mn-ea"/>
              </a:rPr>
              <a:t>園區外撥打電話</a:t>
            </a:r>
          </a:p>
          <a:p>
            <a:pPr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+mn-lt"/>
                <a:ea typeface="+mn-ea"/>
              </a:rPr>
              <a:t>由個人付費</a:t>
            </a:r>
          </a:p>
          <a:p>
            <a:pPr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+mn-lt"/>
                <a:ea typeface="+mn-ea"/>
              </a:rPr>
              <a:t>（一般費率</a:t>
            </a:r>
            <a:r>
              <a:rPr lang="en-US" altLang="zh-TW" sz="1400" b="1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394247" name="Oval 7"/>
          <p:cNvSpPr>
            <a:spLocks noChangeArrowheads="1"/>
          </p:cNvSpPr>
          <p:nvPr/>
        </p:nvSpPr>
        <p:spPr bwMode="auto">
          <a:xfrm>
            <a:off x="900113" y="1196975"/>
            <a:ext cx="7561262" cy="3527425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0099CC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zh-TW" b="1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786188" y="3490913"/>
            <a:ext cx="2089150" cy="1169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zh-TW" altLang="en-US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固網費率</a:t>
            </a:r>
            <a:r>
              <a:rPr lang="en-US" altLang="zh-TW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: </a:t>
            </a:r>
            <a:r>
              <a:rPr lang="zh-TW" altLang="en-US" sz="1400" b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比照桌機費率</a:t>
            </a:r>
          </a:p>
          <a:p>
            <a:r>
              <a:rPr lang="zh-TW" altLang="en-US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群內費率</a:t>
            </a:r>
            <a:r>
              <a:rPr lang="en-US" altLang="zh-TW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: </a:t>
            </a:r>
            <a:r>
              <a:rPr lang="en-US" altLang="zh-TW" sz="1400" b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0</a:t>
            </a:r>
            <a:r>
              <a:rPr lang="zh-TW" altLang="en-US" sz="1400" b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元</a:t>
            </a:r>
          </a:p>
          <a:p>
            <a:r>
              <a:rPr lang="zh-TW" altLang="en-US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網內費率</a:t>
            </a:r>
            <a:r>
              <a:rPr lang="en-US" altLang="zh-TW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1400" b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比照桌機費率</a:t>
            </a:r>
          </a:p>
          <a:p>
            <a:r>
              <a:rPr lang="zh-TW" altLang="en-US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網外費率</a:t>
            </a:r>
            <a:r>
              <a:rPr lang="en-US" altLang="zh-TW" sz="1400" b="1">
                <a:solidFill>
                  <a:schemeClr val="accent2"/>
                </a:solidFill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1400" b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比照桌機費率</a:t>
            </a:r>
          </a:p>
          <a:p>
            <a:endParaRPr lang="en-US" altLang="zh-TW" sz="1400" b="1">
              <a:solidFill>
                <a:schemeClr val="accent2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1419225" y="1646238"/>
            <a:ext cx="2736850" cy="2159000"/>
          </a:xfrm>
          <a:prstGeom prst="ellipse">
            <a:avLst/>
          </a:prstGeom>
          <a:noFill/>
          <a:ln w="76200" algn="ctr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7658" name="Picture 10" descr="Administrato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2725738"/>
            <a:ext cx="53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MCj0228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2563813"/>
            <a:ext cx="374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building_corp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9BFE6"/>
              </a:clrFrom>
              <a:clrTo>
                <a:srgbClr val="A9BF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060575"/>
            <a:ext cx="6080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radio-t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8" y="1700213"/>
            <a:ext cx="5095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radio-t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517900"/>
            <a:ext cx="509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radio-t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0175" y="2149475"/>
            <a:ext cx="509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547813" y="2133600"/>
            <a:ext cx="18002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u="sng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新竹科學園區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437188" y="1700213"/>
            <a:ext cx="2736850" cy="2159000"/>
          </a:xfrm>
          <a:prstGeom prst="ellipse">
            <a:avLst/>
          </a:prstGeom>
          <a:noFill/>
          <a:ln w="76200" algn="ctr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7666" name="Picture 18" descr="building_corp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9BFE6"/>
              </a:clrFrom>
              <a:clrTo>
                <a:srgbClr val="A9BF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989138"/>
            <a:ext cx="6302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 descr="Administrato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2638" y="2779713"/>
            <a:ext cx="53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MCj0228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813" y="2636838"/>
            <a:ext cx="374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1" descr="radio-t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700213"/>
            <a:ext cx="5095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 descr="radio-t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2924175"/>
            <a:ext cx="509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3" descr="radio-t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643313"/>
            <a:ext cx="5095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437188" y="2132013"/>
            <a:ext cx="18002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u="sng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台南科學園區</a:t>
            </a:r>
          </a:p>
        </p:txBody>
      </p:sp>
      <p:sp>
        <p:nvSpPr>
          <p:cNvPr id="394266" name="AutoShape 26"/>
          <p:cNvSpPr>
            <a:spLocks noChangeArrowheads="1"/>
          </p:cNvSpPr>
          <p:nvPr/>
        </p:nvSpPr>
        <p:spPr bwMode="auto">
          <a:xfrm>
            <a:off x="107950" y="2636838"/>
            <a:ext cx="1795463" cy="863600"/>
          </a:xfrm>
          <a:prstGeom prst="rightArrowCallout">
            <a:avLst>
              <a:gd name="adj1" fmla="val 25000"/>
              <a:gd name="adj2" fmla="val 25000"/>
              <a:gd name="adj3" fmla="val 34651"/>
              <a:gd name="adj4" fmla="val 66667"/>
            </a:avLst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TW" altLang="en-US" sz="1400" b="1">
                <a:solidFill>
                  <a:schemeClr val="bg1"/>
                </a:solidFill>
                <a:latin typeface="+mn-lt"/>
                <a:ea typeface="+mn-ea"/>
              </a:rPr>
              <a:t>廠區內撥打</a:t>
            </a:r>
          </a:p>
          <a:p>
            <a:pPr>
              <a:defRPr/>
            </a:pPr>
            <a:r>
              <a:rPr lang="zh-TW" altLang="en-US" sz="1400" b="1">
                <a:solidFill>
                  <a:schemeClr val="bg1"/>
                </a:solidFill>
                <a:latin typeface="+mn-lt"/>
                <a:ea typeface="+mn-ea"/>
              </a:rPr>
              <a:t>電話由公司付費</a:t>
            </a:r>
          </a:p>
          <a:p>
            <a:pPr>
              <a:defRPr/>
            </a:pPr>
            <a:r>
              <a:rPr lang="en-US" altLang="zh-TW" sz="1400" b="1">
                <a:solidFill>
                  <a:srgbClr val="FFFF00"/>
                </a:solidFill>
                <a:latin typeface="+mn-lt"/>
                <a:ea typeface="+mn-ea"/>
              </a:rPr>
              <a:t>( </a:t>
            </a:r>
            <a:r>
              <a:rPr lang="zh-TW" altLang="en-US" sz="1400" b="1">
                <a:solidFill>
                  <a:srgbClr val="FFFF00"/>
                </a:solidFill>
                <a:latin typeface="+mn-lt"/>
                <a:ea typeface="+mn-ea"/>
              </a:rPr>
              <a:t>優惠費率</a:t>
            </a:r>
            <a:r>
              <a:rPr lang="en-US" altLang="zh-TW" sz="1400" b="1">
                <a:solidFill>
                  <a:srgbClr val="FFFF0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394267" name="AutoShape 27"/>
          <p:cNvSpPr>
            <a:spLocks noChangeArrowheads="1"/>
          </p:cNvSpPr>
          <p:nvPr/>
        </p:nvSpPr>
        <p:spPr bwMode="auto">
          <a:xfrm flipH="1">
            <a:off x="6835775" y="2636838"/>
            <a:ext cx="2057400" cy="863600"/>
          </a:xfrm>
          <a:prstGeom prst="rightArrowCallout">
            <a:avLst>
              <a:gd name="adj1" fmla="val 25000"/>
              <a:gd name="adj2" fmla="val 25000"/>
              <a:gd name="adj3" fmla="val 39706"/>
              <a:gd name="adj4" fmla="val 66667"/>
            </a:avLst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TW" altLang="en-US" sz="1400" b="1">
                <a:solidFill>
                  <a:schemeClr val="bg1"/>
                </a:solidFill>
                <a:latin typeface="+mn-lt"/>
                <a:ea typeface="+mn-ea"/>
              </a:rPr>
              <a:t>廠區內撥打</a:t>
            </a:r>
          </a:p>
          <a:p>
            <a:pPr>
              <a:defRPr/>
            </a:pPr>
            <a:r>
              <a:rPr lang="zh-TW" altLang="en-US" sz="1400" b="1">
                <a:solidFill>
                  <a:schemeClr val="bg1"/>
                </a:solidFill>
                <a:latin typeface="+mn-lt"/>
                <a:ea typeface="+mn-ea"/>
              </a:rPr>
              <a:t>電話由公司付費</a:t>
            </a:r>
          </a:p>
          <a:p>
            <a:pPr>
              <a:defRPr/>
            </a:pPr>
            <a:r>
              <a:rPr lang="zh-TW" altLang="en-US" sz="1400" b="1">
                <a:solidFill>
                  <a:srgbClr val="FFFF00"/>
                </a:solidFill>
                <a:latin typeface="+mn-lt"/>
                <a:ea typeface="+mn-ea"/>
              </a:rPr>
              <a:t>（優惠費率）</a:t>
            </a:r>
          </a:p>
        </p:txBody>
      </p:sp>
      <p:pic>
        <p:nvPicPr>
          <p:cNvPr id="27675" name="Picture 28" descr="CISCO Phone 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000" y="3068638"/>
            <a:ext cx="5048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29" descr="CISCO Phone 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5250" y="3213100"/>
            <a:ext cx="5048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7" name="Rectangle 30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15250" cy="576262"/>
          </a:xfrm>
        </p:spPr>
        <p:txBody>
          <a:bodyPr/>
          <a:lstStyle/>
          <a:p>
            <a:r>
              <a:rPr lang="en-US" altLang="zh-TW" smtClean="0"/>
              <a:t>(Company Bill Zone)+</a:t>
            </a:r>
            <a:r>
              <a:rPr lang="zh-TW" altLang="en-US" smtClean="0"/>
              <a:t>節費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6" grpId="0" animBg="1"/>
      <p:bldP spid="394266" grpId="0" animBg="1"/>
      <p:bldP spid="3942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563938" y="2133600"/>
            <a:ext cx="1655762" cy="1008063"/>
            <a:chOff x="1837" y="1298"/>
            <a:chExt cx="1043" cy="635"/>
          </a:xfrm>
        </p:grpSpPr>
        <p:sp>
          <p:nvSpPr>
            <p:cNvPr id="28742" name="Freeform 62"/>
            <p:cNvSpPr>
              <a:spLocks/>
            </p:cNvSpPr>
            <p:nvPr/>
          </p:nvSpPr>
          <p:spPr bwMode="auto">
            <a:xfrm>
              <a:off x="1837" y="1298"/>
              <a:ext cx="1043" cy="635"/>
            </a:xfrm>
            <a:custGeom>
              <a:avLst/>
              <a:gdLst>
                <a:gd name="T0" fmla="*/ 3 w 1250"/>
                <a:gd name="T1" fmla="*/ 22 h 693"/>
                <a:gd name="T2" fmla="*/ 3 w 1250"/>
                <a:gd name="T3" fmla="*/ 25 h 693"/>
                <a:gd name="T4" fmla="*/ 3 w 1250"/>
                <a:gd name="T5" fmla="*/ 27 h 693"/>
                <a:gd name="T6" fmla="*/ 1 w 1250"/>
                <a:gd name="T7" fmla="*/ 32 h 693"/>
                <a:gd name="T8" fmla="*/ 3 w 1250"/>
                <a:gd name="T9" fmla="*/ 35 h 693"/>
                <a:gd name="T10" fmla="*/ 3 w 1250"/>
                <a:gd name="T11" fmla="*/ 38 h 693"/>
                <a:gd name="T12" fmla="*/ 3 w 1250"/>
                <a:gd name="T13" fmla="*/ 40 h 693"/>
                <a:gd name="T14" fmla="*/ 3 w 1250"/>
                <a:gd name="T15" fmla="*/ 44 h 693"/>
                <a:gd name="T16" fmla="*/ 3 w 1250"/>
                <a:gd name="T17" fmla="*/ 46 h 693"/>
                <a:gd name="T18" fmla="*/ 3 w 1250"/>
                <a:gd name="T19" fmla="*/ 47 h 693"/>
                <a:gd name="T20" fmla="*/ 3 w 1250"/>
                <a:gd name="T21" fmla="*/ 50 h 693"/>
                <a:gd name="T22" fmla="*/ 3 w 1250"/>
                <a:gd name="T23" fmla="*/ 52 h 693"/>
                <a:gd name="T24" fmla="*/ 3 w 1250"/>
                <a:gd name="T25" fmla="*/ 52 h 693"/>
                <a:gd name="T26" fmla="*/ 3 w 1250"/>
                <a:gd name="T27" fmla="*/ 52 h 693"/>
                <a:gd name="T28" fmla="*/ 3 w 1250"/>
                <a:gd name="T29" fmla="*/ 51 h 693"/>
                <a:gd name="T30" fmla="*/ 3 w 1250"/>
                <a:gd name="T31" fmla="*/ 52 h 693"/>
                <a:gd name="T32" fmla="*/ 4 w 1250"/>
                <a:gd name="T33" fmla="*/ 53 h 693"/>
                <a:gd name="T34" fmla="*/ 4 w 1250"/>
                <a:gd name="T35" fmla="*/ 55 h 693"/>
                <a:gd name="T36" fmla="*/ 5 w 1250"/>
                <a:gd name="T37" fmla="*/ 55 h 693"/>
                <a:gd name="T38" fmla="*/ 5 w 1250"/>
                <a:gd name="T39" fmla="*/ 52 h 693"/>
                <a:gd name="T40" fmla="*/ 6 w 1250"/>
                <a:gd name="T41" fmla="*/ 48 h 693"/>
                <a:gd name="T42" fmla="*/ 6 w 1250"/>
                <a:gd name="T43" fmla="*/ 45 h 693"/>
                <a:gd name="T44" fmla="*/ 7 w 1250"/>
                <a:gd name="T45" fmla="*/ 43 h 693"/>
                <a:gd name="T46" fmla="*/ 7 w 1250"/>
                <a:gd name="T47" fmla="*/ 39 h 693"/>
                <a:gd name="T48" fmla="*/ 7 w 1250"/>
                <a:gd name="T49" fmla="*/ 35 h 693"/>
                <a:gd name="T50" fmla="*/ 7 w 1250"/>
                <a:gd name="T51" fmla="*/ 34 h 693"/>
                <a:gd name="T52" fmla="*/ 7 w 1250"/>
                <a:gd name="T53" fmla="*/ 32 h 693"/>
                <a:gd name="T54" fmla="*/ 7 w 1250"/>
                <a:gd name="T55" fmla="*/ 27 h 693"/>
                <a:gd name="T56" fmla="*/ 7 w 1250"/>
                <a:gd name="T57" fmla="*/ 25 h 693"/>
                <a:gd name="T58" fmla="*/ 7 w 1250"/>
                <a:gd name="T59" fmla="*/ 22 h 693"/>
                <a:gd name="T60" fmla="*/ 7 w 1250"/>
                <a:gd name="T61" fmla="*/ 19 h 693"/>
                <a:gd name="T62" fmla="*/ 7 w 1250"/>
                <a:gd name="T63" fmla="*/ 16 h 693"/>
                <a:gd name="T64" fmla="*/ 7 w 1250"/>
                <a:gd name="T65" fmla="*/ 13 h 693"/>
                <a:gd name="T66" fmla="*/ 6 w 1250"/>
                <a:gd name="T67" fmla="*/ 9 h 693"/>
                <a:gd name="T68" fmla="*/ 6 w 1250"/>
                <a:gd name="T69" fmla="*/ 5 h 693"/>
                <a:gd name="T70" fmla="*/ 6 w 1250"/>
                <a:gd name="T71" fmla="*/ 5 h 693"/>
                <a:gd name="T72" fmla="*/ 5 w 1250"/>
                <a:gd name="T73" fmla="*/ 6 h 693"/>
                <a:gd name="T74" fmla="*/ 5 w 1250"/>
                <a:gd name="T75" fmla="*/ 5 h 693"/>
                <a:gd name="T76" fmla="*/ 4 w 1250"/>
                <a:gd name="T77" fmla="*/ 5 h 693"/>
                <a:gd name="T78" fmla="*/ 3 w 1250"/>
                <a:gd name="T79" fmla="*/ 0 h 693"/>
                <a:gd name="T80" fmla="*/ 3 w 1250"/>
                <a:gd name="T81" fmla="*/ 5 h 693"/>
                <a:gd name="T82" fmla="*/ 3 w 1250"/>
                <a:gd name="T83" fmla="*/ 5 h 693"/>
                <a:gd name="T84" fmla="*/ 3 w 1250"/>
                <a:gd name="T85" fmla="*/ 7 h 693"/>
                <a:gd name="T86" fmla="*/ 3 w 1250"/>
                <a:gd name="T87" fmla="*/ 6 h 693"/>
                <a:gd name="T88" fmla="*/ 3 w 1250"/>
                <a:gd name="T89" fmla="*/ 8 h 693"/>
                <a:gd name="T90" fmla="*/ 3 w 1250"/>
                <a:gd name="T91" fmla="*/ 12 h 693"/>
                <a:gd name="T92" fmla="*/ 3 w 1250"/>
                <a:gd name="T93" fmla="*/ 16 h 693"/>
                <a:gd name="T94" fmla="*/ 3 w 1250"/>
                <a:gd name="T95" fmla="*/ 19 h 693"/>
                <a:gd name="T96" fmla="*/ 3 w 1250"/>
                <a:gd name="T97" fmla="*/ 2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7039" name="Text Box 63"/>
            <p:cNvSpPr txBox="1">
              <a:spLocks noChangeArrowheads="1"/>
            </p:cNvSpPr>
            <p:nvPr/>
          </p:nvSpPr>
          <p:spPr bwMode="auto">
            <a:xfrm>
              <a:off x="1927" y="1480"/>
              <a:ext cx="862" cy="29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PSTN</a:t>
              </a:r>
            </a:p>
          </p:txBody>
        </p:sp>
      </p:grpSp>
      <p:sp>
        <p:nvSpPr>
          <p:cNvPr id="28675" name="Line 2"/>
          <p:cNvSpPr>
            <a:spLocks noChangeShapeType="1"/>
          </p:cNvSpPr>
          <p:nvPr/>
        </p:nvSpPr>
        <p:spPr bwMode="auto">
          <a:xfrm flipH="1" flipV="1">
            <a:off x="1903413" y="465296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6" name="Line 187"/>
          <p:cNvSpPr>
            <a:spLocks noChangeShapeType="1"/>
          </p:cNvSpPr>
          <p:nvPr/>
        </p:nvSpPr>
        <p:spPr bwMode="auto">
          <a:xfrm>
            <a:off x="1184275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7" name="Line 188"/>
          <p:cNvSpPr>
            <a:spLocks noChangeShapeType="1"/>
          </p:cNvSpPr>
          <p:nvPr/>
        </p:nvSpPr>
        <p:spPr bwMode="auto">
          <a:xfrm>
            <a:off x="1471613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8" name="Line 189"/>
          <p:cNvSpPr>
            <a:spLocks noChangeShapeType="1"/>
          </p:cNvSpPr>
          <p:nvPr/>
        </p:nvSpPr>
        <p:spPr bwMode="auto">
          <a:xfrm>
            <a:off x="1760538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9" name="Line 190"/>
          <p:cNvSpPr>
            <a:spLocks noChangeShapeType="1"/>
          </p:cNvSpPr>
          <p:nvPr/>
        </p:nvSpPr>
        <p:spPr bwMode="auto">
          <a:xfrm>
            <a:off x="2047875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8680" name="Picture 194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96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97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38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395288" y="443706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3333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</a:p>
          <a:p>
            <a:pPr algn="ctr" eaLnBrk="0" hangingPunct="0"/>
            <a:r>
              <a:rPr kumimoji="0" lang="en-US" altLang="zh-TW" sz="1200" b="1"/>
              <a:t>IP-PBX</a:t>
            </a:r>
          </a:p>
        </p:txBody>
      </p:sp>
      <p:pic>
        <p:nvPicPr>
          <p:cNvPr id="28685" name="Picture 78" descr="MOSA 4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4557713"/>
            <a:ext cx="10080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Freeform 13"/>
          <p:cNvSpPr>
            <a:spLocks/>
          </p:cNvSpPr>
          <p:nvPr/>
        </p:nvSpPr>
        <p:spPr bwMode="auto">
          <a:xfrm>
            <a:off x="754063" y="3141663"/>
            <a:ext cx="1655762" cy="1008062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900113" y="3502025"/>
            <a:ext cx="1368425" cy="460375"/>
          </a:xfrm>
          <a:prstGeom prst="rect">
            <a:avLst/>
          </a:prstGeom>
          <a:noFill/>
          <a:ln w="9525" cap="rnd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中國電信</a:t>
            </a:r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 flipH="1" flipV="1">
            <a:off x="2768600" y="4654550"/>
            <a:ext cx="3175" cy="287338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8689" name="Picture 19" descr="MOSA 46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238" y="4797425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Rectangle 144"/>
          <p:cNvSpPr>
            <a:spLocks noChangeArrowheads="1"/>
          </p:cNvSpPr>
          <p:nvPr/>
        </p:nvSpPr>
        <p:spPr bwMode="auto">
          <a:xfrm>
            <a:off x="2119313" y="5013325"/>
            <a:ext cx="125253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行動分機模組</a:t>
            </a:r>
          </a:p>
        </p:txBody>
      </p:sp>
      <p:sp>
        <p:nvSpPr>
          <p:cNvPr id="28691" name="Text Box 302"/>
          <p:cNvSpPr txBox="1">
            <a:spLocks noChangeArrowheads="1"/>
          </p:cNvSpPr>
          <p:nvPr/>
        </p:nvSpPr>
        <p:spPr bwMode="auto">
          <a:xfrm>
            <a:off x="827088" y="2649538"/>
            <a:ext cx="879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中國客戶</a:t>
            </a: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4859338" y="3068638"/>
            <a:ext cx="1296987" cy="12239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75238" y="2133600"/>
            <a:ext cx="2016125" cy="1008063"/>
            <a:chOff x="2925" y="1344"/>
            <a:chExt cx="1270" cy="635"/>
          </a:xfrm>
        </p:grpSpPr>
        <p:sp>
          <p:nvSpPr>
            <p:cNvPr id="28740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30 w 1250"/>
                <a:gd name="T1" fmla="*/ 27 h 693"/>
                <a:gd name="T2" fmla="*/ 167 w 1250"/>
                <a:gd name="T3" fmla="*/ 30 h 693"/>
                <a:gd name="T4" fmla="*/ 30 w 1250"/>
                <a:gd name="T5" fmla="*/ 35 h 693"/>
                <a:gd name="T6" fmla="*/ 2 w 1250"/>
                <a:gd name="T7" fmla="*/ 40 h 693"/>
                <a:gd name="T8" fmla="*/ 6 w 1250"/>
                <a:gd name="T9" fmla="*/ 45 h 693"/>
                <a:gd name="T10" fmla="*/ 28 w 1250"/>
                <a:gd name="T11" fmla="*/ 48 h 693"/>
                <a:gd name="T12" fmla="*/ 144 w 1250"/>
                <a:gd name="T13" fmla="*/ 51 h 693"/>
                <a:gd name="T14" fmla="*/ 334 w 1250"/>
                <a:gd name="T15" fmla="*/ 55 h 693"/>
                <a:gd name="T16" fmla="*/ 580 w 1250"/>
                <a:gd name="T17" fmla="*/ 57 h 693"/>
                <a:gd name="T18" fmla="*/ 759 w 1250"/>
                <a:gd name="T19" fmla="*/ 60 h 693"/>
                <a:gd name="T20" fmla="*/ 877 w 1250"/>
                <a:gd name="T21" fmla="*/ 62 h 693"/>
                <a:gd name="T22" fmla="*/ 1030 w 1250"/>
                <a:gd name="T23" fmla="*/ 65 h 693"/>
                <a:gd name="T24" fmla="*/ 1208 w 1250"/>
                <a:gd name="T25" fmla="*/ 67 h 693"/>
                <a:gd name="T26" fmla="*/ 1415 w 1250"/>
                <a:gd name="T27" fmla="*/ 67 h 693"/>
                <a:gd name="T28" fmla="*/ 1618 w 1250"/>
                <a:gd name="T29" fmla="*/ 65 h 693"/>
                <a:gd name="T30" fmla="*/ 1773 w 1250"/>
                <a:gd name="T31" fmla="*/ 65 h 693"/>
                <a:gd name="T32" fmla="*/ 1948 w 1250"/>
                <a:gd name="T33" fmla="*/ 68 h 693"/>
                <a:gd name="T34" fmla="*/ 2160 w 1250"/>
                <a:gd name="T35" fmla="*/ 69 h 693"/>
                <a:gd name="T36" fmla="*/ 2385 w 1250"/>
                <a:gd name="T37" fmla="*/ 69 h 693"/>
                <a:gd name="T38" fmla="*/ 2685 w 1250"/>
                <a:gd name="T39" fmla="*/ 66 h 693"/>
                <a:gd name="T40" fmla="*/ 2972 w 1250"/>
                <a:gd name="T41" fmla="*/ 60 h 693"/>
                <a:gd name="T42" fmla="*/ 3082 w 1250"/>
                <a:gd name="T43" fmla="*/ 57 h 693"/>
                <a:gd name="T44" fmla="*/ 3418 w 1250"/>
                <a:gd name="T45" fmla="*/ 53 h 693"/>
                <a:gd name="T46" fmla="*/ 3646 w 1250"/>
                <a:gd name="T47" fmla="*/ 50 h 693"/>
                <a:gd name="T48" fmla="*/ 3771 w 1250"/>
                <a:gd name="T49" fmla="*/ 45 h 693"/>
                <a:gd name="T50" fmla="*/ 3789 w 1250"/>
                <a:gd name="T51" fmla="*/ 42 h 693"/>
                <a:gd name="T52" fmla="*/ 3792 w 1250"/>
                <a:gd name="T53" fmla="*/ 39 h 693"/>
                <a:gd name="T54" fmla="*/ 3743 w 1250"/>
                <a:gd name="T55" fmla="*/ 35 h 693"/>
                <a:gd name="T56" fmla="*/ 3661 w 1250"/>
                <a:gd name="T57" fmla="*/ 31 h 693"/>
                <a:gd name="T58" fmla="*/ 3541 w 1250"/>
                <a:gd name="T59" fmla="*/ 27 h 693"/>
                <a:gd name="T60" fmla="*/ 3404 w 1250"/>
                <a:gd name="T61" fmla="*/ 23 h 693"/>
                <a:gd name="T62" fmla="*/ 3408 w 1250"/>
                <a:gd name="T63" fmla="*/ 20 h 693"/>
                <a:gd name="T64" fmla="*/ 3359 w 1250"/>
                <a:gd name="T65" fmla="*/ 16 h 693"/>
                <a:gd name="T66" fmla="*/ 3240 w 1250"/>
                <a:gd name="T67" fmla="*/ 12 h 693"/>
                <a:gd name="T68" fmla="*/ 3060 w 1250"/>
                <a:gd name="T69" fmla="*/ 8 h 693"/>
                <a:gd name="T70" fmla="*/ 2843 w 1250"/>
                <a:gd name="T71" fmla="*/ 6 h 693"/>
                <a:gd name="T72" fmla="*/ 2590 w 1250"/>
                <a:gd name="T73" fmla="*/ 9 h 693"/>
                <a:gd name="T74" fmla="*/ 2461 w 1250"/>
                <a:gd name="T75" fmla="*/ 5 h 693"/>
                <a:gd name="T76" fmla="*/ 2284 w 1250"/>
                <a:gd name="T77" fmla="*/ 5 h 693"/>
                <a:gd name="T78" fmla="*/ 1879 w 1250"/>
                <a:gd name="T79" fmla="*/ 0 h 693"/>
                <a:gd name="T80" fmla="*/ 1442 w 1250"/>
                <a:gd name="T81" fmla="*/ 5 h 693"/>
                <a:gd name="T82" fmla="*/ 1271 w 1250"/>
                <a:gd name="T83" fmla="*/ 5 h 693"/>
                <a:gd name="T84" fmla="*/ 1155 w 1250"/>
                <a:gd name="T85" fmla="*/ 9 h 693"/>
                <a:gd name="T86" fmla="*/ 878 w 1250"/>
                <a:gd name="T87" fmla="*/ 8 h 693"/>
                <a:gd name="T88" fmla="*/ 671 w 1250"/>
                <a:gd name="T89" fmla="*/ 11 h 693"/>
                <a:gd name="T90" fmla="*/ 515 w 1250"/>
                <a:gd name="T91" fmla="*/ 15 h 693"/>
                <a:gd name="T92" fmla="*/ 428 w 1250"/>
                <a:gd name="T93" fmla="*/ 19 h 693"/>
                <a:gd name="T94" fmla="*/ 415 w 1250"/>
                <a:gd name="T95" fmla="*/ 24 h 693"/>
                <a:gd name="T96" fmla="*/ 431 w 1250"/>
                <a:gd name="T97" fmla="*/ 2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00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1" name="Text Box 199"/>
            <p:cNvSpPr txBox="1">
              <a:spLocks noChangeArrowheads="1"/>
            </p:cNvSpPr>
            <p:nvPr/>
          </p:nvSpPr>
          <p:spPr bwMode="auto">
            <a:xfrm>
              <a:off x="3107" y="1434"/>
              <a:ext cx="892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zh-TW" altLang="en-US" b="1">
                  <a:solidFill>
                    <a:srgbClr val="99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遠傳</a:t>
              </a:r>
            </a:p>
            <a:p>
              <a:pPr algn="ctr">
                <a:defRPr/>
              </a:pPr>
              <a:r>
                <a:rPr lang="en-US" altLang="zh-TW" b="1">
                  <a:solidFill>
                    <a:srgbClr val="99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IP-MVPN</a:t>
              </a:r>
              <a:endParaRPr lang="zh-TW" altLang="en-US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endParaRPr>
            </a:p>
          </p:txBody>
        </p:sp>
      </p:grpSp>
      <p:sp>
        <p:nvSpPr>
          <p:cNvPr id="28694" name="Rectangle 24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主叫認證、</a:t>
            </a:r>
            <a:r>
              <a:rPr lang="en-US" altLang="zh-TW" smtClean="0"/>
              <a:t>Re-Routing</a:t>
            </a:r>
          </a:p>
        </p:txBody>
      </p:sp>
      <p:sp>
        <p:nvSpPr>
          <p:cNvPr id="28695" name="Line 26"/>
          <p:cNvSpPr>
            <a:spLocks noChangeShapeType="1"/>
          </p:cNvSpPr>
          <p:nvPr/>
        </p:nvSpPr>
        <p:spPr bwMode="auto">
          <a:xfrm flipH="1" flipV="1">
            <a:off x="5507038" y="465296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6" name="Line 187"/>
          <p:cNvSpPr>
            <a:spLocks noChangeShapeType="1"/>
          </p:cNvSpPr>
          <p:nvPr/>
        </p:nvSpPr>
        <p:spPr bwMode="auto">
          <a:xfrm>
            <a:off x="7126288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7" name="Line 188"/>
          <p:cNvSpPr>
            <a:spLocks noChangeShapeType="1"/>
          </p:cNvSpPr>
          <p:nvPr/>
        </p:nvSpPr>
        <p:spPr bwMode="auto">
          <a:xfrm>
            <a:off x="7413625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8" name="Line 189"/>
          <p:cNvSpPr>
            <a:spLocks noChangeShapeType="1"/>
          </p:cNvSpPr>
          <p:nvPr/>
        </p:nvSpPr>
        <p:spPr bwMode="auto">
          <a:xfrm>
            <a:off x="7702550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9" name="Line 190"/>
          <p:cNvSpPr>
            <a:spLocks noChangeShapeType="1"/>
          </p:cNvSpPr>
          <p:nvPr/>
        </p:nvSpPr>
        <p:spPr bwMode="auto">
          <a:xfrm>
            <a:off x="7989888" y="4040188"/>
            <a:ext cx="0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8700" name="Picture 194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388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1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13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196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197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850" y="54451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4" name="Text Box 35"/>
          <p:cNvSpPr txBox="1">
            <a:spLocks noChangeArrowheads="1"/>
          </p:cNvSpPr>
          <p:nvPr/>
        </p:nvSpPr>
        <p:spPr bwMode="auto">
          <a:xfrm>
            <a:off x="8020050" y="436562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3333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</a:p>
          <a:p>
            <a:pPr algn="ctr" eaLnBrk="0" hangingPunct="0"/>
            <a:r>
              <a:rPr kumimoji="0" lang="en-US" altLang="zh-TW" sz="1200" b="1"/>
              <a:t>IP-PBX</a:t>
            </a:r>
          </a:p>
        </p:txBody>
      </p:sp>
      <p:pic>
        <p:nvPicPr>
          <p:cNvPr id="28705" name="Picture 78" descr="MOSA 4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863" y="4486275"/>
            <a:ext cx="10080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6" name="Freeform 37"/>
          <p:cNvSpPr>
            <a:spLocks/>
          </p:cNvSpPr>
          <p:nvPr/>
        </p:nvSpPr>
        <p:spPr bwMode="auto">
          <a:xfrm>
            <a:off x="6696075" y="3141663"/>
            <a:ext cx="1655763" cy="1008062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127014" name="Text Box 38"/>
          <p:cNvSpPr txBox="1">
            <a:spLocks noChangeArrowheads="1"/>
          </p:cNvSpPr>
          <p:nvPr/>
        </p:nvSpPr>
        <p:spPr bwMode="auto">
          <a:xfrm>
            <a:off x="6948488" y="3502025"/>
            <a:ext cx="1117600" cy="460375"/>
          </a:xfrm>
          <a:prstGeom prst="rect">
            <a:avLst/>
          </a:prstGeom>
          <a:noFill/>
          <a:ln w="9525" cap="rnd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TW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中華電信</a:t>
            </a:r>
          </a:p>
        </p:txBody>
      </p:sp>
      <p:sp>
        <p:nvSpPr>
          <p:cNvPr id="28708" name="Line 15"/>
          <p:cNvSpPr>
            <a:spLocks noChangeShapeType="1"/>
          </p:cNvSpPr>
          <p:nvPr/>
        </p:nvSpPr>
        <p:spPr bwMode="auto">
          <a:xfrm flipH="1" flipV="1">
            <a:off x="6443663" y="4652963"/>
            <a:ext cx="0" cy="288925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8709" name="Picture 19" descr="MOSA 46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350" y="4941888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0" name="Rectangle 144"/>
          <p:cNvSpPr>
            <a:spLocks noChangeArrowheads="1"/>
          </p:cNvSpPr>
          <p:nvPr/>
        </p:nvSpPr>
        <p:spPr bwMode="auto">
          <a:xfrm>
            <a:off x="5364163" y="5157788"/>
            <a:ext cx="18716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行動分機模組</a:t>
            </a:r>
          </a:p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主叫認證、</a:t>
            </a:r>
            <a:r>
              <a:rPr kumimoji="0" lang="en-US" altLang="zh-TW" sz="1200" b="1">
                <a:solidFill>
                  <a:srgbClr val="000000"/>
                </a:solidFill>
              </a:rPr>
              <a:t>Re-Routing</a:t>
            </a:r>
          </a:p>
        </p:txBody>
      </p:sp>
      <p:grpSp>
        <p:nvGrpSpPr>
          <p:cNvPr id="4" name="Group 192"/>
          <p:cNvGrpSpPr>
            <a:grpSpLocks/>
          </p:cNvGrpSpPr>
          <p:nvPr/>
        </p:nvGrpSpPr>
        <p:grpSpPr bwMode="auto">
          <a:xfrm>
            <a:off x="3562350" y="4078288"/>
            <a:ext cx="1943100" cy="1008062"/>
            <a:chOff x="1791" y="2115"/>
            <a:chExt cx="2268" cy="1089"/>
          </a:xfrm>
        </p:grpSpPr>
        <p:sp>
          <p:nvSpPr>
            <p:cNvPr id="28738" name="Freeform 190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2147483647 w 1250"/>
                <a:gd name="T1" fmla="*/ 336197395 h 693"/>
                <a:gd name="T2" fmla="*/ 2147483647 w 1250"/>
                <a:gd name="T3" fmla="*/ 370841625 h 693"/>
                <a:gd name="T4" fmla="*/ 1685407288 w 1250"/>
                <a:gd name="T5" fmla="*/ 424141547 h 693"/>
                <a:gd name="T6" fmla="*/ 129300364 w 1250"/>
                <a:gd name="T7" fmla="*/ 487757780 h 693"/>
                <a:gd name="T8" fmla="*/ 282166901 w 1250"/>
                <a:gd name="T9" fmla="*/ 544947099 h 693"/>
                <a:gd name="T10" fmla="*/ 1558160359 w 1250"/>
                <a:gd name="T11" fmla="*/ 576728464 h 693"/>
                <a:gd name="T12" fmla="*/ 2147483647 w 1250"/>
                <a:gd name="T13" fmla="*/ 623219803 h 693"/>
                <a:gd name="T14" fmla="*/ 2147483647 w 1250"/>
                <a:gd name="T15" fmla="*/ 670983169 h 693"/>
                <a:gd name="T16" fmla="*/ 2147483647 w 1250"/>
                <a:gd name="T17" fmla="*/ 698283475 h 693"/>
                <a:gd name="T18" fmla="*/ 2147483647 w 1250"/>
                <a:gd name="T19" fmla="*/ 721636153 h 693"/>
                <a:gd name="T20" fmla="*/ 2147483647 w 1250"/>
                <a:gd name="T21" fmla="*/ 761445931 h 693"/>
                <a:gd name="T22" fmla="*/ 2147483647 w 1250"/>
                <a:gd name="T23" fmla="*/ 794021407 h 693"/>
                <a:gd name="T24" fmla="*/ 2147483647 w 1250"/>
                <a:gd name="T25" fmla="*/ 808860917 h 693"/>
                <a:gd name="T26" fmla="*/ 2147483647 w 1250"/>
                <a:gd name="T27" fmla="*/ 806448411 h 693"/>
                <a:gd name="T28" fmla="*/ 2147483647 w 1250"/>
                <a:gd name="T29" fmla="*/ 788242173 h 693"/>
                <a:gd name="T30" fmla="*/ 2147483647 w 1250"/>
                <a:gd name="T31" fmla="*/ 793842390 h 693"/>
                <a:gd name="T32" fmla="*/ 2147483647 w 1250"/>
                <a:gd name="T33" fmla="*/ 826116957 h 693"/>
                <a:gd name="T34" fmla="*/ 2147483647 w 1250"/>
                <a:gd name="T35" fmla="*/ 840955663 h 693"/>
                <a:gd name="T36" fmla="*/ 2147483647 w 1250"/>
                <a:gd name="T37" fmla="*/ 838960728 h 693"/>
                <a:gd name="T38" fmla="*/ 2147483647 w 1250"/>
                <a:gd name="T39" fmla="*/ 804997769 h 693"/>
                <a:gd name="T40" fmla="*/ 2147483647 w 1250"/>
                <a:gd name="T41" fmla="*/ 732528035 h 693"/>
                <a:gd name="T42" fmla="*/ 2147483647 w 1250"/>
                <a:gd name="T43" fmla="*/ 685677052 h 693"/>
                <a:gd name="T44" fmla="*/ 2147483647 w 1250"/>
                <a:gd name="T45" fmla="*/ 655724478 h 693"/>
                <a:gd name="T46" fmla="*/ 2147483647 w 1250"/>
                <a:gd name="T47" fmla="*/ 608511036 h 693"/>
                <a:gd name="T48" fmla="*/ 2147483647 w 1250"/>
                <a:gd name="T49" fmla="*/ 546404580 h 693"/>
                <a:gd name="T50" fmla="*/ 2147483647 w 1250"/>
                <a:gd name="T51" fmla="*/ 514729821 h 693"/>
                <a:gd name="T52" fmla="*/ 2147483647 w 1250"/>
                <a:gd name="T53" fmla="*/ 481167538 h 693"/>
                <a:gd name="T54" fmla="*/ 2147483647 w 1250"/>
                <a:gd name="T55" fmla="*/ 423491051 h 693"/>
                <a:gd name="T56" fmla="*/ 2147483647 w 1250"/>
                <a:gd name="T57" fmla="*/ 373123590 h 693"/>
                <a:gd name="T58" fmla="*/ 2147483647 w 1250"/>
                <a:gd name="T59" fmla="*/ 338589385 h 693"/>
                <a:gd name="T60" fmla="*/ 2147483647 w 1250"/>
                <a:gd name="T61" fmla="*/ 285692050 h 693"/>
                <a:gd name="T62" fmla="*/ 2147483647 w 1250"/>
                <a:gd name="T63" fmla="*/ 243026849 h 693"/>
                <a:gd name="T64" fmla="*/ 2147483647 w 1250"/>
                <a:gd name="T65" fmla="*/ 194154231 h 693"/>
                <a:gd name="T66" fmla="*/ 2147483647 w 1250"/>
                <a:gd name="T67" fmla="*/ 136452601 h 693"/>
                <a:gd name="T68" fmla="*/ 2147483647 w 1250"/>
                <a:gd name="T69" fmla="*/ 96006986 h 693"/>
                <a:gd name="T70" fmla="*/ 2147483647 w 1250"/>
                <a:gd name="T71" fmla="*/ 81255777 h 693"/>
                <a:gd name="T72" fmla="*/ 2147483647 w 1250"/>
                <a:gd name="T73" fmla="*/ 104378096 h 693"/>
                <a:gd name="T74" fmla="*/ 2147483647 w 1250"/>
                <a:gd name="T75" fmla="*/ 59678185 h 693"/>
                <a:gd name="T76" fmla="*/ 2147483647 w 1250"/>
                <a:gd name="T77" fmla="*/ 29584747 h 693"/>
                <a:gd name="T78" fmla="*/ 2147483647 w 1250"/>
                <a:gd name="T79" fmla="*/ 0 h 693"/>
                <a:gd name="T80" fmla="*/ 2147483647 w 1250"/>
                <a:gd name="T81" fmla="*/ 26898360 h 693"/>
                <a:gd name="T82" fmla="*/ 2147483647 w 1250"/>
                <a:gd name="T83" fmla="*/ 63605246 h 693"/>
                <a:gd name="T84" fmla="*/ 2147483647 w 1250"/>
                <a:gd name="T85" fmla="*/ 108606092 h 693"/>
                <a:gd name="T86" fmla="*/ 2147483647 w 1250"/>
                <a:gd name="T87" fmla="*/ 99951044 h 693"/>
                <a:gd name="T88" fmla="*/ 2147483647 w 1250"/>
                <a:gd name="T89" fmla="*/ 123552711 h 693"/>
                <a:gd name="T90" fmla="*/ 2147483647 w 1250"/>
                <a:gd name="T91" fmla="*/ 176611965 h 693"/>
                <a:gd name="T92" fmla="*/ 2147483647 w 1250"/>
                <a:gd name="T93" fmla="*/ 239783824 h 693"/>
                <a:gd name="T94" fmla="*/ 2147483647 w 1250"/>
                <a:gd name="T95" fmla="*/ 291510508 h 693"/>
                <a:gd name="T96" fmla="*/ 2147483647 w 1250"/>
                <a:gd name="T97" fmla="*/ 32755549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245" y="2479"/>
              <a:ext cx="1340" cy="35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127021" name="Freeform 45"/>
          <p:cNvSpPr>
            <a:spLocks/>
          </p:cNvSpPr>
          <p:nvPr/>
        </p:nvSpPr>
        <p:spPr bwMode="auto">
          <a:xfrm>
            <a:off x="1308100" y="2908300"/>
            <a:ext cx="4953000" cy="2171700"/>
          </a:xfrm>
          <a:custGeom>
            <a:avLst/>
            <a:gdLst>
              <a:gd name="T0" fmla="*/ 2147483647 w 3120"/>
              <a:gd name="T1" fmla="*/ 2147483647 h 1368"/>
              <a:gd name="T2" fmla="*/ 2147483647 w 3120"/>
              <a:gd name="T3" fmla="*/ 2147483647 h 1368"/>
              <a:gd name="T4" fmla="*/ 2147483647 w 3120"/>
              <a:gd name="T5" fmla="*/ 2147483647 h 1368"/>
              <a:gd name="T6" fmla="*/ 2147483647 w 3120"/>
              <a:gd name="T7" fmla="*/ 2147483647 h 1368"/>
              <a:gd name="T8" fmla="*/ 0 w 3120"/>
              <a:gd name="T9" fmla="*/ 0 h 1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0"/>
              <a:gd name="T16" fmla="*/ 0 h 1368"/>
              <a:gd name="T17" fmla="*/ 3120 w 3120"/>
              <a:gd name="T18" fmla="*/ 1368 h 1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0" h="1368">
                <a:moveTo>
                  <a:pt x="3120" y="1224"/>
                </a:moveTo>
                <a:cubicBezTo>
                  <a:pt x="3036" y="1236"/>
                  <a:pt x="2857" y="1281"/>
                  <a:pt x="2624" y="1296"/>
                </a:cubicBezTo>
                <a:cubicBezTo>
                  <a:pt x="2391" y="1311"/>
                  <a:pt x="2089" y="1368"/>
                  <a:pt x="1720" y="1312"/>
                </a:cubicBezTo>
                <a:cubicBezTo>
                  <a:pt x="1351" y="1256"/>
                  <a:pt x="695" y="1179"/>
                  <a:pt x="408" y="960"/>
                </a:cubicBezTo>
                <a:cubicBezTo>
                  <a:pt x="121" y="741"/>
                  <a:pt x="85" y="200"/>
                  <a:pt x="0" y="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7029" name="Rectangle 53"/>
          <p:cNvSpPr>
            <a:spLocks noChangeArrowheads="1"/>
          </p:cNvSpPr>
          <p:nvPr/>
        </p:nvSpPr>
        <p:spPr bwMode="auto">
          <a:xfrm>
            <a:off x="7043738" y="5900738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chemeClr val="accent2"/>
                </a:solidFill>
                <a:ea typeface="新細明體" pitchFamily="18" charset="-120"/>
              </a:rPr>
              <a:t>臺北總公司</a:t>
            </a:r>
          </a:p>
        </p:txBody>
      </p:sp>
      <p:sp>
        <p:nvSpPr>
          <p:cNvPr id="127030" name="Rectangle 54"/>
          <p:cNvSpPr>
            <a:spLocks noChangeArrowheads="1"/>
          </p:cNvSpPr>
          <p:nvPr/>
        </p:nvSpPr>
        <p:spPr bwMode="auto">
          <a:xfrm>
            <a:off x="995363" y="5900738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chemeClr val="accent2"/>
                </a:solidFill>
                <a:ea typeface="新細明體" pitchFamily="18" charset="-120"/>
              </a:rPr>
              <a:t>上海分公司</a:t>
            </a:r>
            <a:endParaRPr kumimoji="0" lang="en-US" altLang="zh-TW" b="1">
              <a:solidFill>
                <a:schemeClr val="accent2"/>
              </a:solidFill>
              <a:ea typeface="新細明體" pitchFamily="18" charset="-120"/>
            </a:endParaRPr>
          </a:p>
        </p:txBody>
      </p:sp>
      <p:pic>
        <p:nvPicPr>
          <p:cNvPr id="28715" name="Picture 19" descr="MOSA 46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350" y="4797425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6" name="Text Box 302"/>
          <p:cNvSpPr txBox="1">
            <a:spLocks noChangeArrowheads="1"/>
          </p:cNvSpPr>
          <p:nvPr/>
        </p:nvSpPr>
        <p:spPr bwMode="auto">
          <a:xfrm>
            <a:off x="2411413" y="2649538"/>
            <a:ext cx="879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海外客戶</a:t>
            </a:r>
          </a:p>
        </p:txBody>
      </p:sp>
      <p:sp>
        <p:nvSpPr>
          <p:cNvPr id="127042" name="Text Box 66"/>
          <p:cNvSpPr txBox="1">
            <a:spLocks noChangeArrowheads="1"/>
          </p:cNvSpPr>
          <p:nvPr/>
        </p:nvSpPr>
        <p:spPr bwMode="auto">
          <a:xfrm>
            <a:off x="755650" y="860425"/>
            <a:ext cx="77771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altLang="zh-TW" sz="1800" dirty="0">
                <a:ea typeface="新細明體" pitchFamily="18" charset="-120"/>
              </a:rPr>
              <a:t>MVPN</a:t>
            </a:r>
            <a:r>
              <a:rPr kumimoji="0" lang="zh-TW" altLang="en-US" sz="1800" dirty="0">
                <a:ea typeface="新細明體" pitchFamily="18" charset="-120"/>
              </a:rPr>
              <a:t>手機主叫認證後，</a:t>
            </a:r>
            <a:r>
              <a:rPr kumimoji="0" lang="zh-TW" altLang="en-US" sz="1800" dirty="0">
                <a:solidFill>
                  <a:srgbClr val="CC0000"/>
                </a:solidFill>
                <a:ea typeface="新細明體" pitchFamily="18" charset="-120"/>
              </a:rPr>
              <a:t>以最經濟路由</a:t>
            </a:r>
            <a:r>
              <a:rPr kumimoji="0" lang="zh-TW" altLang="en-US" sz="1800" dirty="0">
                <a:ea typeface="新細明體" pitchFamily="18" charset="-120"/>
              </a:rPr>
              <a:t>撥電話給海內外客戶及員工。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altLang="zh-TW" sz="1800" dirty="0">
                <a:ea typeface="新細明體" pitchFamily="18" charset="-120"/>
              </a:rPr>
              <a:t>MVPN</a:t>
            </a:r>
            <a:r>
              <a:rPr kumimoji="0" lang="zh-TW" altLang="en-US" sz="1800" dirty="0">
                <a:ea typeface="新細明體" pitchFamily="18" charset="-120"/>
              </a:rPr>
              <a:t>手機可隨時隨地運用公司電話資源，立即節費處理海內外業務！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484438" y="2060575"/>
            <a:ext cx="647700" cy="576263"/>
            <a:chOff x="4299" y="2205"/>
            <a:chExt cx="616" cy="726"/>
          </a:xfrm>
        </p:grpSpPr>
        <p:pic>
          <p:nvPicPr>
            <p:cNvPr id="28735" name="Picture 90" descr="Administrator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6" name="Picture 9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7" name="Picture 92" descr="Corded-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971550" y="2073275"/>
            <a:ext cx="647700" cy="576263"/>
            <a:chOff x="4299" y="2205"/>
            <a:chExt cx="616" cy="726"/>
          </a:xfrm>
        </p:grpSpPr>
        <p:pic>
          <p:nvPicPr>
            <p:cNvPr id="28732" name="Picture 90" descr="Administrator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3" name="Picture 9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4" name="Picture 92" descr="Corded-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7051" name="Text Box 75"/>
          <p:cNvSpPr txBox="1">
            <a:spLocks noChangeArrowheads="1"/>
          </p:cNvSpPr>
          <p:nvPr/>
        </p:nvSpPr>
        <p:spPr bwMode="auto">
          <a:xfrm>
            <a:off x="5724525" y="4221163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>
                <a:solidFill>
                  <a:srgbClr val="FF0000"/>
                </a:solidFill>
                <a:ea typeface="新細明體" pitchFamily="18" charset="-120"/>
              </a:rPr>
              <a:t>通過主叫認證</a:t>
            </a:r>
          </a:p>
        </p:txBody>
      </p:sp>
      <p:sp>
        <p:nvSpPr>
          <p:cNvPr id="28721" name="Text Box 302"/>
          <p:cNvSpPr txBox="1">
            <a:spLocks noChangeArrowheads="1"/>
          </p:cNvSpPr>
          <p:nvPr/>
        </p:nvSpPr>
        <p:spPr bwMode="auto">
          <a:xfrm>
            <a:off x="7019925" y="2708275"/>
            <a:ext cx="87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群內手機</a:t>
            </a:r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7164388" y="2205038"/>
            <a:ext cx="576262" cy="503237"/>
            <a:chOff x="4740" y="799"/>
            <a:chExt cx="362" cy="317"/>
          </a:xfrm>
        </p:grpSpPr>
        <p:pic>
          <p:nvPicPr>
            <p:cNvPr id="28730" name="Picture 23" descr="p0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5" y="799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1" name="Picture 1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0" y="890"/>
              <a:ext cx="1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723" name="Picture 15" descr="Fonemosa 42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3116263"/>
            <a:ext cx="10191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4" name="Text Box 68"/>
          <p:cNvSpPr txBox="1">
            <a:spLocks noChangeArrowheads="1"/>
          </p:cNvSpPr>
          <p:nvPr/>
        </p:nvSpPr>
        <p:spPr bwMode="auto">
          <a:xfrm>
            <a:off x="6465888" y="3043238"/>
            <a:ext cx="76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>
                <a:solidFill>
                  <a:srgbClr val="3366CC"/>
                </a:solidFill>
              </a:rPr>
              <a:t>MOS</a:t>
            </a:r>
            <a:r>
              <a:rPr lang="en-US" altLang="zh-TW" sz="1200" b="1">
                <a:solidFill>
                  <a:srgbClr val="FF9900"/>
                </a:solidFill>
              </a:rPr>
              <a:t>A</a:t>
            </a:r>
          </a:p>
          <a:p>
            <a:pPr algn="ctr"/>
            <a:r>
              <a:rPr lang="en-US" altLang="zh-TW" sz="1200" b="1"/>
              <a:t>E1 TGW</a:t>
            </a:r>
          </a:p>
        </p:txBody>
      </p:sp>
      <p:sp>
        <p:nvSpPr>
          <p:cNvPr id="127022" name="Freeform 46"/>
          <p:cNvSpPr>
            <a:spLocks/>
          </p:cNvSpPr>
          <p:nvPr/>
        </p:nvSpPr>
        <p:spPr bwMode="auto">
          <a:xfrm>
            <a:off x="5167313" y="2476500"/>
            <a:ext cx="1919287" cy="2286000"/>
          </a:xfrm>
          <a:custGeom>
            <a:avLst/>
            <a:gdLst>
              <a:gd name="T0" fmla="*/ 2147483647 w 1209"/>
              <a:gd name="T1" fmla="*/ 0 h 1440"/>
              <a:gd name="T2" fmla="*/ 2147483647 w 1209"/>
              <a:gd name="T3" fmla="*/ 2147483647 h 1440"/>
              <a:gd name="T4" fmla="*/ 2147483647 w 1209"/>
              <a:gd name="T5" fmla="*/ 2147483647 h 1440"/>
              <a:gd name="T6" fmla="*/ 2147483647 w 1209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209"/>
              <a:gd name="T13" fmla="*/ 0 h 1440"/>
              <a:gd name="T14" fmla="*/ 1209 w 1209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9" h="1440">
                <a:moveTo>
                  <a:pt x="1209" y="0"/>
                </a:moveTo>
                <a:cubicBezTo>
                  <a:pt x="1034" y="155"/>
                  <a:pt x="322" y="716"/>
                  <a:pt x="161" y="928"/>
                </a:cubicBezTo>
                <a:cubicBezTo>
                  <a:pt x="0" y="1140"/>
                  <a:pt x="137" y="1187"/>
                  <a:pt x="241" y="1272"/>
                </a:cubicBezTo>
                <a:cubicBezTo>
                  <a:pt x="345" y="1357"/>
                  <a:pt x="672" y="1405"/>
                  <a:pt x="785" y="144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7023" name="Freeform 47"/>
          <p:cNvSpPr>
            <a:spLocks/>
          </p:cNvSpPr>
          <p:nvPr/>
        </p:nvSpPr>
        <p:spPr bwMode="auto">
          <a:xfrm>
            <a:off x="3149600" y="2463800"/>
            <a:ext cx="3048000" cy="2349500"/>
          </a:xfrm>
          <a:custGeom>
            <a:avLst/>
            <a:gdLst>
              <a:gd name="T0" fmla="*/ 2147483647 w 1920"/>
              <a:gd name="T1" fmla="*/ 2147483647 h 1480"/>
              <a:gd name="T2" fmla="*/ 2147483647 w 1920"/>
              <a:gd name="T3" fmla="*/ 2147483647 h 1480"/>
              <a:gd name="T4" fmla="*/ 2147483647 w 1920"/>
              <a:gd name="T5" fmla="*/ 2147483647 h 1480"/>
              <a:gd name="T6" fmla="*/ 2147483647 w 1920"/>
              <a:gd name="T7" fmla="*/ 2147483647 h 1480"/>
              <a:gd name="T8" fmla="*/ 0 w 1920"/>
              <a:gd name="T9" fmla="*/ 0 h 1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1480"/>
              <a:gd name="T17" fmla="*/ 1920 w 1920"/>
              <a:gd name="T18" fmla="*/ 1480 h 1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1480">
                <a:moveTo>
                  <a:pt x="1920" y="1480"/>
                </a:moveTo>
                <a:cubicBezTo>
                  <a:pt x="1809" y="1433"/>
                  <a:pt x="1333" y="1368"/>
                  <a:pt x="1256" y="1200"/>
                </a:cubicBezTo>
                <a:cubicBezTo>
                  <a:pt x="1179" y="1032"/>
                  <a:pt x="1545" y="641"/>
                  <a:pt x="1456" y="472"/>
                </a:cubicBezTo>
                <a:cubicBezTo>
                  <a:pt x="1367" y="303"/>
                  <a:pt x="963" y="263"/>
                  <a:pt x="720" y="184"/>
                </a:cubicBezTo>
                <a:cubicBezTo>
                  <a:pt x="477" y="105"/>
                  <a:pt x="150" y="38"/>
                  <a:pt x="0" y="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948488" y="4783138"/>
            <a:ext cx="1223962" cy="517525"/>
            <a:chOff x="4377" y="3013"/>
            <a:chExt cx="771" cy="326"/>
          </a:xfrm>
        </p:grpSpPr>
        <p:pic>
          <p:nvPicPr>
            <p:cNvPr id="28728" name="Picture 192" descr="new cabinet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7" y="3013"/>
              <a:ext cx="771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9" name="Text Box 193"/>
            <p:cNvSpPr txBox="1">
              <a:spLocks noChangeArrowheads="1"/>
            </p:cNvSpPr>
            <p:nvPr/>
          </p:nvSpPr>
          <p:spPr bwMode="auto">
            <a:xfrm>
              <a:off x="4545" y="3013"/>
              <a:ext cx="50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21" grpId="0" animBg="1"/>
      <p:bldP spid="127051" grpId="0"/>
      <p:bldP spid="127022" grpId="0" animBg="1"/>
      <p:bldP spid="1270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122"/>
          <p:cNvSpPr>
            <a:spLocks noChangeArrowheads="1"/>
          </p:cNvSpPr>
          <p:nvPr/>
        </p:nvSpPr>
        <p:spPr bwMode="auto">
          <a:xfrm>
            <a:off x="3635375" y="2346325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機房</a:t>
            </a:r>
          </a:p>
        </p:txBody>
      </p:sp>
      <p:sp>
        <p:nvSpPr>
          <p:cNvPr id="29699" name="Freeform 198"/>
          <p:cNvSpPr>
            <a:spLocks/>
          </p:cNvSpPr>
          <p:nvPr/>
        </p:nvSpPr>
        <p:spPr bwMode="auto">
          <a:xfrm>
            <a:off x="2700338" y="1196975"/>
            <a:ext cx="4175125" cy="1223963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339933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9700" name="Picture 256" descr="Administrato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412875"/>
            <a:ext cx="38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199"/>
          <p:cNvSpPr txBox="1">
            <a:spLocks noChangeArrowheads="1"/>
          </p:cNvSpPr>
          <p:nvPr/>
        </p:nvSpPr>
        <p:spPr bwMode="auto">
          <a:xfrm>
            <a:off x="3443288" y="1458913"/>
            <a:ext cx="288290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</a:t>
            </a:r>
          </a:p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固話及智慧語音行動網路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 flipH="1" flipV="1">
            <a:off x="4799013" y="2576513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03" name="Text Box 17"/>
          <p:cNvSpPr txBox="1">
            <a:spLocks noChangeArrowheads="1"/>
          </p:cNvSpPr>
          <p:nvPr/>
        </p:nvSpPr>
        <p:spPr bwMode="auto">
          <a:xfrm>
            <a:off x="4148138" y="3124200"/>
            <a:ext cx="125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r>
              <a:rPr kumimoji="0" lang="zh-TW" altLang="en-US" sz="1200" b="1"/>
              <a:t>雲端總機</a:t>
            </a:r>
            <a:endParaRPr kumimoji="0" lang="en-US" altLang="zh-TW" sz="1200" b="1"/>
          </a:p>
        </p:txBody>
      </p:sp>
      <p:pic>
        <p:nvPicPr>
          <p:cNvPr id="29704" name="Picture 50" descr="Fonemosa 4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1013" y="2389188"/>
            <a:ext cx="1009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2" descr="1000U-NEW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4275138" y="2759075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使用手機</a:t>
            </a:r>
            <a:r>
              <a:rPr lang="en-US" altLang="zh-TW" smtClean="0"/>
              <a:t>APP</a:t>
            </a:r>
            <a:r>
              <a:rPr lang="zh-TW" altLang="en-US" smtClean="0"/>
              <a:t>：業務與各地客戶聯絡</a:t>
            </a:r>
            <a:endParaRPr lang="en-US" altLang="zh-TW" smtClean="0"/>
          </a:p>
        </p:txBody>
      </p:sp>
      <p:pic>
        <p:nvPicPr>
          <p:cNvPr id="29707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1414463"/>
            <a:ext cx="24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50"/>
          <p:cNvSpPr txBox="1">
            <a:spLocks noChangeArrowheads="1"/>
          </p:cNvSpPr>
          <p:nvPr/>
        </p:nvSpPr>
        <p:spPr bwMode="auto">
          <a:xfrm>
            <a:off x="6659563" y="1917700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dirty="0" smtClean="0"/>
              <a:t>0935-510363</a:t>
            </a:r>
            <a:endParaRPr lang="en-US" altLang="zh-TW" sz="1200" dirty="0"/>
          </a:p>
        </p:txBody>
      </p:sp>
      <p:sp>
        <p:nvSpPr>
          <p:cNvPr id="29709" name="Text Box 57"/>
          <p:cNvSpPr txBox="1">
            <a:spLocks noChangeArrowheads="1"/>
          </p:cNvSpPr>
          <p:nvPr/>
        </p:nvSpPr>
        <p:spPr bwMode="auto">
          <a:xfrm>
            <a:off x="2987675" y="4291013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solidFill>
                  <a:srgbClr val="009999"/>
                </a:solidFill>
              </a:rPr>
              <a:t>3G or Wi-Fi</a:t>
            </a:r>
          </a:p>
          <a:p>
            <a:pPr algn="ctr"/>
            <a:r>
              <a:rPr lang="zh-TW" altLang="en-US" sz="1200">
                <a:solidFill>
                  <a:srgbClr val="009999"/>
                </a:solidFill>
              </a:rPr>
              <a:t>上網</a:t>
            </a:r>
          </a:p>
        </p:txBody>
      </p:sp>
      <p:pic>
        <p:nvPicPr>
          <p:cNvPr id="29710" name="圖片 72" descr="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03675"/>
            <a:ext cx="719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900113" y="5213350"/>
            <a:ext cx="23256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</a:rPr>
              <a:t>1. </a:t>
            </a:r>
            <a:r>
              <a:rPr lang="zh-TW" altLang="en-US" sz="1400" b="1">
                <a:solidFill>
                  <a:schemeClr val="bg1"/>
                </a:solidFill>
              </a:rPr>
              <a:t>啟用</a:t>
            </a:r>
            <a:r>
              <a:rPr lang="en-US" altLang="zh-TW" sz="1400" b="1">
                <a:solidFill>
                  <a:schemeClr val="bg1"/>
                </a:solidFill>
              </a:rPr>
              <a:t>App</a:t>
            </a:r>
            <a:r>
              <a:rPr lang="zh-TW" altLang="en-US" sz="1400" b="1">
                <a:solidFill>
                  <a:schemeClr val="bg1"/>
                </a:solidFill>
              </a:rPr>
              <a:t>註冊至雲端主機</a:t>
            </a:r>
          </a:p>
        </p:txBody>
      </p:sp>
      <p:sp>
        <p:nvSpPr>
          <p:cNvPr id="131135" name="Text Box 63"/>
          <p:cNvSpPr txBox="1">
            <a:spLocks noChangeArrowheads="1"/>
          </p:cNvSpPr>
          <p:nvPr/>
        </p:nvSpPr>
        <p:spPr bwMode="auto">
          <a:xfrm>
            <a:off x="912813" y="5572125"/>
            <a:ext cx="17795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400" b="1">
                <a:solidFill>
                  <a:schemeClr val="bg1"/>
                </a:solidFill>
              </a:rPr>
              <a:t>2. </a:t>
            </a:r>
            <a:r>
              <a:rPr lang="zh-TW" altLang="en-US" sz="1400" b="1">
                <a:solidFill>
                  <a:schemeClr val="bg1"/>
                </a:solidFill>
              </a:rPr>
              <a:t>撥出</a:t>
            </a:r>
            <a:r>
              <a:rPr lang="en-US" altLang="zh-TW" sz="1400" b="1">
                <a:solidFill>
                  <a:schemeClr val="bg1"/>
                </a:solidFill>
              </a:rPr>
              <a:t>0936-389869</a:t>
            </a:r>
          </a:p>
        </p:txBody>
      </p:sp>
      <p:sp>
        <p:nvSpPr>
          <p:cNvPr id="131136" name="Text Box 64"/>
          <p:cNvSpPr txBox="1">
            <a:spLocks noChangeArrowheads="1"/>
          </p:cNvSpPr>
          <p:nvPr/>
        </p:nvSpPr>
        <p:spPr bwMode="auto">
          <a:xfrm>
            <a:off x="900113" y="5932488"/>
            <a:ext cx="19812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</a:rPr>
              <a:t>3. </a:t>
            </a:r>
            <a:r>
              <a:rPr lang="zh-TW" altLang="en-US" sz="1400" b="1">
                <a:solidFill>
                  <a:schemeClr val="bg1"/>
                </a:solidFill>
              </a:rPr>
              <a:t>電話響鈴，接聽電話</a:t>
            </a:r>
            <a:endParaRPr lang="en-US" altLang="zh-TW" sz="1400" b="1">
              <a:solidFill>
                <a:schemeClr val="bg1"/>
              </a:solidFill>
            </a:endParaRPr>
          </a:p>
        </p:txBody>
      </p:sp>
      <p:sp>
        <p:nvSpPr>
          <p:cNvPr id="29714" name="Rectangle 65"/>
          <p:cNvSpPr>
            <a:spLocks noChangeArrowheads="1"/>
          </p:cNvSpPr>
          <p:nvPr/>
        </p:nvSpPr>
        <p:spPr bwMode="auto">
          <a:xfrm>
            <a:off x="900113" y="4867275"/>
            <a:ext cx="2465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FF0066"/>
                </a:solidFill>
              </a:rPr>
              <a:t>已安裝</a:t>
            </a:r>
            <a:r>
              <a:rPr lang="en-US" altLang="zh-TW" sz="1400">
                <a:solidFill>
                  <a:srgbClr val="FF0066"/>
                </a:solidFill>
              </a:rPr>
              <a:t>SIP Phone App</a:t>
            </a:r>
            <a:r>
              <a:rPr lang="zh-TW" altLang="en-US" sz="1400">
                <a:solidFill>
                  <a:srgbClr val="FF0066"/>
                </a:solidFill>
              </a:rPr>
              <a:t>並上網</a:t>
            </a:r>
          </a:p>
        </p:txBody>
      </p:sp>
      <p:sp>
        <p:nvSpPr>
          <p:cNvPr id="29715" name="Text Box 68"/>
          <p:cNvSpPr txBox="1">
            <a:spLocks noChangeArrowheads="1"/>
          </p:cNvSpPr>
          <p:nvPr/>
        </p:nvSpPr>
        <p:spPr bwMode="auto">
          <a:xfrm>
            <a:off x="1547813" y="4506913"/>
            <a:ext cx="1296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dirty="0" smtClean="0"/>
              <a:t>0981-883138</a:t>
            </a:r>
            <a:endParaRPr lang="en-US" altLang="zh-TW" sz="1200" dirty="0"/>
          </a:p>
        </p:txBody>
      </p:sp>
      <p:sp>
        <p:nvSpPr>
          <p:cNvPr id="29716" name="Text Box 85"/>
          <p:cNvSpPr txBox="1">
            <a:spLocks noChangeArrowheads="1"/>
          </p:cNvSpPr>
          <p:nvPr/>
        </p:nvSpPr>
        <p:spPr bwMode="auto">
          <a:xfrm>
            <a:off x="1403350" y="3714750"/>
            <a:ext cx="1512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業務</a:t>
            </a:r>
            <a:r>
              <a:rPr lang="en-US" altLang="zh-TW" sz="1200" b="1"/>
              <a:t>/</a:t>
            </a:r>
            <a:r>
              <a:rPr lang="zh-TW" altLang="en-US" sz="1200" b="1"/>
              <a:t>高階主管</a:t>
            </a:r>
            <a:endParaRPr lang="en-US" altLang="zh-TW" sz="1200" b="1"/>
          </a:p>
        </p:txBody>
      </p:sp>
      <p:pic>
        <p:nvPicPr>
          <p:cNvPr id="29717" name="Picture 125" descr="j0416088[1]"/>
          <p:cNvPicPr>
            <a:picLocks noChangeAspect="1" noChangeArrowheads="1"/>
          </p:cNvPicPr>
          <p:nvPr/>
        </p:nvPicPr>
        <p:blipFill>
          <a:blip r:embed="rId8" cstate="print"/>
          <a:srcRect l="-13559" r="-15645"/>
          <a:stretch>
            <a:fillRect/>
          </a:stretch>
        </p:blipFill>
        <p:spPr bwMode="auto">
          <a:xfrm flipH="1">
            <a:off x="827088" y="2058988"/>
            <a:ext cx="1254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3925888" y="3571875"/>
            <a:ext cx="1943100" cy="1082675"/>
            <a:chOff x="1791" y="2115"/>
            <a:chExt cx="2268" cy="1089"/>
          </a:xfrm>
        </p:grpSpPr>
        <p:sp>
          <p:nvSpPr>
            <p:cNvPr id="29730" name="Freeform 190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2147483647 w 1250"/>
                <a:gd name="T1" fmla="*/ 2147483647 h 693"/>
                <a:gd name="T2" fmla="*/ 2147483647 w 1250"/>
                <a:gd name="T3" fmla="*/ 2147483647 h 693"/>
                <a:gd name="T4" fmla="*/ 2147483647 w 1250"/>
                <a:gd name="T5" fmla="*/ 2147483647 h 693"/>
                <a:gd name="T6" fmla="*/ 2147483647 w 1250"/>
                <a:gd name="T7" fmla="*/ 2147483647 h 693"/>
                <a:gd name="T8" fmla="*/ 2147483647 w 1250"/>
                <a:gd name="T9" fmla="*/ 2147483647 h 693"/>
                <a:gd name="T10" fmla="*/ 2147483647 w 1250"/>
                <a:gd name="T11" fmla="*/ 2147483647 h 693"/>
                <a:gd name="T12" fmla="*/ 2147483647 w 1250"/>
                <a:gd name="T13" fmla="*/ 2147483647 h 693"/>
                <a:gd name="T14" fmla="*/ 2147483647 w 1250"/>
                <a:gd name="T15" fmla="*/ 2147483647 h 693"/>
                <a:gd name="T16" fmla="*/ 2147483647 w 1250"/>
                <a:gd name="T17" fmla="*/ 2147483647 h 693"/>
                <a:gd name="T18" fmla="*/ 2147483647 w 1250"/>
                <a:gd name="T19" fmla="*/ 2147483647 h 693"/>
                <a:gd name="T20" fmla="*/ 2147483647 w 1250"/>
                <a:gd name="T21" fmla="*/ 2147483647 h 693"/>
                <a:gd name="T22" fmla="*/ 2147483647 w 1250"/>
                <a:gd name="T23" fmla="*/ 2147483647 h 693"/>
                <a:gd name="T24" fmla="*/ 2147483647 w 1250"/>
                <a:gd name="T25" fmla="*/ 2147483647 h 693"/>
                <a:gd name="T26" fmla="*/ 2147483647 w 1250"/>
                <a:gd name="T27" fmla="*/ 2147483647 h 693"/>
                <a:gd name="T28" fmla="*/ 2147483647 w 1250"/>
                <a:gd name="T29" fmla="*/ 2147483647 h 693"/>
                <a:gd name="T30" fmla="*/ 2147483647 w 1250"/>
                <a:gd name="T31" fmla="*/ 2147483647 h 693"/>
                <a:gd name="T32" fmla="*/ 2147483647 w 1250"/>
                <a:gd name="T33" fmla="*/ 2147483647 h 693"/>
                <a:gd name="T34" fmla="*/ 2147483647 w 1250"/>
                <a:gd name="T35" fmla="*/ 2147483647 h 693"/>
                <a:gd name="T36" fmla="*/ 2147483647 w 1250"/>
                <a:gd name="T37" fmla="*/ 2147483647 h 693"/>
                <a:gd name="T38" fmla="*/ 2147483647 w 1250"/>
                <a:gd name="T39" fmla="*/ 2147483647 h 693"/>
                <a:gd name="T40" fmla="*/ 2147483647 w 1250"/>
                <a:gd name="T41" fmla="*/ 2147483647 h 693"/>
                <a:gd name="T42" fmla="*/ 2147483647 w 1250"/>
                <a:gd name="T43" fmla="*/ 2147483647 h 693"/>
                <a:gd name="T44" fmla="*/ 2147483647 w 1250"/>
                <a:gd name="T45" fmla="*/ 2147483647 h 693"/>
                <a:gd name="T46" fmla="*/ 2147483647 w 1250"/>
                <a:gd name="T47" fmla="*/ 2147483647 h 693"/>
                <a:gd name="T48" fmla="*/ 2147483647 w 1250"/>
                <a:gd name="T49" fmla="*/ 2147483647 h 693"/>
                <a:gd name="T50" fmla="*/ 2147483647 w 1250"/>
                <a:gd name="T51" fmla="*/ 2147483647 h 693"/>
                <a:gd name="T52" fmla="*/ 2147483647 w 1250"/>
                <a:gd name="T53" fmla="*/ 2147483647 h 693"/>
                <a:gd name="T54" fmla="*/ 2147483647 w 1250"/>
                <a:gd name="T55" fmla="*/ 2147483647 h 693"/>
                <a:gd name="T56" fmla="*/ 2147483647 w 1250"/>
                <a:gd name="T57" fmla="*/ 2147483647 h 693"/>
                <a:gd name="T58" fmla="*/ 2147483647 w 1250"/>
                <a:gd name="T59" fmla="*/ 2147483647 h 693"/>
                <a:gd name="T60" fmla="*/ 2147483647 w 1250"/>
                <a:gd name="T61" fmla="*/ 2147483647 h 693"/>
                <a:gd name="T62" fmla="*/ 2147483647 w 1250"/>
                <a:gd name="T63" fmla="*/ 2147483647 h 693"/>
                <a:gd name="T64" fmla="*/ 2147483647 w 1250"/>
                <a:gd name="T65" fmla="*/ 2147483647 h 693"/>
                <a:gd name="T66" fmla="*/ 2147483647 w 1250"/>
                <a:gd name="T67" fmla="*/ 2147483647 h 693"/>
                <a:gd name="T68" fmla="*/ 2147483647 w 1250"/>
                <a:gd name="T69" fmla="*/ 2147483647 h 693"/>
                <a:gd name="T70" fmla="*/ 2147483647 w 1250"/>
                <a:gd name="T71" fmla="*/ 2147483647 h 693"/>
                <a:gd name="T72" fmla="*/ 2147483647 w 1250"/>
                <a:gd name="T73" fmla="*/ 2147483647 h 693"/>
                <a:gd name="T74" fmla="*/ 2147483647 w 1250"/>
                <a:gd name="T75" fmla="*/ 2147483647 h 693"/>
                <a:gd name="T76" fmla="*/ 2147483647 w 1250"/>
                <a:gd name="T77" fmla="*/ 2147483647 h 693"/>
                <a:gd name="T78" fmla="*/ 2147483647 w 1250"/>
                <a:gd name="T79" fmla="*/ 0 h 693"/>
                <a:gd name="T80" fmla="*/ 2147483647 w 1250"/>
                <a:gd name="T81" fmla="*/ 2147483647 h 693"/>
                <a:gd name="T82" fmla="*/ 2147483647 w 1250"/>
                <a:gd name="T83" fmla="*/ 2147483647 h 693"/>
                <a:gd name="T84" fmla="*/ 2147483647 w 1250"/>
                <a:gd name="T85" fmla="*/ 2147483647 h 693"/>
                <a:gd name="T86" fmla="*/ 2147483647 w 1250"/>
                <a:gd name="T87" fmla="*/ 2147483647 h 693"/>
                <a:gd name="T88" fmla="*/ 2147483647 w 1250"/>
                <a:gd name="T89" fmla="*/ 2147483647 h 693"/>
                <a:gd name="T90" fmla="*/ 2147483647 w 1250"/>
                <a:gd name="T91" fmla="*/ 2147483647 h 693"/>
                <a:gd name="T92" fmla="*/ 2147483647 w 1250"/>
                <a:gd name="T93" fmla="*/ 2147483647 h 693"/>
                <a:gd name="T94" fmla="*/ 2147483647 w 1250"/>
                <a:gd name="T95" fmla="*/ 2147483647 h 693"/>
                <a:gd name="T96" fmla="*/ 2147483647 w 1250"/>
                <a:gd name="T97" fmla="*/ 214748364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Text Box 191"/>
            <p:cNvSpPr txBox="1">
              <a:spLocks noChangeArrowheads="1"/>
            </p:cNvSpPr>
            <p:nvPr/>
          </p:nvSpPr>
          <p:spPr bwMode="auto">
            <a:xfrm>
              <a:off x="2245" y="2481"/>
              <a:ext cx="1340" cy="35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31" name="Freeform 51"/>
          <p:cNvSpPr>
            <a:spLocks/>
          </p:cNvSpPr>
          <p:nvPr/>
        </p:nvSpPr>
        <p:spPr bwMode="auto">
          <a:xfrm flipH="1">
            <a:off x="2627313" y="2995613"/>
            <a:ext cx="2016125" cy="1366837"/>
          </a:xfrm>
          <a:custGeom>
            <a:avLst/>
            <a:gdLst>
              <a:gd name="T0" fmla="*/ 2147483647 w 2646"/>
              <a:gd name="T1" fmla="*/ 2147483647 h 314"/>
              <a:gd name="T2" fmla="*/ 0 w 2646"/>
              <a:gd name="T3" fmla="*/ 0 h 314"/>
              <a:gd name="T4" fmla="*/ 0 60000 65536"/>
              <a:gd name="T5" fmla="*/ 0 60000 65536"/>
              <a:gd name="T6" fmla="*/ 0 w 2646"/>
              <a:gd name="T7" fmla="*/ 0 h 314"/>
              <a:gd name="T8" fmla="*/ 2646 w 2646"/>
              <a:gd name="T9" fmla="*/ 314 h 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6" h="314">
                <a:moveTo>
                  <a:pt x="2646" y="31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1908175" y="4014788"/>
            <a:ext cx="600075" cy="558800"/>
            <a:chOff x="3560" y="1525"/>
            <a:chExt cx="378" cy="352"/>
          </a:xfrm>
        </p:grpSpPr>
        <p:pic>
          <p:nvPicPr>
            <p:cNvPr id="29728" name="Picture 117" descr="p0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9" name="Picture 183" descr="iphon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1" name="Freeform 66"/>
          <p:cNvSpPr>
            <a:spLocks/>
          </p:cNvSpPr>
          <p:nvPr/>
        </p:nvSpPr>
        <p:spPr bwMode="auto">
          <a:xfrm>
            <a:off x="2124075" y="1333500"/>
            <a:ext cx="4824413" cy="2311400"/>
          </a:xfrm>
          <a:custGeom>
            <a:avLst/>
            <a:gdLst>
              <a:gd name="T0" fmla="*/ 0 w 10308"/>
              <a:gd name="T1" fmla="*/ 2147483647 h 10000"/>
              <a:gd name="T2" fmla="*/ 2147483647 w 10308"/>
              <a:gd name="T3" fmla="*/ 2147483647 h 10000"/>
              <a:gd name="T4" fmla="*/ 2147483647 w 10308"/>
              <a:gd name="T5" fmla="*/ 2147483647 h 10000"/>
              <a:gd name="T6" fmla="*/ 2147483647 w 10308"/>
              <a:gd name="T7" fmla="*/ 2147483647 h 10000"/>
              <a:gd name="T8" fmla="*/ 0 60000 65536"/>
              <a:gd name="T9" fmla="*/ 0 60000 65536"/>
              <a:gd name="T10" fmla="*/ 0 60000 65536"/>
              <a:gd name="T11" fmla="*/ 0 60000 65536"/>
              <a:gd name="T12" fmla="*/ 0 w 10308"/>
              <a:gd name="T13" fmla="*/ 0 h 10000"/>
              <a:gd name="T14" fmla="*/ 10308 w 10308"/>
              <a:gd name="T15" fmla="*/ 10000 h 1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08" h="10000">
                <a:moveTo>
                  <a:pt x="0" y="10000"/>
                </a:moveTo>
                <a:cubicBezTo>
                  <a:pt x="101" y="8512"/>
                  <a:pt x="468" y="5415"/>
                  <a:pt x="1692" y="3769"/>
                </a:cubicBezTo>
                <a:cubicBezTo>
                  <a:pt x="2756" y="1921"/>
                  <a:pt x="3712" y="1578"/>
                  <a:pt x="5076" y="653"/>
                </a:cubicBezTo>
                <a:cubicBezTo>
                  <a:pt x="6335" y="0"/>
                  <a:pt x="8658" y="595"/>
                  <a:pt x="10308" y="1277"/>
                </a:cubicBezTo>
              </a:path>
            </a:pathLst>
          </a:custGeom>
          <a:noFill/>
          <a:ln w="38100" cap="flat">
            <a:solidFill>
              <a:srgbClr val="3366FF"/>
            </a:solidFill>
            <a:prstDash val="sys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2" name="Text Box 68"/>
          <p:cNvSpPr txBox="1">
            <a:spLocks noChangeArrowheads="1"/>
          </p:cNvSpPr>
          <p:nvPr/>
        </p:nvSpPr>
        <p:spPr bwMode="auto">
          <a:xfrm>
            <a:off x="4211638" y="981075"/>
            <a:ext cx="1296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>
                <a:solidFill>
                  <a:srgbClr val="3366FF"/>
                </a:solidFill>
              </a:rPr>
              <a:t>$6~8 </a:t>
            </a:r>
            <a:r>
              <a:rPr lang="zh-TW" altLang="en-US" sz="1200">
                <a:solidFill>
                  <a:srgbClr val="3366FF"/>
                </a:solidFill>
              </a:rPr>
              <a:t>元</a:t>
            </a:r>
            <a:r>
              <a:rPr lang="en-US" altLang="zh-TW" sz="1200">
                <a:solidFill>
                  <a:srgbClr val="3366FF"/>
                </a:solidFill>
              </a:rPr>
              <a:t>/</a:t>
            </a:r>
            <a:r>
              <a:rPr lang="zh-TW" altLang="en-US" sz="1200">
                <a:solidFill>
                  <a:srgbClr val="3366FF"/>
                </a:solidFill>
              </a:rPr>
              <a:t>分鐘</a:t>
            </a:r>
            <a:endParaRPr lang="en-US" altLang="zh-TW" sz="1200">
              <a:solidFill>
                <a:srgbClr val="3366FF"/>
              </a:solidFill>
            </a:endParaRPr>
          </a:p>
        </p:txBody>
      </p: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5940425" y="2132013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>
                <a:solidFill>
                  <a:srgbClr val="FF0000"/>
                </a:solidFill>
              </a:rPr>
              <a:t>$3.6 </a:t>
            </a:r>
            <a:r>
              <a:rPr lang="zh-TW" altLang="en-US" sz="1200">
                <a:solidFill>
                  <a:srgbClr val="FF0000"/>
                </a:solidFill>
              </a:rPr>
              <a:t>元</a:t>
            </a:r>
            <a:r>
              <a:rPr lang="en-US" altLang="zh-TW" sz="1200">
                <a:solidFill>
                  <a:srgbClr val="FF0000"/>
                </a:solidFill>
              </a:rPr>
              <a:t>/</a:t>
            </a:r>
            <a:r>
              <a:rPr lang="zh-TW" altLang="en-US" sz="1200">
                <a:solidFill>
                  <a:srgbClr val="FF0000"/>
                </a:solidFill>
              </a:rPr>
              <a:t>分鐘</a:t>
            </a:r>
            <a:endParaRPr lang="en-US" altLang="zh-TW" sz="1200">
              <a:solidFill>
                <a:srgbClr val="FF0000"/>
              </a:solidFill>
            </a:endParaRPr>
          </a:p>
        </p:txBody>
      </p:sp>
      <p:sp>
        <p:nvSpPr>
          <p:cNvPr id="29724" name="Text Box 85"/>
          <p:cNvSpPr txBox="1">
            <a:spLocks noChangeArrowheads="1"/>
          </p:cNvSpPr>
          <p:nvPr/>
        </p:nvSpPr>
        <p:spPr bwMode="auto">
          <a:xfrm>
            <a:off x="6732588" y="1052513"/>
            <a:ext cx="1512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客戶</a:t>
            </a:r>
            <a:endParaRPr lang="en-US" altLang="zh-TW" sz="1200" b="1"/>
          </a:p>
        </p:txBody>
      </p:sp>
      <p:sp>
        <p:nvSpPr>
          <p:cNvPr id="131138" name="Freeform 66"/>
          <p:cNvSpPr>
            <a:spLocks/>
          </p:cNvSpPr>
          <p:nvPr/>
        </p:nvSpPr>
        <p:spPr bwMode="auto">
          <a:xfrm>
            <a:off x="2627313" y="1758950"/>
            <a:ext cx="4321175" cy="2498725"/>
          </a:xfrm>
          <a:custGeom>
            <a:avLst/>
            <a:gdLst>
              <a:gd name="T0" fmla="*/ 0 w 19998"/>
              <a:gd name="T1" fmla="*/ 2147483647 h 22836"/>
              <a:gd name="T2" fmla="*/ 2147483647 w 19998"/>
              <a:gd name="T3" fmla="*/ 2147483647 h 22836"/>
              <a:gd name="T4" fmla="*/ 2147483647 w 19998"/>
              <a:gd name="T5" fmla="*/ 2147483647 h 22836"/>
              <a:gd name="T6" fmla="*/ 2147483647 w 19998"/>
              <a:gd name="T7" fmla="*/ 2147483647 h 22836"/>
              <a:gd name="T8" fmla="*/ 0 60000 65536"/>
              <a:gd name="T9" fmla="*/ 0 60000 65536"/>
              <a:gd name="T10" fmla="*/ 0 60000 65536"/>
              <a:gd name="T11" fmla="*/ 0 60000 65536"/>
              <a:gd name="T12" fmla="*/ 0 w 19998"/>
              <a:gd name="T13" fmla="*/ 0 h 22836"/>
              <a:gd name="T14" fmla="*/ 19998 w 19998"/>
              <a:gd name="T15" fmla="*/ 22836 h 228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98" h="22836">
                <a:moveTo>
                  <a:pt x="0" y="22508"/>
                </a:moveTo>
                <a:cubicBezTo>
                  <a:pt x="1333" y="22179"/>
                  <a:pt x="5611" y="22836"/>
                  <a:pt x="7666" y="19873"/>
                </a:cubicBezTo>
                <a:cubicBezTo>
                  <a:pt x="9721" y="16910"/>
                  <a:pt x="10277" y="8024"/>
                  <a:pt x="12332" y="4731"/>
                </a:cubicBezTo>
                <a:cubicBezTo>
                  <a:pt x="14387" y="1438"/>
                  <a:pt x="18440" y="0"/>
                  <a:pt x="19998" y="116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9726" name="圖片 6" descr="counterpath-logo.png"/>
          <p:cNvPicPr>
            <a:picLocks noChangeAspect="1"/>
          </p:cNvPicPr>
          <p:nvPr/>
        </p:nvPicPr>
        <p:blipFill>
          <a:blip r:embed="rId11" cstate="print"/>
          <a:srcRect l="1340" r="72519"/>
          <a:stretch>
            <a:fillRect/>
          </a:stretch>
        </p:blipFill>
        <p:spPr bwMode="auto">
          <a:xfrm>
            <a:off x="827088" y="4005263"/>
            <a:ext cx="8651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Rectangle 65"/>
          <p:cNvSpPr>
            <a:spLocks noChangeArrowheads="1"/>
          </p:cNvSpPr>
          <p:nvPr/>
        </p:nvSpPr>
        <p:spPr bwMode="auto">
          <a:xfrm>
            <a:off x="3419475" y="4724400"/>
            <a:ext cx="4158511" cy="40011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通話品質視當地</a:t>
            </a:r>
            <a:r>
              <a:rPr lang="en-US" altLang="zh-TW" dirty="0">
                <a:solidFill>
                  <a:srgbClr val="C00000"/>
                </a:solidFill>
              </a:rPr>
              <a:t>3G/Wi-Fi</a:t>
            </a:r>
            <a:r>
              <a:rPr lang="zh-TW" altLang="en-US" dirty="0" smtClean="0">
                <a:solidFill>
                  <a:srgbClr val="C00000"/>
                </a:solidFill>
              </a:rPr>
              <a:t>網路狀況</a:t>
            </a:r>
            <a:r>
              <a:rPr lang="en-US" altLang="zh-TW" dirty="0" smtClean="0">
                <a:solidFill>
                  <a:srgbClr val="C00000"/>
                </a:solidFill>
              </a:rPr>
              <a:t>!!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4" grpId="0" animBg="1"/>
      <p:bldP spid="131135" grpId="0" animBg="1"/>
      <p:bldP spid="131136" grpId="0" animBg="1"/>
      <p:bldP spid="31" grpId="0" animBg="1"/>
      <p:bldP spid="34" grpId="0"/>
      <p:bldP spid="131138" grpId="0" animBg="1"/>
      <p:bldP spid="266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122"/>
          <p:cNvSpPr>
            <a:spLocks noChangeArrowheads="1"/>
          </p:cNvSpPr>
          <p:nvPr/>
        </p:nvSpPr>
        <p:spPr bwMode="auto">
          <a:xfrm>
            <a:off x="3635375" y="2346325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機房</a:t>
            </a:r>
          </a:p>
        </p:txBody>
      </p:sp>
      <p:sp>
        <p:nvSpPr>
          <p:cNvPr id="30723" name="Freeform 198"/>
          <p:cNvSpPr>
            <a:spLocks/>
          </p:cNvSpPr>
          <p:nvPr/>
        </p:nvSpPr>
        <p:spPr bwMode="auto">
          <a:xfrm>
            <a:off x="2700338" y="1196975"/>
            <a:ext cx="4175125" cy="1223963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339933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0724" name="Picture 256" descr="Administrato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412875"/>
            <a:ext cx="38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199"/>
          <p:cNvSpPr txBox="1">
            <a:spLocks noChangeArrowheads="1"/>
          </p:cNvSpPr>
          <p:nvPr/>
        </p:nvSpPr>
        <p:spPr bwMode="auto">
          <a:xfrm>
            <a:off x="3443288" y="1458913"/>
            <a:ext cx="288290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</a:t>
            </a:r>
          </a:p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固話及智慧語音行動網路</a:t>
            </a: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H="1" flipV="1">
            <a:off x="4799013" y="2576513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4148138" y="3124200"/>
            <a:ext cx="125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r>
              <a:rPr kumimoji="0" lang="zh-TW" altLang="en-US" sz="1200" b="1"/>
              <a:t>雲端總機</a:t>
            </a:r>
            <a:endParaRPr kumimoji="0" lang="en-US" altLang="zh-TW" sz="1200" b="1"/>
          </a:p>
        </p:txBody>
      </p:sp>
      <p:pic>
        <p:nvPicPr>
          <p:cNvPr id="30728" name="Picture 50" descr="Fonemosa 4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1013" y="2389188"/>
            <a:ext cx="1009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2" descr="1000U-NEW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4275138" y="2759075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Call Back</a:t>
            </a:r>
            <a:r>
              <a:rPr lang="zh-TW" altLang="en-US" smtClean="0"/>
              <a:t>：業務與各地客戶聯絡</a:t>
            </a:r>
            <a:endParaRPr lang="en-US" altLang="zh-TW" smtClean="0"/>
          </a:p>
        </p:txBody>
      </p:sp>
      <p:pic>
        <p:nvPicPr>
          <p:cNvPr id="30731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1414463"/>
            <a:ext cx="24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50"/>
          <p:cNvSpPr txBox="1">
            <a:spLocks noChangeArrowheads="1"/>
          </p:cNvSpPr>
          <p:nvPr/>
        </p:nvSpPr>
        <p:spPr bwMode="auto">
          <a:xfrm>
            <a:off x="6659563" y="1917700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dirty="0" smtClean="0"/>
              <a:t>0935-510363</a:t>
            </a:r>
            <a:endParaRPr lang="en-US" altLang="zh-TW" sz="1200" dirty="0"/>
          </a:p>
        </p:txBody>
      </p:sp>
      <p:sp>
        <p:nvSpPr>
          <p:cNvPr id="30733" name="Text Box 57"/>
          <p:cNvSpPr txBox="1">
            <a:spLocks noChangeArrowheads="1"/>
          </p:cNvSpPr>
          <p:nvPr/>
        </p:nvSpPr>
        <p:spPr bwMode="auto">
          <a:xfrm>
            <a:off x="2987675" y="4291013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solidFill>
                  <a:srgbClr val="009999"/>
                </a:solidFill>
              </a:rPr>
              <a:t>3G or Wi-Fi</a:t>
            </a:r>
          </a:p>
          <a:p>
            <a:pPr algn="ctr"/>
            <a:r>
              <a:rPr lang="zh-TW" altLang="en-US" sz="1200">
                <a:solidFill>
                  <a:srgbClr val="009999"/>
                </a:solidFill>
              </a:rPr>
              <a:t>上網</a:t>
            </a:r>
          </a:p>
        </p:txBody>
      </p:sp>
      <p:pic>
        <p:nvPicPr>
          <p:cNvPr id="30734" name="圖片 72" descr="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03675"/>
            <a:ext cx="719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900113" y="5213350"/>
            <a:ext cx="23256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</a:rPr>
              <a:t>1. </a:t>
            </a:r>
            <a:r>
              <a:rPr lang="zh-TW" altLang="en-US" sz="1400" b="1">
                <a:solidFill>
                  <a:schemeClr val="bg1"/>
                </a:solidFill>
              </a:rPr>
              <a:t>啟用</a:t>
            </a:r>
            <a:r>
              <a:rPr lang="en-US" altLang="zh-TW" sz="1400" b="1">
                <a:solidFill>
                  <a:schemeClr val="bg1"/>
                </a:solidFill>
              </a:rPr>
              <a:t>App</a:t>
            </a:r>
            <a:r>
              <a:rPr lang="zh-TW" altLang="en-US" sz="1400" b="1">
                <a:solidFill>
                  <a:schemeClr val="bg1"/>
                </a:solidFill>
              </a:rPr>
              <a:t>註冊至雲端主機</a:t>
            </a:r>
          </a:p>
        </p:txBody>
      </p:sp>
      <p:sp>
        <p:nvSpPr>
          <p:cNvPr id="131135" name="Text Box 63"/>
          <p:cNvSpPr txBox="1">
            <a:spLocks noChangeArrowheads="1"/>
          </p:cNvSpPr>
          <p:nvPr/>
        </p:nvSpPr>
        <p:spPr bwMode="auto">
          <a:xfrm>
            <a:off x="912813" y="5572125"/>
            <a:ext cx="17795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400" b="1">
                <a:solidFill>
                  <a:schemeClr val="bg1"/>
                </a:solidFill>
              </a:rPr>
              <a:t>2. </a:t>
            </a:r>
            <a:r>
              <a:rPr lang="zh-TW" altLang="en-US" sz="1400" b="1">
                <a:solidFill>
                  <a:schemeClr val="bg1"/>
                </a:solidFill>
              </a:rPr>
              <a:t>撥出</a:t>
            </a:r>
            <a:r>
              <a:rPr lang="en-US" altLang="zh-TW" sz="1400" b="1">
                <a:solidFill>
                  <a:schemeClr val="bg1"/>
                </a:solidFill>
              </a:rPr>
              <a:t>0936-389869</a:t>
            </a:r>
          </a:p>
        </p:txBody>
      </p:sp>
      <p:sp>
        <p:nvSpPr>
          <p:cNvPr id="131136" name="Text Box 64"/>
          <p:cNvSpPr txBox="1">
            <a:spLocks noChangeArrowheads="1"/>
          </p:cNvSpPr>
          <p:nvPr/>
        </p:nvSpPr>
        <p:spPr bwMode="auto">
          <a:xfrm>
            <a:off x="900113" y="5932488"/>
            <a:ext cx="19812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</a:rPr>
              <a:t>3. </a:t>
            </a:r>
            <a:r>
              <a:rPr lang="zh-TW" altLang="en-US" sz="1400" b="1">
                <a:solidFill>
                  <a:schemeClr val="bg1"/>
                </a:solidFill>
              </a:rPr>
              <a:t>電話響鈴，接聽電話</a:t>
            </a:r>
            <a:endParaRPr lang="en-US" altLang="zh-TW" sz="1400" b="1">
              <a:solidFill>
                <a:schemeClr val="bg1"/>
              </a:solidFill>
            </a:endParaRPr>
          </a:p>
        </p:txBody>
      </p:sp>
      <p:sp>
        <p:nvSpPr>
          <p:cNvPr id="30738" name="Rectangle 65"/>
          <p:cNvSpPr>
            <a:spLocks noChangeArrowheads="1"/>
          </p:cNvSpPr>
          <p:nvPr/>
        </p:nvSpPr>
        <p:spPr bwMode="auto">
          <a:xfrm>
            <a:off x="900113" y="4867275"/>
            <a:ext cx="2465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FF0066"/>
                </a:solidFill>
              </a:rPr>
              <a:t>已安裝</a:t>
            </a:r>
            <a:r>
              <a:rPr lang="en-US" altLang="zh-TW" sz="1400">
                <a:solidFill>
                  <a:srgbClr val="FF0066"/>
                </a:solidFill>
              </a:rPr>
              <a:t>SIP Phone App</a:t>
            </a:r>
            <a:r>
              <a:rPr lang="zh-TW" altLang="en-US" sz="1400">
                <a:solidFill>
                  <a:srgbClr val="FF0066"/>
                </a:solidFill>
              </a:rPr>
              <a:t>並上網</a:t>
            </a:r>
          </a:p>
        </p:txBody>
      </p:sp>
      <p:sp>
        <p:nvSpPr>
          <p:cNvPr id="131138" name="Freeform 66"/>
          <p:cNvSpPr>
            <a:spLocks/>
          </p:cNvSpPr>
          <p:nvPr/>
        </p:nvSpPr>
        <p:spPr bwMode="auto">
          <a:xfrm>
            <a:off x="4787900" y="1758950"/>
            <a:ext cx="2160588" cy="1093788"/>
          </a:xfrm>
          <a:custGeom>
            <a:avLst/>
            <a:gdLst>
              <a:gd name="T0" fmla="*/ 0 w 1361"/>
              <a:gd name="T1" fmla="*/ 2147483647 h 689"/>
              <a:gd name="T2" fmla="*/ 2147483647 w 1361"/>
              <a:gd name="T3" fmla="*/ 2147483647 h 689"/>
              <a:gd name="T4" fmla="*/ 2147483647 w 1361"/>
              <a:gd name="T5" fmla="*/ 2147483647 h 689"/>
              <a:gd name="T6" fmla="*/ 2147483647 w 1361"/>
              <a:gd name="T7" fmla="*/ 2147483647 h 689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689"/>
              <a:gd name="T14" fmla="*/ 1361 w 1361"/>
              <a:gd name="T15" fmla="*/ 689 h 6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689">
                <a:moveTo>
                  <a:pt x="0" y="689"/>
                </a:moveTo>
                <a:cubicBezTo>
                  <a:pt x="55" y="621"/>
                  <a:pt x="192" y="387"/>
                  <a:pt x="328" y="281"/>
                </a:cubicBezTo>
                <a:cubicBezTo>
                  <a:pt x="464" y="175"/>
                  <a:pt x="644" y="99"/>
                  <a:pt x="816" y="54"/>
                </a:cubicBezTo>
                <a:cubicBezTo>
                  <a:pt x="988" y="9"/>
                  <a:pt x="1149" y="0"/>
                  <a:pt x="1361" y="8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1139" name="Freeform 67"/>
          <p:cNvSpPr>
            <a:spLocks/>
          </p:cNvSpPr>
          <p:nvPr/>
        </p:nvSpPr>
        <p:spPr bwMode="auto">
          <a:xfrm>
            <a:off x="2193925" y="2166938"/>
            <a:ext cx="2522538" cy="1547812"/>
          </a:xfrm>
          <a:custGeom>
            <a:avLst/>
            <a:gdLst>
              <a:gd name="T0" fmla="*/ 2147483647 w 1589"/>
              <a:gd name="T1" fmla="*/ 2147483647 h 975"/>
              <a:gd name="T2" fmla="*/ 2147483647 w 1589"/>
              <a:gd name="T3" fmla="*/ 2147483647 h 975"/>
              <a:gd name="T4" fmla="*/ 2147483647 w 1589"/>
              <a:gd name="T5" fmla="*/ 2147483647 h 975"/>
              <a:gd name="T6" fmla="*/ 2147483647 w 1589"/>
              <a:gd name="T7" fmla="*/ 2147483647 h 975"/>
              <a:gd name="T8" fmla="*/ 0 60000 65536"/>
              <a:gd name="T9" fmla="*/ 0 60000 65536"/>
              <a:gd name="T10" fmla="*/ 0 60000 65536"/>
              <a:gd name="T11" fmla="*/ 0 60000 65536"/>
              <a:gd name="T12" fmla="*/ 0 w 1589"/>
              <a:gd name="T13" fmla="*/ 0 h 975"/>
              <a:gd name="T14" fmla="*/ 10004 w 1589"/>
              <a:gd name="T15" fmla="*/ 9148 h 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9" h="975">
                <a:moveTo>
                  <a:pt x="1589" y="431"/>
                </a:moveTo>
                <a:cubicBezTo>
                  <a:pt x="1495" y="365"/>
                  <a:pt x="1230" y="64"/>
                  <a:pt x="1026" y="32"/>
                </a:cubicBezTo>
                <a:cubicBezTo>
                  <a:pt x="822" y="0"/>
                  <a:pt x="536" y="80"/>
                  <a:pt x="365" y="237"/>
                </a:cubicBezTo>
                <a:cubicBezTo>
                  <a:pt x="194" y="394"/>
                  <a:pt x="0" y="804"/>
                  <a:pt x="1" y="975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41" name="Text Box 68"/>
          <p:cNvSpPr txBox="1">
            <a:spLocks noChangeArrowheads="1"/>
          </p:cNvSpPr>
          <p:nvPr/>
        </p:nvSpPr>
        <p:spPr bwMode="auto">
          <a:xfrm>
            <a:off x="1547813" y="4506913"/>
            <a:ext cx="1296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dirty="0" smtClean="0"/>
              <a:t>0981-883138</a:t>
            </a:r>
            <a:endParaRPr lang="en-US" altLang="zh-TW" sz="1200" dirty="0"/>
          </a:p>
        </p:txBody>
      </p:sp>
      <p:sp>
        <p:nvSpPr>
          <p:cNvPr id="30742" name="Text Box 85"/>
          <p:cNvSpPr txBox="1">
            <a:spLocks noChangeArrowheads="1"/>
          </p:cNvSpPr>
          <p:nvPr/>
        </p:nvSpPr>
        <p:spPr bwMode="auto">
          <a:xfrm>
            <a:off x="1403350" y="3714750"/>
            <a:ext cx="1512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業務</a:t>
            </a:r>
            <a:r>
              <a:rPr lang="en-US" altLang="zh-TW" sz="1200" b="1"/>
              <a:t>/</a:t>
            </a:r>
            <a:r>
              <a:rPr lang="zh-TW" altLang="en-US" sz="1200" b="1"/>
              <a:t>高階主管</a:t>
            </a:r>
            <a:endParaRPr lang="en-US" altLang="zh-TW" sz="1200" b="1"/>
          </a:p>
        </p:txBody>
      </p:sp>
      <p:pic>
        <p:nvPicPr>
          <p:cNvPr id="30743" name="Picture 125" descr="j0416088[1]"/>
          <p:cNvPicPr>
            <a:picLocks noChangeAspect="1" noChangeArrowheads="1"/>
          </p:cNvPicPr>
          <p:nvPr/>
        </p:nvPicPr>
        <p:blipFill>
          <a:blip r:embed="rId8" cstate="print"/>
          <a:srcRect l="-13559" r="-15645"/>
          <a:stretch>
            <a:fillRect/>
          </a:stretch>
        </p:blipFill>
        <p:spPr bwMode="auto">
          <a:xfrm flipH="1">
            <a:off x="827088" y="2058988"/>
            <a:ext cx="1254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3925888" y="3571875"/>
            <a:ext cx="1943100" cy="1082675"/>
            <a:chOff x="1791" y="2115"/>
            <a:chExt cx="2268" cy="1089"/>
          </a:xfrm>
        </p:grpSpPr>
        <p:sp>
          <p:nvSpPr>
            <p:cNvPr id="30754" name="Freeform 190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2147483647 w 1250"/>
                <a:gd name="T1" fmla="*/ 2147483647 h 693"/>
                <a:gd name="T2" fmla="*/ 2147483647 w 1250"/>
                <a:gd name="T3" fmla="*/ 2147483647 h 693"/>
                <a:gd name="T4" fmla="*/ 2147483647 w 1250"/>
                <a:gd name="T5" fmla="*/ 2147483647 h 693"/>
                <a:gd name="T6" fmla="*/ 2147483647 w 1250"/>
                <a:gd name="T7" fmla="*/ 2147483647 h 693"/>
                <a:gd name="T8" fmla="*/ 2147483647 w 1250"/>
                <a:gd name="T9" fmla="*/ 2147483647 h 693"/>
                <a:gd name="T10" fmla="*/ 2147483647 w 1250"/>
                <a:gd name="T11" fmla="*/ 2147483647 h 693"/>
                <a:gd name="T12" fmla="*/ 2147483647 w 1250"/>
                <a:gd name="T13" fmla="*/ 2147483647 h 693"/>
                <a:gd name="T14" fmla="*/ 2147483647 w 1250"/>
                <a:gd name="T15" fmla="*/ 2147483647 h 693"/>
                <a:gd name="T16" fmla="*/ 2147483647 w 1250"/>
                <a:gd name="T17" fmla="*/ 2147483647 h 693"/>
                <a:gd name="T18" fmla="*/ 2147483647 w 1250"/>
                <a:gd name="T19" fmla="*/ 2147483647 h 693"/>
                <a:gd name="T20" fmla="*/ 2147483647 w 1250"/>
                <a:gd name="T21" fmla="*/ 2147483647 h 693"/>
                <a:gd name="T22" fmla="*/ 2147483647 w 1250"/>
                <a:gd name="T23" fmla="*/ 2147483647 h 693"/>
                <a:gd name="T24" fmla="*/ 2147483647 w 1250"/>
                <a:gd name="T25" fmla="*/ 2147483647 h 693"/>
                <a:gd name="T26" fmla="*/ 2147483647 w 1250"/>
                <a:gd name="T27" fmla="*/ 2147483647 h 693"/>
                <a:gd name="T28" fmla="*/ 2147483647 w 1250"/>
                <a:gd name="T29" fmla="*/ 2147483647 h 693"/>
                <a:gd name="T30" fmla="*/ 2147483647 w 1250"/>
                <a:gd name="T31" fmla="*/ 2147483647 h 693"/>
                <a:gd name="T32" fmla="*/ 2147483647 w 1250"/>
                <a:gd name="T33" fmla="*/ 2147483647 h 693"/>
                <a:gd name="T34" fmla="*/ 2147483647 w 1250"/>
                <a:gd name="T35" fmla="*/ 2147483647 h 693"/>
                <a:gd name="T36" fmla="*/ 2147483647 w 1250"/>
                <a:gd name="T37" fmla="*/ 2147483647 h 693"/>
                <a:gd name="T38" fmla="*/ 2147483647 w 1250"/>
                <a:gd name="T39" fmla="*/ 2147483647 h 693"/>
                <a:gd name="T40" fmla="*/ 2147483647 w 1250"/>
                <a:gd name="T41" fmla="*/ 2147483647 h 693"/>
                <a:gd name="T42" fmla="*/ 2147483647 w 1250"/>
                <a:gd name="T43" fmla="*/ 2147483647 h 693"/>
                <a:gd name="T44" fmla="*/ 2147483647 w 1250"/>
                <a:gd name="T45" fmla="*/ 2147483647 h 693"/>
                <a:gd name="T46" fmla="*/ 2147483647 w 1250"/>
                <a:gd name="T47" fmla="*/ 2147483647 h 693"/>
                <a:gd name="T48" fmla="*/ 2147483647 w 1250"/>
                <a:gd name="T49" fmla="*/ 2147483647 h 693"/>
                <a:gd name="T50" fmla="*/ 2147483647 w 1250"/>
                <a:gd name="T51" fmla="*/ 2147483647 h 693"/>
                <a:gd name="T52" fmla="*/ 2147483647 w 1250"/>
                <a:gd name="T53" fmla="*/ 2147483647 h 693"/>
                <a:gd name="T54" fmla="*/ 2147483647 w 1250"/>
                <a:gd name="T55" fmla="*/ 2147483647 h 693"/>
                <a:gd name="T56" fmla="*/ 2147483647 w 1250"/>
                <a:gd name="T57" fmla="*/ 2147483647 h 693"/>
                <a:gd name="T58" fmla="*/ 2147483647 w 1250"/>
                <a:gd name="T59" fmla="*/ 2147483647 h 693"/>
                <a:gd name="T60" fmla="*/ 2147483647 w 1250"/>
                <a:gd name="T61" fmla="*/ 2147483647 h 693"/>
                <a:gd name="T62" fmla="*/ 2147483647 w 1250"/>
                <a:gd name="T63" fmla="*/ 2147483647 h 693"/>
                <a:gd name="T64" fmla="*/ 2147483647 w 1250"/>
                <a:gd name="T65" fmla="*/ 2147483647 h 693"/>
                <a:gd name="T66" fmla="*/ 2147483647 w 1250"/>
                <a:gd name="T67" fmla="*/ 2147483647 h 693"/>
                <a:gd name="T68" fmla="*/ 2147483647 w 1250"/>
                <a:gd name="T69" fmla="*/ 2147483647 h 693"/>
                <a:gd name="T70" fmla="*/ 2147483647 w 1250"/>
                <a:gd name="T71" fmla="*/ 2147483647 h 693"/>
                <a:gd name="T72" fmla="*/ 2147483647 w 1250"/>
                <a:gd name="T73" fmla="*/ 2147483647 h 693"/>
                <a:gd name="T74" fmla="*/ 2147483647 w 1250"/>
                <a:gd name="T75" fmla="*/ 2147483647 h 693"/>
                <a:gd name="T76" fmla="*/ 2147483647 w 1250"/>
                <a:gd name="T77" fmla="*/ 2147483647 h 693"/>
                <a:gd name="T78" fmla="*/ 2147483647 w 1250"/>
                <a:gd name="T79" fmla="*/ 0 h 693"/>
                <a:gd name="T80" fmla="*/ 2147483647 w 1250"/>
                <a:gd name="T81" fmla="*/ 2147483647 h 693"/>
                <a:gd name="T82" fmla="*/ 2147483647 w 1250"/>
                <a:gd name="T83" fmla="*/ 2147483647 h 693"/>
                <a:gd name="T84" fmla="*/ 2147483647 w 1250"/>
                <a:gd name="T85" fmla="*/ 2147483647 h 693"/>
                <a:gd name="T86" fmla="*/ 2147483647 w 1250"/>
                <a:gd name="T87" fmla="*/ 2147483647 h 693"/>
                <a:gd name="T88" fmla="*/ 2147483647 w 1250"/>
                <a:gd name="T89" fmla="*/ 2147483647 h 693"/>
                <a:gd name="T90" fmla="*/ 2147483647 w 1250"/>
                <a:gd name="T91" fmla="*/ 2147483647 h 693"/>
                <a:gd name="T92" fmla="*/ 2147483647 w 1250"/>
                <a:gd name="T93" fmla="*/ 2147483647 h 693"/>
                <a:gd name="T94" fmla="*/ 2147483647 w 1250"/>
                <a:gd name="T95" fmla="*/ 2147483647 h 693"/>
                <a:gd name="T96" fmla="*/ 2147483647 w 1250"/>
                <a:gd name="T97" fmla="*/ 214748364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Text Box 191"/>
            <p:cNvSpPr txBox="1">
              <a:spLocks noChangeArrowheads="1"/>
            </p:cNvSpPr>
            <p:nvPr/>
          </p:nvSpPr>
          <p:spPr bwMode="auto">
            <a:xfrm>
              <a:off x="2245" y="2481"/>
              <a:ext cx="1340" cy="35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31" name="Freeform 51"/>
          <p:cNvSpPr>
            <a:spLocks/>
          </p:cNvSpPr>
          <p:nvPr/>
        </p:nvSpPr>
        <p:spPr bwMode="auto">
          <a:xfrm flipH="1">
            <a:off x="2627313" y="2995613"/>
            <a:ext cx="2016125" cy="1366837"/>
          </a:xfrm>
          <a:custGeom>
            <a:avLst/>
            <a:gdLst>
              <a:gd name="T0" fmla="*/ 2147483647 w 2646"/>
              <a:gd name="T1" fmla="*/ 2147483647 h 314"/>
              <a:gd name="T2" fmla="*/ 0 w 2646"/>
              <a:gd name="T3" fmla="*/ 0 h 314"/>
              <a:gd name="T4" fmla="*/ 0 60000 65536"/>
              <a:gd name="T5" fmla="*/ 0 60000 65536"/>
              <a:gd name="T6" fmla="*/ 0 w 2646"/>
              <a:gd name="T7" fmla="*/ 0 h 314"/>
              <a:gd name="T8" fmla="*/ 2646 w 2646"/>
              <a:gd name="T9" fmla="*/ 314 h 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6" h="314">
                <a:moveTo>
                  <a:pt x="2646" y="31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1908175" y="4014788"/>
            <a:ext cx="600075" cy="558800"/>
            <a:chOff x="3560" y="1525"/>
            <a:chExt cx="378" cy="352"/>
          </a:xfrm>
        </p:grpSpPr>
        <p:pic>
          <p:nvPicPr>
            <p:cNvPr id="30752" name="Picture 117" descr="p0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3" name="Picture 183" descr="iphon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7" name="Freeform 66"/>
          <p:cNvSpPr>
            <a:spLocks/>
          </p:cNvSpPr>
          <p:nvPr/>
        </p:nvSpPr>
        <p:spPr bwMode="auto">
          <a:xfrm>
            <a:off x="2124075" y="1333500"/>
            <a:ext cx="4824413" cy="2311400"/>
          </a:xfrm>
          <a:custGeom>
            <a:avLst/>
            <a:gdLst>
              <a:gd name="T0" fmla="*/ 0 w 10308"/>
              <a:gd name="T1" fmla="*/ 2147483647 h 10000"/>
              <a:gd name="T2" fmla="*/ 2147483647 w 10308"/>
              <a:gd name="T3" fmla="*/ 2147483647 h 10000"/>
              <a:gd name="T4" fmla="*/ 2147483647 w 10308"/>
              <a:gd name="T5" fmla="*/ 2147483647 h 10000"/>
              <a:gd name="T6" fmla="*/ 2147483647 w 10308"/>
              <a:gd name="T7" fmla="*/ 2147483647 h 10000"/>
              <a:gd name="T8" fmla="*/ 0 60000 65536"/>
              <a:gd name="T9" fmla="*/ 0 60000 65536"/>
              <a:gd name="T10" fmla="*/ 0 60000 65536"/>
              <a:gd name="T11" fmla="*/ 0 60000 65536"/>
              <a:gd name="T12" fmla="*/ 0 w 10308"/>
              <a:gd name="T13" fmla="*/ 0 h 10000"/>
              <a:gd name="T14" fmla="*/ 10308 w 10308"/>
              <a:gd name="T15" fmla="*/ 10000 h 1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08" h="10000">
                <a:moveTo>
                  <a:pt x="0" y="10000"/>
                </a:moveTo>
                <a:cubicBezTo>
                  <a:pt x="101" y="8512"/>
                  <a:pt x="468" y="5415"/>
                  <a:pt x="1692" y="3769"/>
                </a:cubicBezTo>
                <a:cubicBezTo>
                  <a:pt x="2756" y="1921"/>
                  <a:pt x="3712" y="1578"/>
                  <a:pt x="5076" y="653"/>
                </a:cubicBezTo>
                <a:cubicBezTo>
                  <a:pt x="6335" y="0"/>
                  <a:pt x="8658" y="595"/>
                  <a:pt x="10308" y="1277"/>
                </a:cubicBezTo>
              </a:path>
            </a:pathLst>
          </a:custGeom>
          <a:noFill/>
          <a:ln w="38100" cap="flat">
            <a:solidFill>
              <a:srgbClr val="3366FF"/>
            </a:solidFill>
            <a:prstDash val="sys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48" name="Text Box 68"/>
          <p:cNvSpPr txBox="1">
            <a:spLocks noChangeArrowheads="1"/>
          </p:cNvSpPr>
          <p:nvPr/>
        </p:nvSpPr>
        <p:spPr bwMode="auto">
          <a:xfrm>
            <a:off x="4211638" y="981075"/>
            <a:ext cx="1296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>
                <a:solidFill>
                  <a:srgbClr val="3366FF"/>
                </a:solidFill>
              </a:rPr>
              <a:t>$6~8 </a:t>
            </a:r>
            <a:r>
              <a:rPr lang="zh-TW" altLang="en-US" sz="1200">
                <a:solidFill>
                  <a:srgbClr val="3366FF"/>
                </a:solidFill>
              </a:rPr>
              <a:t>元</a:t>
            </a:r>
            <a:r>
              <a:rPr lang="en-US" altLang="zh-TW" sz="1200">
                <a:solidFill>
                  <a:srgbClr val="3366FF"/>
                </a:solidFill>
              </a:rPr>
              <a:t>/</a:t>
            </a:r>
            <a:r>
              <a:rPr lang="zh-TW" altLang="en-US" sz="1200">
                <a:solidFill>
                  <a:srgbClr val="3366FF"/>
                </a:solidFill>
              </a:rPr>
              <a:t>分鐘</a:t>
            </a:r>
            <a:endParaRPr lang="en-US" altLang="zh-TW" sz="1200">
              <a:solidFill>
                <a:srgbClr val="3366FF"/>
              </a:solidFill>
            </a:endParaRPr>
          </a:p>
        </p:txBody>
      </p: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5940425" y="2132013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>
                <a:solidFill>
                  <a:srgbClr val="FF0000"/>
                </a:solidFill>
              </a:rPr>
              <a:t>$3.6 </a:t>
            </a:r>
            <a:r>
              <a:rPr lang="zh-TW" altLang="en-US" sz="1200">
                <a:solidFill>
                  <a:srgbClr val="FF0000"/>
                </a:solidFill>
              </a:rPr>
              <a:t>元</a:t>
            </a:r>
            <a:r>
              <a:rPr lang="en-US" altLang="zh-TW" sz="1200">
                <a:solidFill>
                  <a:srgbClr val="FF0000"/>
                </a:solidFill>
              </a:rPr>
              <a:t>/</a:t>
            </a:r>
            <a:r>
              <a:rPr lang="zh-TW" altLang="en-US" sz="1200">
                <a:solidFill>
                  <a:srgbClr val="FF0000"/>
                </a:solidFill>
              </a:rPr>
              <a:t>分鐘</a:t>
            </a:r>
            <a:endParaRPr lang="en-US" altLang="zh-TW" sz="1200">
              <a:solidFill>
                <a:srgbClr val="FF0000"/>
              </a:solidFill>
            </a:endParaRPr>
          </a:p>
        </p:txBody>
      </p:sp>
      <p:sp>
        <p:nvSpPr>
          <p:cNvPr id="30750" name="Text Box 85"/>
          <p:cNvSpPr txBox="1">
            <a:spLocks noChangeArrowheads="1"/>
          </p:cNvSpPr>
          <p:nvPr/>
        </p:nvSpPr>
        <p:spPr bwMode="auto">
          <a:xfrm>
            <a:off x="6732588" y="1052513"/>
            <a:ext cx="1512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客戶</a:t>
            </a:r>
            <a:endParaRPr lang="en-US" altLang="zh-TW" sz="1200" b="1"/>
          </a:p>
        </p:txBody>
      </p:sp>
      <p:pic>
        <p:nvPicPr>
          <p:cNvPr id="30751" name="圖片 6" descr="counterpath-logo.png"/>
          <p:cNvPicPr>
            <a:picLocks noChangeAspect="1"/>
          </p:cNvPicPr>
          <p:nvPr/>
        </p:nvPicPr>
        <p:blipFill>
          <a:blip r:embed="rId11" cstate="print"/>
          <a:srcRect l="1340" r="72519"/>
          <a:stretch>
            <a:fillRect/>
          </a:stretch>
        </p:blipFill>
        <p:spPr bwMode="auto">
          <a:xfrm>
            <a:off x="827088" y="4005263"/>
            <a:ext cx="8651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4" grpId="0" animBg="1"/>
      <p:bldP spid="131135" grpId="0" animBg="1"/>
      <p:bldP spid="131136" grpId="0" animBg="1"/>
      <p:bldP spid="131138" grpId="0" animBg="1"/>
      <p:bldP spid="131139" grpId="0" animBg="1"/>
      <p:bldP spid="31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565400"/>
            <a:ext cx="7777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IP-MVPN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5"/>
          <p:cNvSpPr>
            <a:spLocks noChangeShapeType="1"/>
          </p:cNvSpPr>
          <p:nvPr/>
        </p:nvSpPr>
        <p:spPr bwMode="auto">
          <a:xfrm flipH="1">
            <a:off x="2268538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1" name="Line 16"/>
          <p:cNvSpPr>
            <a:spLocks noChangeShapeType="1"/>
          </p:cNvSpPr>
          <p:nvPr/>
        </p:nvSpPr>
        <p:spPr bwMode="auto">
          <a:xfrm flipH="1">
            <a:off x="2411413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2" name="Line 17"/>
          <p:cNvSpPr>
            <a:spLocks noChangeShapeType="1"/>
          </p:cNvSpPr>
          <p:nvPr/>
        </p:nvSpPr>
        <p:spPr bwMode="auto">
          <a:xfrm flipH="1">
            <a:off x="2555875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3" name="Line 18"/>
          <p:cNvSpPr>
            <a:spLocks noChangeShapeType="1"/>
          </p:cNvSpPr>
          <p:nvPr/>
        </p:nvSpPr>
        <p:spPr bwMode="auto">
          <a:xfrm flipH="1">
            <a:off x="2700338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 rot="628351">
            <a:off x="1400175" y="5013325"/>
            <a:ext cx="1916113" cy="730250"/>
          </a:xfrm>
          <a:prstGeom prst="parallelogram">
            <a:avLst>
              <a:gd name="adj" fmla="val 69059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 flipH="1">
            <a:off x="2124075" y="5445125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flipH="1">
            <a:off x="2051050" y="2420938"/>
            <a:ext cx="5113338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7363" y="1773238"/>
            <a:ext cx="1296987" cy="1295400"/>
            <a:chOff x="1247" y="845"/>
            <a:chExt cx="792" cy="859"/>
          </a:xfrm>
        </p:grpSpPr>
        <p:sp>
          <p:nvSpPr>
            <p:cNvPr id="13351" name="Oval 9"/>
            <p:cNvSpPr>
              <a:spLocks noChangeArrowheads="1"/>
            </p:cNvSpPr>
            <p:nvPr/>
          </p:nvSpPr>
          <p:spPr bwMode="auto">
            <a:xfrm>
              <a:off x="1247" y="890"/>
              <a:ext cx="792" cy="81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33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pic>
          <p:nvPicPr>
            <p:cNvPr id="32808" name="Picture 10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630" y="845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9" name="Picture 11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440" y="1042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0" name="Picture 12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576" y="1178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8" name="Line 13"/>
          <p:cNvSpPr>
            <a:spLocks noChangeShapeType="1"/>
          </p:cNvSpPr>
          <p:nvPr/>
        </p:nvSpPr>
        <p:spPr bwMode="auto">
          <a:xfrm flipH="1">
            <a:off x="2700338" y="2852738"/>
            <a:ext cx="1150937" cy="2232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9" name="Text Box 21"/>
          <p:cNvSpPr txBox="1">
            <a:spLocks noChangeArrowheads="1"/>
          </p:cNvSpPr>
          <p:nvPr/>
        </p:nvSpPr>
        <p:spPr bwMode="auto">
          <a:xfrm>
            <a:off x="1654175" y="4941888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PBX</a:t>
            </a:r>
          </a:p>
        </p:txBody>
      </p:sp>
      <p:sp>
        <p:nvSpPr>
          <p:cNvPr id="592919" name="Cloud"/>
          <p:cNvSpPr>
            <a:spLocks noChangeAspect="1" noEditPoints="1" noChangeArrowheads="1"/>
          </p:cNvSpPr>
          <p:nvPr/>
        </p:nvSpPr>
        <p:spPr bwMode="auto">
          <a:xfrm>
            <a:off x="2913063" y="1844675"/>
            <a:ext cx="2162175" cy="1152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600" b="1" dirty="0">
                <a:latin typeface="Arial" pitchFamily="34" charset="0"/>
                <a:ea typeface="新細明體" pitchFamily="18" charset="-120"/>
              </a:rPr>
              <a:t>FET</a:t>
            </a:r>
          </a:p>
          <a:p>
            <a:pPr algn="ctr">
              <a:defRPr/>
            </a:pPr>
            <a:r>
              <a:rPr lang="zh-TW" altLang="en-US" sz="1600" b="1" dirty="0">
                <a:latin typeface="Arial" pitchFamily="34" charset="0"/>
                <a:ea typeface="新細明體" pitchFamily="18" charset="-120"/>
              </a:rPr>
              <a:t>智慧型網路</a:t>
            </a:r>
          </a:p>
        </p:txBody>
      </p:sp>
      <p:sp>
        <p:nvSpPr>
          <p:cNvPr id="32781" name="Text Box 25"/>
          <p:cNvSpPr txBox="1">
            <a:spLocks noChangeArrowheads="1"/>
          </p:cNvSpPr>
          <p:nvPr/>
        </p:nvSpPr>
        <p:spPr bwMode="auto">
          <a:xfrm>
            <a:off x="1908175" y="1539875"/>
            <a:ext cx="1103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MVPN </a:t>
            </a:r>
            <a:r>
              <a:rPr lang="zh-TW" altLang="en-US" sz="1400"/>
              <a:t>群組</a:t>
            </a:r>
          </a:p>
        </p:txBody>
      </p:sp>
      <p:sp>
        <p:nvSpPr>
          <p:cNvPr id="32782" name="Text Box 26"/>
          <p:cNvSpPr txBox="1">
            <a:spLocks noChangeArrowheads="1"/>
          </p:cNvSpPr>
          <p:nvPr/>
        </p:nvSpPr>
        <p:spPr bwMode="auto">
          <a:xfrm>
            <a:off x="6300788" y="1484313"/>
            <a:ext cx="133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/>
              <a:t>非 </a:t>
            </a:r>
            <a:r>
              <a:rPr lang="en-US" altLang="zh-TW" sz="1400"/>
              <a:t>MVPN </a:t>
            </a:r>
            <a:r>
              <a:rPr lang="zh-TW" altLang="en-US" sz="1400"/>
              <a:t>群組</a:t>
            </a:r>
          </a:p>
        </p:txBody>
      </p:sp>
      <p:sp>
        <p:nvSpPr>
          <p:cNvPr id="592923" name="Cloud"/>
          <p:cNvSpPr>
            <a:spLocks noChangeAspect="1" noEditPoints="1" noChangeArrowheads="1"/>
          </p:cNvSpPr>
          <p:nvPr/>
        </p:nvSpPr>
        <p:spPr bwMode="auto">
          <a:xfrm>
            <a:off x="4716463" y="2205038"/>
            <a:ext cx="1152525" cy="698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400">
                <a:latin typeface="Arial" pitchFamily="34" charset="0"/>
                <a:ea typeface="新細明體" pitchFamily="18" charset="-120"/>
              </a:rPr>
              <a:t>PSTN</a:t>
            </a:r>
          </a:p>
        </p:txBody>
      </p:sp>
      <p:sp>
        <p:nvSpPr>
          <p:cNvPr id="32784" name="Text Box 28"/>
          <p:cNvSpPr txBox="1">
            <a:spLocks noChangeArrowheads="1"/>
          </p:cNvSpPr>
          <p:nvPr/>
        </p:nvSpPr>
        <p:spPr bwMode="auto">
          <a:xfrm>
            <a:off x="1550988" y="602138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/>
              <a:t>分機群</a:t>
            </a:r>
          </a:p>
        </p:txBody>
      </p:sp>
      <p:sp>
        <p:nvSpPr>
          <p:cNvPr id="592925" name="Rectangle 29"/>
          <p:cNvSpPr>
            <a:spLocks noChangeArrowheads="1"/>
          </p:cNvSpPr>
          <p:nvPr/>
        </p:nvSpPr>
        <p:spPr bwMode="auto">
          <a:xfrm>
            <a:off x="4643438" y="3502025"/>
            <a:ext cx="4311650" cy="26733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accent1"/>
              </a:gs>
            </a:gsLst>
            <a:lin ang="2700000" scaled="1"/>
          </a:gradFill>
          <a:ln w="2857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tabLst>
                <a:tab pos="228600" algn="l"/>
              </a:tabLst>
              <a:defRPr/>
            </a:pP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可達到下列功能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: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公司桌機與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手機可以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簡碼互撥</a:t>
            </a:r>
            <a:endParaRPr kumimoji="0" lang="en-US" altLang="zh-TW" sz="1400" dirty="0">
              <a:latin typeface="Arial" pitchFamily="34" charset="0"/>
              <a:ea typeface="新細明體" pitchFamily="18" charset="-120"/>
            </a:endParaRP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公司桌機以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撥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手機，可以顯示桌機簡碼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PNP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公司桌機撥市話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/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長途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/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國際或非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手機可以顯示分機專屬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DID/DOD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號碼，可直接回撥至桌機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以桌機或手機撥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手機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簡碼或全碼，可設定先響桌機再響手機，或先響手機再響桌機（亦可設定下班後只響手機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) 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可設定分機無應答轉接指定手機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(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此功能不可與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4.</a:t>
            </a:r>
            <a:r>
              <a:rPr kumimoji="0" lang="zh-TW" altLang="en-US" sz="1400" dirty="0">
                <a:latin typeface="Arial" pitchFamily="34" charset="0"/>
                <a:ea typeface="新細明體" pitchFamily="18" charset="-120"/>
              </a:rPr>
              <a:t>同時啟用</a:t>
            </a:r>
            <a:r>
              <a:rPr kumimoji="0" lang="en-US" altLang="zh-TW" sz="1400" dirty="0">
                <a:latin typeface="Arial" pitchFamily="34" charset="0"/>
                <a:ea typeface="新細明體" pitchFamily="18" charset="-120"/>
              </a:rPr>
              <a:t>)</a:t>
            </a:r>
          </a:p>
        </p:txBody>
      </p:sp>
      <p:sp>
        <p:nvSpPr>
          <p:cNvPr id="592926" name="Rectangle 30"/>
          <p:cNvSpPr>
            <a:spLocks noChangeArrowheads="1"/>
          </p:cNvSpPr>
          <p:nvPr/>
        </p:nvSpPr>
        <p:spPr bwMode="auto">
          <a:xfrm>
            <a:off x="1476375" y="1179513"/>
            <a:ext cx="1704975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顯示分機簡碼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</a:p>
        </p:txBody>
      </p:sp>
      <p:sp>
        <p:nvSpPr>
          <p:cNvPr id="592927" name="Rectangle 31"/>
          <p:cNvSpPr>
            <a:spLocks noChangeArrowheads="1"/>
          </p:cNvSpPr>
          <p:nvPr/>
        </p:nvSpPr>
        <p:spPr bwMode="auto">
          <a:xfrm>
            <a:off x="5940425" y="1125538"/>
            <a:ext cx="2017713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顯示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DID/DOD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號碼</a:t>
            </a:r>
          </a:p>
        </p:txBody>
      </p:sp>
      <p:sp>
        <p:nvSpPr>
          <p:cNvPr id="32788" name="Text Box 32"/>
          <p:cNvSpPr txBox="1">
            <a:spLocks noChangeArrowheads="1"/>
          </p:cNvSpPr>
          <p:nvPr/>
        </p:nvSpPr>
        <p:spPr bwMode="auto">
          <a:xfrm>
            <a:off x="582613" y="5373688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總公司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227763" y="1704975"/>
            <a:ext cx="1295400" cy="1296988"/>
            <a:chOff x="1247" y="845"/>
            <a:chExt cx="792" cy="859"/>
          </a:xfrm>
        </p:grpSpPr>
        <p:sp>
          <p:nvSpPr>
            <p:cNvPr id="13343" name="Oval 34"/>
            <p:cNvSpPr>
              <a:spLocks noChangeArrowheads="1"/>
            </p:cNvSpPr>
            <p:nvPr/>
          </p:nvSpPr>
          <p:spPr bwMode="auto">
            <a:xfrm>
              <a:off x="1247" y="890"/>
              <a:ext cx="792" cy="81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33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pic>
          <p:nvPicPr>
            <p:cNvPr id="32804" name="Picture 35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630" y="845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5" name="Picture 36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440" y="1042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6" name="Picture 37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576" y="1178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0" name="Picture 38" descr="Corded-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844675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35" name="Freeform 39"/>
          <p:cNvSpPr>
            <a:spLocks/>
          </p:cNvSpPr>
          <p:nvPr/>
        </p:nvSpPr>
        <p:spPr bwMode="auto">
          <a:xfrm>
            <a:off x="2987675" y="2720975"/>
            <a:ext cx="3097213" cy="2147888"/>
          </a:xfrm>
          <a:custGeom>
            <a:avLst/>
            <a:gdLst>
              <a:gd name="T0" fmla="*/ 0 w 1742"/>
              <a:gd name="T1" fmla="*/ 1241 h 1241"/>
              <a:gd name="T2" fmla="*/ 454 w 1742"/>
              <a:gd name="T3" fmla="*/ 198 h 1241"/>
              <a:gd name="T4" fmla="*/ 1742 w 1742"/>
              <a:gd name="T5" fmla="*/ 51 h 1241"/>
              <a:gd name="T6" fmla="*/ 0 60000 65536"/>
              <a:gd name="T7" fmla="*/ 0 60000 65536"/>
              <a:gd name="T8" fmla="*/ 0 60000 65536"/>
              <a:gd name="T9" fmla="*/ 0 w 1742"/>
              <a:gd name="T10" fmla="*/ 0 h 1241"/>
              <a:gd name="T11" fmla="*/ 1742 w 1742"/>
              <a:gd name="T12" fmla="*/ 1241 h 1241"/>
              <a:gd name="connsiteX0" fmla="*/ 0 w 10520"/>
              <a:gd name="connsiteY0" fmla="*/ 9576 h 9576"/>
              <a:gd name="connsiteX1" fmla="*/ 3126 w 10520"/>
              <a:gd name="connsiteY1" fmla="*/ 1537 h 9576"/>
              <a:gd name="connsiteX2" fmla="*/ 10520 w 10520"/>
              <a:gd name="connsiteY2" fmla="*/ 353 h 9576"/>
              <a:gd name="connsiteX0" fmla="*/ 0 w 10000"/>
              <a:gd name="connsiteY0" fmla="*/ 11529 h 11529"/>
              <a:gd name="connsiteX1" fmla="*/ 4455 w 10000"/>
              <a:gd name="connsiteY1" fmla="*/ 1605 h 11529"/>
              <a:gd name="connsiteX2" fmla="*/ 10000 w 10000"/>
              <a:gd name="connsiteY2" fmla="*/ 1898 h 11529"/>
              <a:gd name="connsiteX0" fmla="*/ 0 w 10396"/>
              <a:gd name="connsiteY0" fmla="*/ 11832 h 11832"/>
              <a:gd name="connsiteX1" fmla="*/ 4455 w 10396"/>
              <a:gd name="connsiteY1" fmla="*/ 1908 h 11832"/>
              <a:gd name="connsiteX2" fmla="*/ 10396 w 10396"/>
              <a:gd name="connsiteY2" fmla="*/ 381 h 11832"/>
              <a:gd name="connsiteX0" fmla="*/ 0 w 10396"/>
              <a:gd name="connsiteY0" fmla="*/ 11832 h 11832"/>
              <a:gd name="connsiteX1" fmla="*/ 4455 w 10396"/>
              <a:gd name="connsiteY1" fmla="*/ 1908 h 11832"/>
              <a:gd name="connsiteX2" fmla="*/ 10396 w 10396"/>
              <a:gd name="connsiteY2" fmla="*/ 381 h 11832"/>
              <a:gd name="connsiteX0" fmla="*/ 0 w 10643"/>
              <a:gd name="connsiteY0" fmla="*/ 11387 h 11387"/>
              <a:gd name="connsiteX1" fmla="*/ 4702 w 10643"/>
              <a:gd name="connsiteY1" fmla="*/ 1845 h 11387"/>
              <a:gd name="connsiteX2" fmla="*/ 10643 w 10643"/>
              <a:gd name="connsiteY2" fmla="*/ 318 h 11387"/>
              <a:gd name="connsiteX0" fmla="*/ 0 w 10643"/>
              <a:gd name="connsiteY0" fmla="*/ 11387 h 11387"/>
              <a:gd name="connsiteX1" fmla="*/ 4702 w 10643"/>
              <a:gd name="connsiteY1" fmla="*/ 1845 h 11387"/>
              <a:gd name="connsiteX2" fmla="*/ 10643 w 10643"/>
              <a:gd name="connsiteY2" fmla="*/ 318 h 1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" h="11387">
                <a:moveTo>
                  <a:pt x="0" y="11387"/>
                </a:moveTo>
                <a:cubicBezTo>
                  <a:pt x="973" y="8075"/>
                  <a:pt x="2928" y="3690"/>
                  <a:pt x="4702" y="1845"/>
                </a:cubicBezTo>
                <a:cubicBezTo>
                  <a:pt x="6476" y="0"/>
                  <a:pt x="8975" y="65"/>
                  <a:pt x="10643" y="318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2792" name="Text Box 41"/>
          <p:cNvSpPr txBox="1">
            <a:spLocks noChangeArrowheads="1"/>
          </p:cNvSpPr>
          <p:nvPr/>
        </p:nvSpPr>
        <p:spPr bwMode="auto">
          <a:xfrm>
            <a:off x="3276600" y="3789363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E1/ PRI</a:t>
            </a: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250" y="3573463"/>
            <a:ext cx="1584325" cy="698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200" b="1" dirty="0">
                <a:latin typeface="Arial" pitchFamily="34" charset="0"/>
                <a:ea typeface="新細明體" pitchFamily="18" charset="-120"/>
              </a:rPr>
              <a:t>原市話代表號不變</a:t>
            </a:r>
            <a:endParaRPr lang="en-US" altLang="zh-TW" sz="12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2936" name="Freeform 40"/>
          <p:cNvSpPr>
            <a:spLocks/>
          </p:cNvSpPr>
          <p:nvPr/>
        </p:nvSpPr>
        <p:spPr bwMode="auto">
          <a:xfrm>
            <a:off x="2700338" y="2492375"/>
            <a:ext cx="755650" cy="2305050"/>
          </a:xfrm>
          <a:custGeom>
            <a:avLst/>
            <a:gdLst>
              <a:gd name="T0" fmla="*/ 0 w 340"/>
              <a:gd name="T1" fmla="*/ 1452 h 1452"/>
              <a:gd name="T2" fmla="*/ 317 w 340"/>
              <a:gd name="T3" fmla="*/ 363 h 1452"/>
              <a:gd name="T4" fmla="*/ 136 w 340"/>
              <a:gd name="T5" fmla="*/ 0 h 1452"/>
              <a:gd name="T6" fmla="*/ 0 60000 65536"/>
              <a:gd name="T7" fmla="*/ 0 60000 65536"/>
              <a:gd name="T8" fmla="*/ 0 60000 65536"/>
              <a:gd name="T9" fmla="*/ 0 w 340"/>
              <a:gd name="T10" fmla="*/ 0 h 1452"/>
              <a:gd name="T11" fmla="*/ 340 w 340"/>
              <a:gd name="T12" fmla="*/ 1452 h 1452"/>
              <a:gd name="connsiteX0" fmla="*/ 0 w 14007"/>
              <a:gd name="connsiteY0" fmla="*/ 10000 h 10000"/>
              <a:gd name="connsiteX1" fmla="*/ 13331 w 14007"/>
              <a:gd name="connsiteY1" fmla="*/ 2814 h 10000"/>
              <a:gd name="connsiteX2" fmla="*/ 4000 w 14007"/>
              <a:gd name="connsiteY2" fmla="*/ 0 h 10000"/>
              <a:gd name="connsiteX0" fmla="*/ 0 w 14007"/>
              <a:gd name="connsiteY0" fmla="*/ 10000 h 10000"/>
              <a:gd name="connsiteX1" fmla="*/ 13331 w 14007"/>
              <a:gd name="connsiteY1" fmla="*/ 2814 h 10000"/>
              <a:gd name="connsiteX2" fmla="*/ 4000 w 14007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7" h="10000">
                <a:moveTo>
                  <a:pt x="0" y="10000"/>
                </a:moveTo>
                <a:cubicBezTo>
                  <a:pt x="6538" y="6931"/>
                  <a:pt x="12654" y="4481"/>
                  <a:pt x="13331" y="2814"/>
                </a:cubicBezTo>
                <a:cubicBezTo>
                  <a:pt x="14007" y="1147"/>
                  <a:pt x="7000" y="413"/>
                  <a:pt x="400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2795" name="Line 5"/>
          <p:cNvSpPr>
            <a:spLocks noChangeShapeType="1"/>
          </p:cNvSpPr>
          <p:nvPr/>
        </p:nvSpPr>
        <p:spPr bwMode="auto">
          <a:xfrm flipH="1">
            <a:off x="2268538" y="5446713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6" name="Line 5"/>
          <p:cNvSpPr>
            <a:spLocks noChangeShapeType="1"/>
          </p:cNvSpPr>
          <p:nvPr/>
        </p:nvSpPr>
        <p:spPr bwMode="auto">
          <a:xfrm flipH="1">
            <a:off x="1979613" y="5446713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7" name="Line 5"/>
          <p:cNvSpPr>
            <a:spLocks noChangeShapeType="1"/>
          </p:cNvSpPr>
          <p:nvPr/>
        </p:nvSpPr>
        <p:spPr bwMode="auto">
          <a:xfrm flipH="1">
            <a:off x="1835150" y="5446713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2798" name="Picture 20" descr="Voice-Gatew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797425"/>
            <a:ext cx="6477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75" descr="Corded-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661025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75" descr="Corded-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589588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1979613" y="692150"/>
            <a:ext cx="568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使用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E1/PRI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與遠傳智慧型網路介接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(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現有交換機須具備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E1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版卡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)</a:t>
            </a:r>
            <a:endParaRPr lang="zh-TW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2802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遠傳</a:t>
            </a:r>
            <a:r>
              <a:rPr lang="en-US" altLang="zh-TW" smtClean="0"/>
              <a:t>MVPN</a:t>
            </a:r>
            <a:r>
              <a:rPr lang="zh-TW" altLang="en-US" smtClean="0"/>
              <a:t>整合方案架構</a:t>
            </a:r>
            <a:r>
              <a:rPr lang="en-US" altLang="zh-TW" smtClean="0"/>
              <a:t>(I)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9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25" y="1484313"/>
            <a:ext cx="1295400" cy="1295400"/>
            <a:chOff x="1247" y="845"/>
            <a:chExt cx="792" cy="859"/>
          </a:xfrm>
        </p:grpSpPr>
        <p:sp>
          <p:nvSpPr>
            <p:cNvPr id="14417" name="Oval 3"/>
            <p:cNvSpPr>
              <a:spLocks noChangeArrowheads="1"/>
            </p:cNvSpPr>
            <p:nvPr/>
          </p:nvSpPr>
          <p:spPr bwMode="auto">
            <a:xfrm>
              <a:off x="1247" y="890"/>
              <a:ext cx="792" cy="81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33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pitchFamily="18" charset="-120"/>
              </a:endParaRPr>
            </a:p>
          </p:txBody>
        </p:sp>
        <p:pic>
          <p:nvPicPr>
            <p:cNvPr id="33876" name="Picture 4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630" y="845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7" name="Picture 5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440" y="1042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8" name="Picture 6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576" y="1178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AutoShape 7"/>
          <p:cNvSpPr>
            <a:spLocks noChangeArrowheads="1"/>
          </p:cNvSpPr>
          <p:nvPr/>
        </p:nvSpPr>
        <p:spPr bwMode="auto">
          <a:xfrm rot="628351">
            <a:off x="339725" y="5387975"/>
            <a:ext cx="1916113" cy="730250"/>
          </a:xfrm>
          <a:prstGeom prst="parallelogram">
            <a:avLst>
              <a:gd name="adj" fmla="val 69059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 flipH="1">
            <a:off x="1476375" y="5229225"/>
            <a:ext cx="142875" cy="360363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 rot="628351">
            <a:off x="1189038" y="1339850"/>
            <a:ext cx="1916112" cy="730250"/>
          </a:xfrm>
          <a:prstGeom prst="parallelogram">
            <a:avLst>
              <a:gd name="adj" fmla="val 69112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flipH="1" flipV="1">
            <a:off x="2195513" y="1557338"/>
            <a:ext cx="504825" cy="1428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 rot="628351">
            <a:off x="179388" y="2386013"/>
            <a:ext cx="1916112" cy="730250"/>
          </a:xfrm>
          <a:prstGeom prst="parallelogram">
            <a:avLst>
              <a:gd name="adj" fmla="val 69112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H="1">
            <a:off x="1619250" y="3860800"/>
            <a:ext cx="2738438" cy="12969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H="1" flipV="1">
            <a:off x="2843213" y="1700213"/>
            <a:ext cx="1439862" cy="21050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 flipH="1" flipV="1">
            <a:off x="1187450" y="2565400"/>
            <a:ext cx="3167063" cy="123983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auto">
          <a:xfrm rot="628351">
            <a:off x="2555875" y="5676900"/>
            <a:ext cx="1916113" cy="730250"/>
          </a:xfrm>
          <a:prstGeom prst="parallelogram">
            <a:avLst>
              <a:gd name="adj" fmla="val 69112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>
            <a:off x="3706813" y="3805238"/>
            <a:ext cx="649287" cy="1944687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380945" name="Cloud"/>
          <p:cNvSpPr>
            <a:spLocks noChangeAspect="1" noEditPoints="1" noChangeArrowheads="1"/>
          </p:cNvSpPr>
          <p:nvPr/>
        </p:nvSpPr>
        <p:spPr bwMode="auto">
          <a:xfrm>
            <a:off x="3492500" y="3276600"/>
            <a:ext cx="1439863" cy="873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400" dirty="0">
                <a:latin typeface="Arial" pitchFamily="34" charset="0"/>
                <a:ea typeface="新細明體" pitchFamily="18" charset="-120"/>
              </a:rPr>
              <a:t>Internet/</a:t>
            </a:r>
          </a:p>
          <a:p>
            <a:pPr algn="ctr">
              <a:defRPr/>
            </a:pPr>
            <a:r>
              <a:rPr lang="en-US" altLang="zh-TW" sz="1400" dirty="0">
                <a:latin typeface="Arial" pitchFamily="34" charset="0"/>
                <a:ea typeface="新細明體" pitchFamily="18" charset="-120"/>
              </a:rPr>
              <a:t>Intranet</a:t>
            </a:r>
          </a:p>
        </p:txBody>
      </p:sp>
      <p:sp>
        <p:nvSpPr>
          <p:cNvPr id="33806" name="Text Box 24"/>
          <p:cNvSpPr txBox="1">
            <a:spLocks noChangeArrowheads="1"/>
          </p:cNvSpPr>
          <p:nvPr/>
        </p:nvSpPr>
        <p:spPr bwMode="auto">
          <a:xfrm>
            <a:off x="3622675" y="6237288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PBX</a:t>
            </a:r>
          </a:p>
        </p:txBody>
      </p:sp>
      <p:sp>
        <p:nvSpPr>
          <p:cNvPr id="33807" name="Text Box 25"/>
          <p:cNvSpPr txBox="1">
            <a:spLocks noChangeArrowheads="1"/>
          </p:cNvSpPr>
          <p:nvPr/>
        </p:nvSpPr>
        <p:spPr bwMode="auto">
          <a:xfrm>
            <a:off x="3276600" y="4868863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ADSL</a:t>
            </a:r>
            <a:endParaRPr lang="en-US" altLang="zh-TW" sz="1400"/>
          </a:p>
        </p:txBody>
      </p:sp>
      <p:sp>
        <p:nvSpPr>
          <p:cNvPr id="380954" name="Cloud"/>
          <p:cNvSpPr>
            <a:spLocks noChangeAspect="1" noEditPoints="1" noChangeArrowheads="1"/>
          </p:cNvSpPr>
          <p:nvPr/>
        </p:nvSpPr>
        <p:spPr bwMode="auto">
          <a:xfrm>
            <a:off x="4787900" y="2420938"/>
            <a:ext cx="2162175" cy="1152525"/>
          </a:xfrm>
          <a:custGeom>
            <a:avLst/>
            <a:gdLst>
              <a:gd name="T0" fmla="*/ 6707 w 21600"/>
              <a:gd name="T1" fmla="*/ 655638 h 21600"/>
              <a:gd name="T2" fmla="*/ 1081088 w 21600"/>
              <a:gd name="T3" fmla="*/ 1309879 h 21600"/>
              <a:gd name="T4" fmla="*/ 2160373 w 21600"/>
              <a:gd name="T5" fmla="*/ 655638 h 21600"/>
              <a:gd name="T6" fmla="*/ 1081088 w 21600"/>
              <a:gd name="T7" fmla="*/ 749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600" b="1" dirty="0">
                <a:latin typeface="Arial" pitchFamily="34" charset="0"/>
                <a:ea typeface="新細明體" pitchFamily="18" charset="-120"/>
              </a:rPr>
              <a:t>FET</a:t>
            </a:r>
          </a:p>
          <a:p>
            <a:pPr algn="ctr">
              <a:defRPr/>
            </a:pPr>
            <a:r>
              <a:rPr lang="en-US" altLang="zh-TW" sz="1600" b="1" dirty="0">
                <a:latin typeface="Arial" pitchFamily="34" charset="0"/>
                <a:ea typeface="新細明體" pitchFamily="18" charset="-120"/>
              </a:rPr>
              <a:t>     </a:t>
            </a:r>
            <a:r>
              <a:rPr lang="zh-TW" altLang="en-US" sz="1600" b="1" dirty="0">
                <a:latin typeface="Arial" pitchFamily="34" charset="0"/>
                <a:ea typeface="新細明體" pitchFamily="18" charset="-120"/>
              </a:rPr>
              <a:t>智慧型網路</a:t>
            </a:r>
          </a:p>
        </p:txBody>
      </p:sp>
      <p:sp>
        <p:nvSpPr>
          <p:cNvPr id="380957" name="Cloud"/>
          <p:cNvSpPr>
            <a:spLocks noChangeAspect="1" noEditPoints="1" noChangeArrowheads="1"/>
          </p:cNvSpPr>
          <p:nvPr/>
        </p:nvSpPr>
        <p:spPr bwMode="auto">
          <a:xfrm>
            <a:off x="6372225" y="2133600"/>
            <a:ext cx="1152525" cy="698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400" dirty="0">
                <a:latin typeface="Arial" pitchFamily="34" charset="0"/>
                <a:ea typeface="新細明體" pitchFamily="18" charset="-120"/>
              </a:rPr>
              <a:t>PSTN</a:t>
            </a:r>
          </a:p>
        </p:txBody>
      </p:sp>
      <p:sp>
        <p:nvSpPr>
          <p:cNvPr id="380958" name="Rectangle 30"/>
          <p:cNvSpPr>
            <a:spLocks noChangeArrowheads="1"/>
          </p:cNvSpPr>
          <p:nvPr/>
        </p:nvSpPr>
        <p:spPr bwMode="auto">
          <a:xfrm>
            <a:off x="5140325" y="4116388"/>
            <a:ext cx="3824288" cy="20351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accent1"/>
              </a:gs>
            </a:gsLst>
            <a:lin ang="2700000" scaled="1"/>
          </a:gra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可達到下列功能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: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公司桌機與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手機可以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簡碼互撥，但不可以顯示分機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簡碼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由桌機或手機撥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手機，可設定於上班時間先響手機，再響桌機，下班後直接響手機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可規劃分機無應答轉接指定手機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(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此功能不可與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2.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同時啟用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)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各點分機間可以規劃一碼直撥</a:t>
            </a:r>
          </a:p>
        </p:txBody>
      </p:sp>
      <p:sp>
        <p:nvSpPr>
          <p:cNvPr id="380959" name="Rectangle 31"/>
          <p:cNvSpPr>
            <a:spLocks noChangeArrowheads="1"/>
          </p:cNvSpPr>
          <p:nvPr/>
        </p:nvSpPr>
        <p:spPr bwMode="auto">
          <a:xfrm>
            <a:off x="6732588" y="1916113"/>
            <a:ext cx="2017712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顯示遠傳市話代表號</a:t>
            </a:r>
          </a:p>
        </p:txBody>
      </p:sp>
      <p:pic>
        <p:nvPicPr>
          <p:cNvPr id="33812" name="Picture 32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300663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3" name="Text Box 33"/>
          <p:cNvSpPr txBox="1">
            <a:spLocks noChangeArrowheads="1"/>
          </p:cNvSpPr>
          <p:nvPr/>
        </p:nvSpPr>
        <p:spPr bwMode="auto">
          <a:xfrm>
            <a:off x="3995738" y="5356225"/>
            <a:ext cx="90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3814" name="Text Box 35"/>
          <p:cNvSpPr txBox="1">
            <a:spLocks noChangeArrowheads="1"/>
          </p:cNvSpPr>
          <p:nvPr/>
        </p:nvSpPr>
        <p:spPr bwMode="auto">
          <a:xfrm>
            <a:off x="2555875" y="27813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</a:t>
            </a:r>
            <a:endParaRPr lang="en-US" altLang="zh-TW" sz="1400"/>
          </a:p>
        </p:txBody>
      </p:sp>
      <p:sp>
        <p:nvSpPr>
          <p:cNvPr id="33815" name="Text Box 36"/>
          <p:cNvSpPr txBox="1">
            <a:spLocks noChangeArrowheads="1"/>
          </p:cNvSpPr>
          <p:nvPr/>
        </p:nvSpPr>
        <p:spPr bwMode="auto">
          <a:xfrm>
            <a:off x="3276600" y="21336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</a:t>
            </a:r>
            <a:endParaRPr lang="en-US" altLang="zh-TW" sz="1400"/>
          </a:p>
        </p:txBody>
      </p:sp>
      <p:sp>
        <p:nvSpPr>
          <p:cNvPr id="33816" name="Text Box 37"/>
          <p:cNvSpPr txBox="1">
            <a:spLocks noChangeArrowheads="1"/>
          </p:cNvSpPr>
          <p:nvPr/>
        </p:nvSpPr>
        <p:spPr bwMode="auto">
          <a:xfrm>
            <a:off x="2409825" y="4652963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ADSL</a:t>
            </a:r>
            <a:endParaRPr lang="en-US" altLang="zh-TW" sz="1400"/>
          </a:p>
        </p:txBody>
      </p:sp>
      <p:sp>
        <p:nvSpPr>
          <p:cNvPr id="33817" name="Text Box 38"/>
          <p:cNvSpPr txBox="1">
            <a:spLocks noChangeArrowheads="1"/>
          </p:cNvSpPr>
          <p:nvPr/>
        </p:nvSpPr>
        <p:spPr bwMode="auto">
          <a:xfrm>
            <a:off x="3951288" y="5734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sp>
        <p:nvSpPr>
          <p:cNvPr id="33818" name="Text Box 44"/>
          <p:cNvSpPr txBox="1">
            <a:spLocks noChangeArrowheads="1"/>
          </p:cNvSpPr>
          <p:nvPr/>
        </p:nvSpPr>
        <p:spPr bwMode="auto">
          <a:xfrm>
            <a:off x="1408113" y="5948363"/>
            <a:ext cx="54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PBX</a:t>
            </a:r>
          </a:p>
        </p:txBody>
      </p:sp>
      <p:pic>
        <p:nvPicPr>
          <p:cNvPr id="33819" name="Picture 45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8" y="5011738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0" name="Text Box 46"/>
          <p:cNvSpPr txBox="1">
            <a:spLocks noChangeArrowheads="1"/>
          </p:cNvSpPr>
          <p:nvPr/>
        </p:nvSpPr>
        <p:spPr bwMode="auto">
          <a:xfrm>
            <a:off x="1763713" y="5140325"/>
            <a:ext cx="90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3821" name="Text Box 48"/>
          <p:cNvSpPr txBox="1">
            <a:spLocks noChangeArrowheads="1"/>
          </p:cNvSpPr>
          <p:nvPr/>
        </p:nvSpPr>
        <p:spPr bwMode="auto">
          <a:xfrm>
            <a:off x="1719263" y="544512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sp>
        <p:nvSpPr>
          <p:cNvPr id="33822" name="Text Box 54"/>
          <p:cNvSpPr txBox="1">
            <a:spLocks noChangeArrowheads="1"/>
          </p:cNvSpPr>
          <p:nvPr/>
        </p:nvSpPr>
        <p:spPr bwMode="auto">
          <a:xfrm>
            <a:off x="742950" y="3429000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PBX</a:t>
            </a:r>
          </a:p>
        </p:txBody>
      </p:sp>
      <p:pic>
        <p:nvPicPr>
          <p:cNvPr id="33823" name="Picture 55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636838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4" name="Text Box 56"/>
          <p:cNvSpPr txBox="1">
            <a:spLocks noChangeArrowheads="1"/>
          </p:cNvSpPr>
          <p:nvPr/>
        </p:nvSpPr>
        <p:spPr bwMode="auto">
          <a:xfrm>
            <a:off x="1403350" y="2890838"/>
            <a:ext cx="90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3825" name="Text Box 58"/>
          <p:cNvSpPr txBox="1">
            <a:spLocks noChangeArrowheads="1"/>
          </p:cNvSpPr>
          <p:nvPr/>
        </p:nvSpPr>
        <p:spPr bwMode="auto">
          <a:xfrm>
            <a:off x="854075" y="195421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sp>
        <p:nvSpPr>
          <p:cNvPr id="33826" name="Text Box 64"/>
          <p:cNvSpPr txBox="1">
            <a:spLocks noChangeArrowheads="1"/>
          </p:cNvSpPr>
          <p:nvPr/>
        </p:nvSpPr>
        <p:spPr bwMode="auto">
          <a:xfrm>
            <a:off x="2112963" y="2205038"/>
            <a:ext cx="54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PBX</a:t>
            </a:r>
          </a:p>
        </p:txBody>
      </p:sp>
      <p:pic>
        <p:nvPicPr>
          <p:cNvPr id="33827" name="Picture 65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463" y="1497013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8" name="Text Box 66"/>
          <p:cNvSpPr txBox="1">
            <a:spLocks noChangeArrowheads="1"/>
          </p:cNvSpPr>
          <p:nvPr/>
        </p:nvSpPr>
        <p:spPr bwMode="auto">
          <a:xfrm>
            <a:off x="2339975" y="1773238"/>
            <a:ext cx="90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3829" name="Text Box 68"/>
          <p:cNvSpPr txBox="1">
            <a:spLocks noChangeArrowheads="1"/>
          </p:cNvSpPr>
          <p:nvPr/>
        </p:nvSpPr>
        <p:spPr bwMode="auto">
          <a:xfrm>
            <a:off x="1863725" y="908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sp>
        <p:nvSpPr>
          <p:cNvPr id="33830" name="Text Box 69"/>
          <p:cNvSpPr txBox="1">
            <a:spLocks noChangeArrowheads="1"/>
          </p:cNvSpPr>
          <p:nvPr/>
        </p:nvSpPr>
        <p:spPr bwMode="auto">
          <a:xfrm>
            <a:off x="723900" y="119697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東莞廠</a:t>
            </a:r>
          </a:p>
        </p:txBody>
      </p:sp>
      <p:sp>
        <p:nvSpPr>
          <p:cNvPr id="33831" name="Text Box 70"/>
          <p:cNvSpPr txBox="1">
            <a:spLocks noChangeArrowheads="1"/>
          </p:cNvSpPr>
          <p:nvPr/>
        </p:nvSpPr>
        <p:spPr bwMode="auto">
          <a:xfrm>
            <a:off x="-101600" y="206057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上海廠</a:t>
            </a:r>
          </a:p>
        </p:txBody>
      </p:sp>
      <p:sp>
        <p:nvSpPr>
          <p:cNvPr id="33832" name="Text Box 71"/>
          <p:cNvSpPr txBox="1">
            <a:spLocks noChangeArrowheads="1"/>
          </p:cNvSpPr>
          <p:nvPr/>
        </p:nvSpPr>
        <p:spPr bwMode="auto">
          <a:xfrm>
            <a:off x="147638" y="609282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新竹廠</a:t>
            </a:r>
          </a:p>
        </p:txBody>
      </p:sp>
      <p:sp>
        <p:nvSpPr>
          <p:cNvPr id="33833" name="Text Box 72"/>
          <p:cNvSpPr txBox="1">
            <a:spLocks noChangeArrowheads="1"/>
          </p:cNvSpPr>
          <p:nvPr/>
        </p:nvSpPr>
        <p:spPr bwMode="auto">
          <a:xfrm>
            <a:off x="2381250" y="630872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總公司</a:t>
            </a:r>
          </a:p>
        </p:txBody>
      </p:sp>
      <p:sp>
        <p:nvSpPr>
          <p:cNvPr id="33834" name="Text Box 73"/>
          <p:cNvSpPr txBox="1">
            <a:spLocks noChangeArrowheads="1"/>
          </p:cNvSpPr>
          <p:nvPr/>
        </p:nvSpPr>
        <p:spPr bwMode="auto">
          <a:xfrm>
            <a:off x="3613150" y="1628775"/>
            <a:ext cx="1103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MVPN </a:t>
            </a:r>
            <a:r>
              <a:rPr lang="zh-TW" altLang="en-US" sz="1400"/>
              <a:t>群組</a:t>
            </a:r>
          </a:p>
        </p:txBody>
      </p:sp>
      <p:pic>
        <p:nvPicPr>
          <p:cNvPr id="33835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825" y="2349500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004" name="Freeform 76"/>
          <p:cNvSpPr>
            <a:spLocks/>
          </p:cNvSpPr>
          <p:nvPr/>
        </p:nvSpPr>
        <p:spPr bwMode="auto">
          <a:xfrm>
            <a:off x="1835150" y="3213100"/>
            <a:ext cx="1698625" cy="1584325"/>
          </a:xfrm>
          <a:custGeom>
            <a:avLst/>
            <a:gdLst>
              <a:gd name="T0" fmla="*/ 0 w 1070"/>
              <a:gd name="T1" fmla="*/ 998 h 998"/>
              <a:gd name="T2" fmla="*/ 1043 w 1070"/>
              <a:gd name="T3" fmla="*/ 499 h 998"/>
              <a:gd name="T4" fmla="*/ 164 w 1070"/>
              <a:gd name="T5" fmla="*/ 0 h 998"/>
              <a:gd name="T6" fmla="*/ 0 60000 65536"/>
              <a:gd name="T7" fmla="*/ 0 60000 65536"/>
              <a:gd name="T8" fmla="*/ 0 60000 65536"/>
              <a:gd name="T9" fmla="*/ 0 w 1070"/>
              <a:gd name="T10" fmla="*/ 0 h 998"/>
              <a:gd name="T11" fmla="*/ 1070 w 1070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998">
                <a:moveTo>
                  <a:pt x="0" y="998"/>
                </a:moveTo>
                <a:cubicBezTo>
                  <a:pt x="510" y="835"/>
                  <a:pt x="1016" y="665"/>
                  <a:pt x="1043" y="499"/>
                </a:cubicBezTo>
                <a:cubicBezTo>
                  <a:pt x="1070" y="333"/>
                  <a:pt x="347" y="104"/>
                  <a:pt x="16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381005" name="Rectangle 77"/>
          <p:cNvSpPr>
            <a:spLocks noChangeArrowheads="1"/>
          </p:cNvSpPr>
          <p:nvPr/>
        </p:nvSpPr>
        <p:spPr bwMode="auto">
          <a:xfrm>
            <a:off x="1979613" y="3773488"/>
            <a:ext cx="1152525" cy="3651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600">
                <a:solidFill>
                  <a:srgbClr val="FF0000"/>
                </a:solidFill>
                <a:latin typeface="Arial" pitchFamily="34" charset="0"/>
                <a:ea typeface="華康中黑體"/>
                <a:cs typeface="華康中黑體"/>
              </a:rPr>
              <a:t>互打</a:t>
            </a:r>
            <a:r>
              <a:rPr kumimoji="0" lang="en-US" altLang="zh-TW" sz="1600">
                <a:solidFill>
                  <a:srgbClr val="FF0000"/>
                </a:solidFill>
                <a:latin typeface="Arial" pitchFamily="34" charset="0"/>
                <a:ea typeface="華康中黑體"/>
                <a:cs typeface="華康中黑體"/>
              </a:rPr>
              <a:t>0</a:t>
            </a:r>
            <a:r>
              <a:rPr kumimoji="0" lang="zh-TW" altLang="en-US" sz="1600">
                <a:solidFill>
                  <a:srgbClr val="FF0000"/>
                </a:solidFill>
                <a:latin typeface="Arial" pitchFamily="34" charset="0"/>
                <a:ea typeface="華康中黑體"/>
                <a:cs typeface="華康中黑體"/>
              </a:rPr>
              <a:t>元</a:t>
            </a:r>
          </a:p>
        </p:txBody>
      </p:sp>
      <p:sp>
        <p:nvSpPr>
          <p:cNvPr id="381006" name="Freeform 78"/>
          <p:cNvSpPr>
            <a:spLocks/>
          </p:cNvSpPr>
          <p:nvPr/>
        </p:nvSpPr>
        <p:spPr bwMode="auto">
          <a:xfrm>
            <a:off x="4067175" y="2781300"/>
            <a:ext cx="3384550" cy="2519363"/>
          </a:xfrm>
          <a:custGeom>
            <a:avLst/>
            <a:gdLst>
              <a:gd name="T0" fmla="*/ 0 w 2041"/>
              <a:gd name="T1" fmla="*/ 1497 h 1497"/>
              <a:gd name="T2" fmla="*/ 362 w 2041"/>
              <a:gd name="T3" fmla="*/ 816 h 1497"/>
              <a:gd name="T4" fmla="*/ 2041 w 2041"/>
              <a:gd name="T5" fmla="*/ 0 h 1497"/>
              <a:gd name="T6" fmla="*/ 0 60000 65536"/>
              <a:gd name="T7" fmla="*/ 0 60000 65536"/>
              <a:gd name="T8" fmla="*/ 0 60000 65536"/>
              <a:gd name="T9" fmla="*/ 0 w 2041"/>
              <a:gd name="T10" fmla="*/ 0 h 1497"/>
              <a:gd name="T11" fmla="*/ 2041 w 2041"/>
              <a:gd name="T12" fmla="*/ 1497 h 1497"/>
              <a:gd name="connsiteX0" fmla="*/ 517 w 10517"/>
              <a:gd name="connsiteY0" fmla="*/ 10000 h 10755"/>
              <a:gd name="connsiteX1" fmla="*/ 296 w 10517"/>
              <a:gd name="connsiteY1" fmla="*/ 9997 h 10755"/>
              <a:gd name="connsiteX2" fmla="*/ 2291 w 10517"/>
              <a:gd name="connsiteY2" fmla="*/ 5451 h 10755"/>
              <a:gd name="connsiteX3" fmla="*/ 10517 w 10517"/>
              <a:gd name="connsiteY3" fmla="*/ 0 h 10755"/>
              <a:gd name="connsiteX0" fmla="*/ 0 w 10221"/>
              <a:gd name="connsiteY0" fmla="*/ 9997 h 9997"/>
              <a:gd name="connsiteX1" fmla="*/ 1995 w 10221"/>
              <a:gd name="connsiteY1" fmla="*/ 5451 h 9997"/>
              <a:gd name="connsiteX2" fmla="*/ 10221 w 10221"/>
              <a:gd name="connsiteY2" fmla="*/ 0 h 9997"/>
              <a:gd name="connsiteX0" fmla="*/ 0 w 10218"/>
              <a:gd name="connsiteY0" fmla="*/ 10607 h 10607"/>
              <a:gd name="connsiteX1" fmla="*/ 2170 w 10218"/>
              <a:gd name="connsiteY1" fmla="*/ 5453 h 10607"/>
              <a:gd name="connsiteX2" fmla="*/ 10218 w 10218"/>
              <a:gd name="connsiteY2" fmla="*/ 0 h 1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8" h="10607">
                <a:moveTo>
                  <a:pt x="0" y="10607"/>
                </a:moveTo>
                <a:cubicBezTo>
                  <a:pt x="290" y="9849"/>
                  <a:pt x="467" y="7221"/>
                  <a:pt x="2170" y="5453"/>
                </a:cubicBezTo>
                <a:cubicBezTo>
                  <a:pt x="3873" y="3685"/>
                  <a:pt x="8876" y="908"/>
                  <a:pt x="10218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381007" name="Freeform 79"/>
          <p:cNvSpPr>
            <a:spLocks/>
          </p:cNvSpPr>
          <p:nvPr/>
        </p:nvSpPr>
        <p:spPr bwMode="auto">
          <a:xfrm>
            <a:off x="5003800" y="2636838"/>
            <a:ext cx="479425" cy="1150937"/>
          </a:xfrm>
          <a:custGeom>
            <a:avLst/>
            <a:gdLst>
              <a:gd name="T0" fmla="*/ 181 w 302"/>
              <a:gd name="T1" fmla="*/ 725 h 725"/>
              <a:gd name="T2" fmla="*/ 272 w 302"/>
              <a:gd name="T3" fmla="*/ 363 h 725"/>
              <a:gd name="T4" fmla="*/ 0 w 302"/>
              <a:gd name="T5" fmla="*/ 0 h 725"/>
              <a:gd name="T6" fmla="*/ 0 60000 65536"/>
              <a:gd name="T7" fmla="*/ 0 60000 65536"/>
              <a:gd name="T8" fmla="*/ 0 60000 65536"/>
              <a:gd name="T9" fmla="*/ 0 w 302"/>
              <a:gd name="T10" fmla="*/ 0 h 725"/>
              <a:gd name="T11" fmla="*/ 302 w 302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725">
                <a:moveTo>
                  <a:pt x="181" y="725"/>
                </a:moveTo>
                <a:cubicBezTo>
                  <a:pt x="241" y="604"/>
                  <a:pt x="302" y="484"/>
                  <a:pt x="272" y="363"/>
                </a:cubicBezTo>
                <a:cubicBezTo>
                  <a:pt x="242" y="242"/>
                  <a:pt x="121" y="121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5170488" y="908050"/>
            <a:ext cx="1295400" cy="1295400"/>
            <a:chOff x="1247" y="845"/>
            <a:chExt cx="792" cy="859"/>
          </a:xfrm>
        </p:grpSpPr>
        <p:sp>
          <p:nvSpPr>
            <p:cNvPr id="14413" name="Oval 81"/>
            <p:cNvSpPr>
              <a:spLocks noChangeArrowheads="1"/>
            </p:cNvSpPr>
            <p:nvPr/>
          </p:nvSpPr>
          <p:spPr bwMode="auto">
            <a:xfrm>
              <a:off x="1247" y="890"/>
              <a:ext cx="792" cy="81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33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pitchFamily="18" charset="-120"/>
              </a:endParaRPr>
            </a:p>
          </p:txBody>
        </p:sp>
        <p:pic>
          <p:nvPicPr>
            <p:cNvPr id="33872" name="Picture 82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630" y="845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3" name="Picture 83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440" y="1042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4" name="Picture 84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576" y="1178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41" name="Text Box 28"/>
          <p:cNvSpPr txBox="1">
            <a:spLocks noChangeArrowheads="1"/>
          </p:cNvSpPr>
          <p:nvPr/>
        </p:nvSpPr>
        <p:spPr bwMode="auto">
          <a:xfrm>
            <a:off x="4467225" y="981075"/>
            <a:ext cx="133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/>
              <a:t>非 </a:t>
            </a:r>
            <a:r>
              <a:rPr lang="en-US" altLang="zh-TW" sz="1400"/>
              <a:t>MVPN </a:t>
            </a:r>
            <a:r>
              <a:rPr lang="zh-TW" altLang="en-US" sz="1400"/>
              <a:t>群組</a:t>
            </a:r>
          </a:p>
        </p:txBody>
      </p:sp>
      <p:sp>
        <p:nvSpPr>
          <p:cNvPr id="381002" name="Rectangle 74"/>
          <p:cNvSpPr>
            <a:spLocks noChangeArrowheads="1"/>
          </p:cNvSpPr>
          <p:nvPr/>
        </p:nvSpPr>
        <p:spPr bwMode="auto">
          <a:xfrm>
            <a:off x="3243263" y="1268413"/>
            <a:ext cx="2017712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可顯示公司行動代表號</a:t>
            </a:r>
          </a:p>
        </p:txBody>
      </p:sp>
      <p:pic>
        <p:nvPicPr>
          <p:cNvPr id="33843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6425" y="3260725"/>
            <a:ext cx="1019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4" name="Text Box 68"/>
          <p:cNvSpPr txBox="1">
            <a:spLocks noChangeArrowheads="1"/>
          </p:cNvSpPr>
          <p:nvPr/>
        </p:nvSpPr>
        <p:spPr bwMode="auto">
          <a:xfrm>
            <a:off x="4632325" y="34766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>
                <a:solidFill>
                  <a:srgbClr val="3366CC"/>
                </a:solidFill>
              </a:rPr>
              <a:t>MOS</a:t>
            </a:r>
            <a:r>
              <a:rPr lang="en-US" altLang="zh-TW" sz="1200" b="1">
                <a:solidFill>
                  <a:srgbClr val="FF9900"/>
                </a:solidFill>
              </a:rPr>
              <a:t>A</a:t>
            </a:r>
          </a:p>
          <a:p>
            <a:pPr algn="ctr"/>
            <a:r>
              <a:rPr lang="en-US" altLang="zh-TW" sz="1200" b="1"/>
              <a:t>TGW</a:t>
            </a:r>
          </a:p>
        </p:txBody>
      </p:sp>
      <p:sp>
        <p:nvSpPr>
          <p:cNvPr id="33845" name="Line 5"/>
          <p:cNvSpPr>
            <a:spLocks noChangeShapeType="1"/>
          </p:cNvSpPr>
          <p:nvPr/>
        </p:nvSpPr>
        <p:spPr bwMode="auto">
          <a:xfrm flipH="1">
            <a:off x="1187450" y="5516563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46" name="Line 5"/>
          <p:cNvSpPr>
            <a:spLocks noChangeShapeType="1"/>
          </p:cNvSpPr>
          <p:nvPr/>
        </p:nvSpPr>
        <p:spPr bwMode="auto">
          <a:xfrm flipH="1">
            <a:off x="1258888" y="5518150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47" name="Line 5"/>
          <p:cNvSpPr>
            <a:spLocks noChangeShapeType="1"/>
          </p:cNvSpPr>
          <p:nvPr/>
        </p:nvSpPr>
        <p:spPr bwMode="auto">
          <a:xfrm flipH="1">
            <a:off x="1116013" y="5518150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48" name="Line 5"/>
          <p:cNvSpPr>
            <a:spLocks noChangeShapeType="1"/>
          </p:cNvSpPr>
          <p:nvPr/>
        </p:nvSpPr>
        <p:spPr bwMode="auto">
          <a:xfrm flipH="1">
            <a:off x="1042988" y="5518150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3849" name="Picture 47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3325" y="5429250"/>
            <a:ext cx="46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0" name="Picture 43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5734050"/>
            <a:ext cx="4619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1" name="Line 5"/>
          <p:cNvSpPr>
            <a:spLocks noChangeShapeType="1"/>
          </p:cNvSpPr>
          <p:nvPr/>
        </p:nvSpPr>
        <p:spPr bwMode="auto">
          <a:xfrm flipH="1">
            <a:off x="3348038" y="5803900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52" name="Line 5"/>
          <p:cNvSpPr>
            <a:spLocks noChangeShapeType="1"/>
          </p:cNvSpPr>
          <p:nvPr/>
        </p:nvSpPr>
        <p:spPr bwMode="auto">
          <a:xfrm flipH="1">
            <a:off x="3419475" y="580548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53" name="Line 5"/>
          <p:cNvSpPr>
            <a:spLocks noChangeShapeType="1"/>
          </p:cNvSpPr>
          <p:nvPr/>
        </p:nvSpPr>
        <p:spPr bwMode="auto">
          <a:xfrm flipH="1">
            <a:off x="3276600" y="580548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54" name="Line 5"/>
          <p:cNvSpPr>
            <a:spLocks noChangeShapeType="1"/>
          </p:cNvSpPr>
          <p:nvPr/>
        </p:nvSpPr>
        <p:spPr bwMode="auto">
          <a:xfrm flipH="1">
            <a:off x="3203575" y="580548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3855" name="Picture 23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6021388"/>
            <a:ext cx="4619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56" name="Picture 34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5718175"/>
            <a:ext cx="46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7" name="Line 5"/>
          <p:cNvSpPr>
            <a:spLocks noChangeShapeType="1"/>
          </p:cNvSpPr>
          <p:nvPr/>
        </p:nvSpPr>
        <p:spPr bwMode="auto">
          <a:xfrm flipH="1">
            <a:off x="927100" y="2508250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58" name="Line 5"/>
          <p:cNvSpPr>
            <a:spLocks noChangeShapeType="1"/>
          </p:cNvSpPr>
          <p:nvPr/>
        </p:nvSpPr>
        <p:spPr bwMode="auto">
          <a:xfrm flipH="1">
            <a:off x="998538" y="25098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59" name="Line 5"/>
          <p:cNvSpPr>
            <a:spLocks noChangeShapeType="1"/>
          </p:cNvSpPr>
          <p:nvPr/>
        </p:nvSpPr>
        <p:spPr bwMode="auto">
          <a:xfrm flipH="1">
            <a:off x="855663" y="25098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60" name="Line 5"/>
          <p:cNvSpPr>
            <a:spLocks noChangeShapeType="1"/>
          </p:cNvSpPr>
          <p:nvPr/>
        </p:nvSpPr>
        <p:spPr bwMode="auto">
          <a:xfrm flipH="1">
            <a:off x="782638" y="25098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3861" name="Picture 47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975" y="2420938"/>
            <a:ext cx="460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62" name="Picture 43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763" y="2725738"/>
            <a:ext cx="4619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63" name="Line 5"/>
          <p:cNvSpPr>
            <a:spLocks noChangeShapeType="1"/>
          </p:cNvSpPr>
          <p:nvPr/>
        </p:nvSpPr>
        <p:spPr bwMode="auto">
          <a:xfrm flipH="1">
            <a:off x="1863725" y="150018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64" name="Line 5"/>
          <p:cNvSpPr>
            <a:spLocks noChangeShapeType="1"/>
          </p:cNvSpPr>
          <p:nvPr/>
        </p:nvSpPr>
        <p:spPr bwMode="auto">
          <a:xfrm flipH="1">
            <a:off x="1935163" y="150177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65" name="Line 5"/>
          <p:cNvSpPr>
            <a:spLocks noChangeShapeType="1"/>
          </p:cNvSpPr>
          <p:nvPr/>
        </p:nvSpPr>
        <p:spPr bwMode="auto">
          <a:xfrm flipH="1">
            <a:off x="1792288" y="150177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66" name="Line 5"/>
          <p:cNvSpPr>
            <a:spLocks noChangeShapeType="1"/>
          </p:cNvSpPr>
          <p:nvPr/>
        </p:nvSpPr>
        <p:spPr bwMode="auto">
          <a:xfrm flipH="1">
            <a:off x="1719263" y="150177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3867" name="Picture 47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9600" y="1412875"/>
            <a:ext cx="46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68" name="Picture 43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6388" y="1717675"/>
            <a:ext cx="4619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Rectangle 87"/>
          <p:cNvSpPr>
            <a:spLocks noChangeArrowheads="1"/>
          </p:cNvSpPr>
          <p:nvPr/>
        </p:nvSpPr>
        <p:spPr bwMode="auto">
          <a:xfrm>
            <a:off x="3140075" y="715963"/>
            <a:ext cx="323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使用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MOSA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與遠傳智慧型網路介接</a:t>
            </a:r>
          </a:p>
        </p:txBody>
      </p:sp>
      <p:sp>
        <p:nvSpPr>
          <p:cNvPr id="33870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遠傳</a:t>
            </a:r>
            <a:r>
              <a:rPr lang="en-US" altLang="zh-TW" smtClean="0"/>
              <a:t>MVPN</a:t>
            </a:r>
            <a:r>
              <a:rPr lang="zh-TW" altLang="en-US" smtClean="0"/>
              <a:t>整合方案架構</a:t>
            </a:r>
            <a:r>
              <a:rPr lang="en-US" altLang="zh-TW" smtClean="0"/>
              <a:t>(II)</a:t>
            </a:r>
            <a:endParaRPr lang="zh-TW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8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8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25" y="1484313"/>
            <a:ext cx="1295400" cy="1295400"/>
            <a:chOff x="1247" y="845"/>
            <a:chExt cx="792" cy="859"/>
          </a:xfrm>
        </p:grpSpPr>
        <p:sp>
          <p:nvSpPr>
            <p:cNvPr id="14417" name="Oval 3"/>
            <p:cNvSpPr>
              <a:spLocks noChangeArrowheads="1"/>
            </p:cNvSpPr>
            <p:nvPr/>
          </p:nvSpPr>
          <p:spPr bwMode="auto">
            <a:xfrm>
              <a:off x="1247" y="890"/>
              <a:ext cx="792" cy="81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33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pitchFamily="18" charset="-120"/>
              </a:endParaRPr>
            </a:p>
          </p:txBody>
        </p:sp>
        <p:pic>
          <p:nvPicPr>
            <p:cNvPr id="34900" name="Picture 4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630" y="845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901" name="Picture 5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440" y="1042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902" name="Picture 6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576" y="1178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AutoShape 7"/>
          <p:cNvSpPr>
            <a:spLocks noChangeArrowheads="1"/>
          </p:cNvSpPr>
          <p:nvPr/>
        </p:nvSpPr>
        <p:spPr bwMode="auto">
          <a:xfrm rot="628351">
            <a:off x="339725" y="5387975"/>
            <a:ext cx="1916113" cy="730250"/>
          </a:xfrm>
          <a:prstGeom prst="parallelogram">
            <a:avLst>
              <a:gd name="adj" fmla="val 69059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 flipH="1">
            <a:off x="1476375" y="5229225"/>
            <a:ext cx="142875" cy="360363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 rot="628351">
            <a:off x="1189038" y="1339850"/>
            <a:ext cx="1916112" cy="730250"/>
          </a:xfrm>
          <a:prstGeom prst="parallelogram">
            <a:avLst>
              <a:gd name="adj" fmla="val 69112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flipH="1" flipV="1">
            <a:off x="2195513" y="1557338"/>
            <a:ext cx="504825" cy="1428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 rot="628351">
            <a:off x="179388" y="2386013"/>
            <a:ext cx="1916112" cy="730250"/>
          </a:xfrm>
          <a:prstGeom prst="parallelogram">
            <a:avLst>
              <a:gd name="adj" fmla="val 69112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H="1">
            <a:off x="1619250" y="3860800"/>
            <a:ext cx="2738438" cy="12969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H="1" flipV="1">
            <a:off x="2843213" y="1700213"/>
            <a:ext cx="1439862" cy="21050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 flipH="1" flipV="1">
            <a:off x="1187450" y="2565400"/>
            <a:ext cx="3167063" cy="123983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auto">
          <a:xfrm rot="628351">
            <a:off x="2555875" y="5676900"/>
            <a:ext cx="1916113" cy="730250"/>
          </a:xfrm>
          <a:prstGeom prst="parallelogram">
            <a:avLst>
              <a:gd name="adj" fmla="val 69112"/>
            </a:avLst>
          </a:prstGeom>
          <a:solidFill>
            <a:schemeClr val="accent1"/>
          </a:solidFill>
          <a:ln w="28575">
            <a:solidFill>
              <a:srgbClr val="3399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>
            <a:off x="3706813" y="3805238"/>
            <a:ext cx="649287" cy="1944687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>
            <a:prstShdw prst="shdw17" dist="17961" dir="2700000">
              <a:srgbClr val="1F5C99"/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380945" name="Cloud"/>
          <p:cNvSpPr>
            <a:spLocks noChangeAspect="1" noEditPoints="1" noChangeArrowheads="1"/>
          </p:cNvSpPr>
          <p:nvPr/>
        </p:nvSpPr>
        <p:spPr bwMode="auto">
          <a:xfrm>
            <a:off x="3492500" y="3276600"/>
            <a:ext cx="1439863" cy="873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400" dirty="0">
                <a:latin typeface="Arial" pitchFamily="34" charset="0"/>
                <a:ea typeface="新細明體" pitchFamily="18" charset="-120"/>
              </a:rPr>
              <a:t>Internet/</a:t>
            </a:r>
          </a:p>
          <a:p>
            <a:pPr algn="ctr">
              <a:defRPr/>
            </a:pPr>
            <a:r>
              <a:rPr lang="en-US" altLang="zh-TW" sz="1400" dirty="0">
                <a:latin typeface="Arial" pitchFamily="34" charset="0"/>
                <a:ea typeface="新細明體" pitchFamily="18" charset="-120"/>
              </a:rPr>
              <a:t>Intranet</a:t>
            </a:r>
          </a:p>
        </p:txBody>
      </p:sp>
      <p:sp>
        <p:nvSpPr>
          <p:cNvPr id="34830" name="Text Box 25"/>
          <p:cNvSpPr txBox="1">
            <a:spLocks noChangeArrowheads="1"/>
          </p:cNvSpPr>
          <p:nvPr/>
        </p:nvSpPr>
        <p:spPr bwMode="auto">
          <a:xfrm>
            <a:off x="3276600" y="4868863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ADSL</a:t>
            </a:r>
            <a:endParaRPr lang="en-US" altLang="zh-TW" sz="1400"/>
          </a:p>
        </p:txBody>
      </p:sp>
      <p:sp>
        <p:nvSpPr>
          <p:cNvPr id="380954" name="Cloud"/>
          <p:cNvSpPr>
            <a:spLocks noChangeAspect="1" noEditPoints="1" noChangeArrowheads="1"/>
          </p:cNvSpPr>
          <p:nvPr/>
        </p:nvSpPr>
        <p:spPr bwMode="auto">
          <a:xfrm>
            <a:off x="4787900" y="2420938"/>
            <a:ext cx="2162175" cy="1079500"/>
          </a:xfrm>
          <a:custGeom>
            <a:avLst/>
            <a:gdLst>
              <a:gd name="T0" fmla="*/ 6707 w 21600"/>
              <a:gd name="T1" fmla="*/ 655638 h 21600"/>
              <a:gd name="T2" fmla="*/ 1081088 w 21600"/>
              <a:gd name="T3" fmla="*/ 1309879 h 21600"/>
              <a:gd name="T4" fmla="*/ 2160373 w 21600"/>
              <a:gd name="T5" fmla="*/ 655638 h 21600"/>
              <a:gd name="T6" fmla="*/ 1081088 w 21600"/>
              <a:gd name="T7" fmla="*/ 749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600" b="1" dirty="0">
                <a:latin typeface="Arial" pitchFamily="34" charset="0"/>
                <a:ea typeface="新細明體" pitchFamily="18" charset="-120"/>
              </a:rPr>
              <a:t>FET</a:t>
            </a:r>
          </a:p>
          <a:p>
            <a:pPr algn="ctr">
              <a:defRPr/>
            </a:pPr>
            <a:r>
              <a:rPr lang="en-US" altLang="zh-TW" sz="1600" b="1" dirty="0">
                <a:latin typeface="Arial" pitchFamily="34" charset="0"/>
                <a:ea typeface="新細明體" pitchFamily="18" charset="-120"/>
              </a:rPr>
              <a:t>     </a:t>
            </a:r>
            <a:r>
              <a:rPr lang="zh-TW" altLang="en-US" sz="1600" b="1" dirty="0">
                <a:latin typeface="Arial" pitchFamily="34" charset="0"/>
                <a:ea typeface="新細明體" pitchFamily="18" charset="-120"/>
              </a:rPr>
              <a:t>智慧型網路</a:t>
            </a:r>
          </a:p>
        </p:txBody>
      </p:sp>
      <p:sp>
        <p:nvSpPr>
          <p:cNvPr id="380957" name="Cloud"/>
          <p:cNvSpPr>
            <a:spLocks noChangeAspect="1" noEditPoints="1" noChangeArrowheads="1"/>
          </p:cNvSpPr>
          <p:nvPr/>
        </p:nvSpPr>
        <p:spPr bwMode="auto">
          <a:xfrm>
            <a:off x="6372225" y="2133600"/>
            <a:ext cx="1152525" cy="698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1400" dirty="0">
                <a:latin typeface="Arial" pitchFamily="34" charset="0"/>
                <a:ea typeface="新細明體" pitchFamily="18" charset="-120"/>
              </a:rPr>
              <a:t>PSTN</a:t>
            </a:r>
          </a:p>
        </p:txBody>
      </p:sp>
      <p:sp>
        <p:nvSpPr>
          <p:cNvPr id="380959" name="Rectangle 31"/>
          <p:cNvSpPr>
            <a:spLocks noChangeArrowheads="1"/>
          </p:cNvSpPr>
          <p:nvPr/>
        </p:nvSpPr>
        <p:spPr bwMode="auto">
          <a:xfrm>
            <a:off x="6732588" y="1916113"/>
            <a:ext cx="2017712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顯示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DID/DOD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號碼</a:t>
            </a:r>
          </a:p>
        </p:txBody>
      </p:sp>
      <p:pic>
        <p:nvPicPr>
          <p:cNvPr id="34834" name="Picture 32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300663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5" name="Text Box 33"/>
          <p:cNvSpPr txBox="1">
            <a:spLocks noChangeArrowheads="1"/>
          </p:cNvSpPr>
          <p:nvPr/>
        </p:nvSpPr>
        <p:spPr bwMode="auto">
          <a:xfrm>
            <a:off x="4025900" y="5373688"/>
            <a:ext cx="90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4836" name="Text Box 35"/>
          <p:cNvSpPr txBox="1">
            <a:spLocks noChangeArrowheads="1"/>
          </p:cNvSpPr>
          <p:nvPr/>
        </p:nvSpPr>
        <p:spPr bwMode="auto">
          <a:xfrm>
            <a:off x="2555875" y="27813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</a:t>
            </a:r>
            <a:endParaRPr lang="en-US" altLang="zh-TW" sz="1400"/>
          </a:p>
        </p:txBody>
      </p:sp>
      <p:sp>
        <p:nvSpPr>
          <p:cNvPr id="34837" name="Text Box 36"/>
          <p:cNvSpPr txBox="1">
            <a:spLocks noChangeArrowheads="1"/>
          </p:cNvSpPr>
          <p:nvPr/>
        </p:nvSpPr>
        <p:spPr bwMode="auto">
          <a:xfrm>
            <a:off x="3276600" y="21336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</a:t>
            </a:r>
            <a:endParaRPr lang="en-US" altLang="zh-TW" sz="1400"/>
          </a:p>
        </p:txBody>
      </p:sp>
      <p:sp>
        <p:nvSpPr>
          <p:cNvPr id="34838" name="Text Box 37"/>
          <p:cNvSpPr txBox="1">
            <a:spLocks noChangeArrowheads="1"/>
          </p:cNvSpPr>
          <p:nvPr/>
        </p:nvSpPr>
        <p:spPr bwMode="auto">
          <a:xfrm>
            <a:off x="2409825" y="4652963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ADSL</a:t>
            </a:r>
            <a:endParaRPr lang="en-US" altLang="zh-TW" sz="1400"/>
          </a:p>
        </p:txBody>
      </p:sp>
      <p:sp>
        <p:nvSpPr>
          <p:cNvPr id="34839" name="Text Box 38"/>
          <p:cNvSpPr txBox="1">
            <a:spLocks noChangeArrowheads="1"/>
          </p:cNvSpPr>
          <p:nvPr/>
        </p:nvSpPr>
        <p:spPr bwMode="auto">
          <a:xfrm>
            <a:off x="3951288" y="5734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pic>
        <p:nvPicPr>
          <p:cNvPr id="34840" name="Picture 45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8" y="5011738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1" name="Text Box 46"/>
          <p:cNvSpPr txBox="1">
            <a:spLocks noChangeArrowheads="1"/>
          </p:cNvSpPr>
          <p:nvPr/>
        </p:nvSpPr>
        <p:spPr bwMode="auto">
          <a:xfrm>
            <a:off x="1793875" y="5084763"/>
            <a:ext cx="90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4842" name="Text Box 48"/>
          <p:cNvSpPr txBox="1">
            <a:spLocks noChangeArrowheads="1"/>
          </p:cNvSpPr>
          <p:nvPr/>
        </p:nvSpPr>
        <p:spPr bwMode="auto">
          <a:xfrm>
            <a:off x="1719263" y="544512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pic>
        <p:nvPicPr>
          <p:cNvPr id="34843" name="Picture 55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636838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4" name="Text Box 56"/>
          <p:cNvSpPr txBox="1">
            <a:spLocks noChangeArrowheads="1"/>
          </p:cNvSpPr>
          <p:nvPr/>
        </p:nvSpPr>
        <p:spPr bwMode="auto">
          <a:xfrm>
            <a:off x="1331913" y="2890838"/>
            <a:ext cx="90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4845" name="Text Box 58"/>
          <p:cNvSpPr txBox="1">
            <a:spLocks noChangeArrowheads="1"/>
          </p:cNvSpPr>
          <p:nvPr/>
        </p:nvSpPr>
        <p:spPr bwMode="auto">
          <a:xfrm>
            <a:off x="854075" y="195421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pic>
        <p:nvPicPr>
          <p:cNvPr id="34846" name="Picture 65" descr="DSL-Mo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463" y="1497013"/>
            <a:ext cx="50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7" name="Text Box 66"/>
          <p:cNvSpPr txBox="1">
            <a:spLocks noChangeArrowheads="1"/>
          </p:cNvSpPr>
          <p:nvPr/>
        </p:nvSpPr>
        <p:spPr bwMode="auto">
          <a:xfrm>
            <a:off x="2339975" y="1773238"/>
            <a:ext cx="90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/>
              <a:t>VPN Box</a:t>
            </a:r>
            <a:endParaRPr lang="en-US" altLang="zh-TW" sz="1400"/>
          </a:p>
        </p:txBody>
      </p:sp>
      <p:sp>
        <p:nvSpPr>
          <p:cNvPr id="34848" name="Text Box 68"/>
          <p:cNvSpPr txBox="1">
            <a:spLocks noChangeArrowheads="1"/>
          </p:cNvSpPr>
          <p:nvPr/>
        </p:nvSpPr>
        <p:spPr bwMode="auto">
          <a:xfrm>
            <a:off x="1863725" y="908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/>
              <a:t>MOSA</a:t>
            </a:r>
          </a:p>
          <a:p>
            <a:pPr algn="ctr"/>
            <a:r>
              <a:rPr lang="en-US" altLang="zh-TW" sz="1200" b="1"/>
              <a:t>IP-PBX</a:t>
            </a:r>
          </a:p>
        </p:txBody>
      </p:sp>
      <p:sp>
        <p:nvSpPr>
          <p:cNvPr id="34849" name="Text Box 69"/>
          <p:cNvSpPr txBox="1">
            <a:spLocks noChangeArrowheads="1"/>
          </p:cNvSpPr>
          <p:nvPr/>
        </p:nvSpPr>
        <p:spPr bwMode="auto">
          <a:xfrm>
            <a:off x="723900" y="119697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東莞廠</a:t>
            </a:r>
          </a:p>
        </p:txBody>
      </p:sp>
      <p:sp>
        <p:nvSpPr>
          <p:cNvPr id="34850" name="Text Box 70"/>
          <p:cNvSpPr txBox="1">
            <a:spLocks noChangeArrowheads="1"/>
          </p:cNvSpPr>
          <p:nvPr/>
        </p:nvSpPr>
        <p:spPr bwMode="auto">
          <a:xfrm>
            <a:off x="-101600" y="206057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上海廠</a:t>
            </a:r>
          </a:p>
        </p:txBody>
      </p:sp>
      <p:sp>
        <p:nvSpPr>
          <p:cNvPr id="34851" name="Text Box 71"/>
          <p:cNvSpPr txBox="1">
            <a:spLocks noChangeArrowheads="1"/>
          </p:cNvSpPr>
          <p:nvPr/>
        </p:nvSpPr>
        <p:spPr bwMode="auto">
          <a:xfrm>
            <a:off x="147638" y="609282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新竹廠</a:t>
            </a:r>
          </a:p>
        </p:txBody>
      </p:sp>
      <p:sp>
        <p:nvSpPr>
          <p:cNvPr id="34852" name="Text Box 72"/>
          <p:cNvSpPr txBox="1">
            <a:spLocks noChangeArrowheads="1"/>
          </p:cNvSpPr>
          <p:nvPr/>
        </p:nvSpPr>
        <p:spPr bwMode="auto">
          <a:xfrm>
            <a:off x="2381250" y="6308725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600"/>
              <a:t>總公司</a:t>
            </a:r>
          </a:p>
        </p:txBody>
      </p:sp>
      <p:sp>
        <p:nvSpPr>
          <p:cNvPr id="34853" name="Text Box 73"/>
          <p:cNvSpPr txBox="1">
            <a:spLocks noChangeArrowheads="1"/>
          </p:cNvSpPr>
          <p:nvPr/>
        </p:nvSpPr>
        <p:spPr bwMode="auto">
          <a:xfrm>
            <a:off x="3613150" y="1628775"/>
            <a:ext cx="1103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MVPN </a:t>
            </a:r>
            <a:r>
              <a:rPr lang="zh-TW" altLang="en-US" sz="1400"/>
              <a:t>群組</a:t>
            </a:r>
          </a:p>
        </p:txBody>
      </p:sp>
      <p:pic>
        <p:nvPicPr>
          <p:cNvPr id="34854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825" y="2349500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004" name="Freeform 76"/>
          <p:cNvSpPr>
            <a:spLocks/>
          </p:cNvSpPr>
          <p:nvPr/>
        </p:nvSpPr>
        <p:spPr bwMode="auto">
          <a:xfrm>
            <a:off x="1835150" y="3213100"/>
            <a:ext cx="1698625" cy="1655763"/>
          </a:xfrm>
          <a:custGeom>
            <a:avLst/>
            <a:gdLst>
              <a:gd name="T0" fmla="*/ 0 w 1070"/>
              <a:gd name="T1" fmla="*/ 998 h 998"/>
              <a:gd name="T2" fmla="*/ 1043 w 1070"/>
              <a:gd name="T3" fmla="*/ 499 h 998"/>
              <a:gd name="T4" fmla="*/ 164 w 1070"/>
              <a:gd name="T5" fmla="*/ 0 h 998"/>
              <a:gd name="T6" fmla="*/ 0 60000 65536"/>
              <a:gd name="T7" fmla="*/ 0 60000 65536"/>
              <a:gd name="T8" fmla="*/ 0 60000 65536"/>
              <a:gd name="T9" fmla="*/ 0 w 1070"/>
              <a:gd name="T10" fmla="*/ 0 h 998"/>
              <a:gd name="T11" fmla="*/ 1070 w 1070"/>
              <a:gd name="T12" fmla="*/ 998 h 998"/>
              <a:gd name="connsiteX0" fmla="*/ 0 w 9997"/>
              <a:gd name="connsiteY0" fmla="*/ 10453 h 10453"/>
              <a:gd name="connsiteX1" fmla="*/ 9745 w 9997"/>
              <a:gd name="connsiteY1" fmla="*/ 5000 h 10453"/>
              <a:gd name="connsiteX2" fmla="*/ 1530 w 9997"/>
              <a:gd name="connsiteY2" fmla="*/ 0 h 10453"/>
              <a:gd name="connsiteX0" fmla="*/ 0 w 10000"/>
              <a:gd name="connsiteY0" fmla="*/ 10000 h 10000"/>
              <a:gd name="connsiteX1" fmla="*/ 9748 w 10000"/>
              <a:gd name="connsiteY1" fmla="*/ 4783 h 10000"/>
              <a:gd name="connsiteX2" fmla="*/ 153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4624" y="8076"/>
                  <a:pt x="9495" y="6374"/>
                  <a:pt x="9748" y="4783"/>
                </a:cubicBezTo>
                <a:cubicBezTo>
                  <a:pt x="10000" y="3192"/>
                  <a:pt x="3241" y="997"/>
                  <a:pt x="153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sp>
        <p:nvSpPr>
          <p:cNvPr id="381005" name="Rectangle 77"/>
          <p:cNvSpPr>
            <a:spLocks noChangeArrowheads="1"/>
          </p:cNvSpPr>
          <p:nvPr/>
        </p:nvSpPr>
        <p:spPr bwMode="auto">
          <a:xfrm>
            <a:off x="1979613" y="3773488"/>
            <a:ext cx="1152525" cy="3651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600">
                <a:solidFill>
                  <a:srgbClr val="FF0000"/>
                </a:solidFill>
                <a:latin typeface="Arial" pitchFamily="34" charset="0"/>
                <a:ea typeface="華康中黑體"/>
                <a:cs typeface="華康中黑體"/>
              </a:rPr>
              <a:t>互打</a:t>
            </a:r>
            <a:r>
              <a:rPr kumimoji="0" lang="en-US" altLang="zh-TW" sz="1600">
                <a:solidFill>
                  <a:srgbClr val="FF0000"/>
                </a:solidFill>
                <a:latin typeface="Arial" pitchFamily="34" charset="0"/>
                <a:ea typeface="華康中黑體"/>
                <a:cs typeface="華康中黑體"/>
              </a:rPr>
              <a:t>0</a:t>
            </a:r>
            <a:r>
              <a:rPr kumimoji="0" lang="zh-TW" altLang="en-US" sz="1600">
                <a:solidFill>
                  <a:srgbClr val="FF0000"/>
                </a:solidFill>
                <a:latin typeface="Arial" pitchFamily="34" charset="0"/>
                <a:ea typeface="華康中黑體"/>
                <a:cs typeface="華康中黑體"/>
              </a:rPr>
              <a:t>元</a:t>
            </a:r>
          </a:p>
        </p:txBody>
      </p:sp>
      <p:sp>
        <p:nvSpPr>
          <p:cNvPr id="381007" name="Freeform 79"/>
          <p:cNvSpPr>
            <a:spLocks/>
          </p:cNvSpPr>
          <p:nvPr/>
        </p:nvSpPr>
        <p:spPr bwMode="auto">
          <a:xfrm>
            <a:off x="5003800" y="2636838"/>
            <a:ext cx="479425" cy="1150937"/>
          </a:xfrm>
          <a:custGeom>
            <a:avLst/>
            <a:gdLst>
              <a:gd name="T0" fmla="*/ 181 w 302"/>
              <a:gd name="T1" fmla="*/ 725 h 725"/>
              <a:gd name="T2" fmla="*/ 272 w 302"/>
              <a:gd name="T3" fmla="*/ 363 h 725"/>
              <a:gd name="T4" fmla="*/ 0 w 302"/>
              <a:gd name="T5" fmla="*/ 0 h 725"/>
              <a:gd name="T6" fmla="*/ 0 60000 65536"/>
              <a:gd name="T7" fmla="*/ 0 60000 65536"/>
              <a:gd name="T8" fmla="*/ 0 60000 65536"/>
              <a:gd name="T9" fmla="*/ 0 w 302"/>
              <a:gd name="T10" fmla="*/ 0 h 725"/>
              <a:gd name="T11" fmla="*/ 302 w 302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725">
                <a:moveTo>
                  <a:pt x="181" y="725"/>
                </a:moveTo>
                <a:cubicBezTo>
                  <a:pt x="241" y="604"/>
                  <a:pt x="302" y="484"/>
                  <a:pt x="272" y="363"/>
                </a:cubicBezTo>
                <a:cubicBezTo>
                  <a:pt x="242" y="242"/>
                  <a:pt x="121" y="121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5170488" y="908050"/>
            <a:ext cx="1295400" cy="1295400"/>
            <a:chOff x="1247" y="845"/>
            <a:chExt cx="792" cy="859"/>
          </a:xfrm>
        </p:grpSpPr>
        <p:sp>
          <p:nvSpPr>
            <p:cNvPr id="14413" name="Oval 81"/>
            <p:cNvSpPr>
              <a:spLocks noChangeArrowheads="1"/>
            </p:cNvSpPr>
            <p:nvPr/>
          </p:nvSpPr>
          <p:spPr bwMode="auto">
            <a:xfrm>
              <a:off x="1247" y="890"/>
              <a:ext cx="792" cy="81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33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pitchFamily="18" charset="-120"/>
              </a:endParaRPr>
            </a:p>
          </p:txBody>
        </p:sp>
        <p:pic>
          <p:nvPicPr>
            <p:cNvPr id="34896" name="Picture 82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630" y="845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97" name="Picture 83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440" y="1042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98" name="Picture 84" descr="Cell-Phone-Sig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21450">
              <a:off x="1576" y="1178"/>
              <a:ext cx="19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59" name="Text Box 28"/>
          <p:cNvSpPr txBox="1">
            <a:spLocks noChangeArrowheads="1"/>
          </p:cNvSpPr>
          <p:nvPr/>
        </p:nvSpPr>
        <p:spPr bwMode="auto">
          <a:xfrm>
            <a:off x="4467225" y="981075"/>
            <a:ext cx="133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/>
              <a:t>非 </a:t>
            </a:r>
            <a:r>
              <a:rPr lang="en-US" altLang="zh-TW" sz="1400"/>
              <a:t>MVPN </a:t>
            </a:r>
            <a:r>
              <a:rPr lang="zh-TW" altLang="en-US" sz="1400"/>
              <a:t>群組</a:t>
            </a:r>
          </a:p>
        </p:txBody>
      </p:sp>
      <p:sp>
        <p:nvSpPr>
          <p:cNvPr id="381002" name="Rectangle 74"/>
          <p:cNvSpPr>
            <a:spLocks noChangeArrowheads="1"/>
          </p:cNvSpPr>
          <p:nvPr/>
        </p:nvSpPr>
        <p:spPr bwMode="auto">
          <a:xfrm>
            <a:off x="3243263" y="1268413"/>
            <a:ext cx="2017712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顯示分機簡碼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</a:p>
        </p:txBody>
      </p:sp>
      <p:sp>
        <p:nvSpPr>
          <p:cNvPr id="89" name="Rectangle 29"/>
          <p:cNvSpPr>
            <a:spLocks noChangeArrowheads="1"/>
          </p:cNvSpPr>
          <p:nvPr/>
        </p:nvSpPr>
        <p:spPr bwMode="auto">
          <a:xfrm>
            <a:off x="5148263" y="3921125"/>
            <a:ext cx="3878262" cy="26733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accent1"/>
              </a:gs>
            </a:gsLst>
            <a:lin ang="2700000" scaled="1"/>
          </a:gradFill>
          <a:ln w="28575" algn="ctr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可達到下列功能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: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公司桌機與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手機可以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簡碼互撥</a:t>
            </a:r>
            <a:endParaRPr kumimoji="0" lang="en-US" altLang="zh-TW" sz="1400">
              <a:latin typeface="Arial" pitchFamily="34" charset="0"/>
              <a:ea typeface="新細明體" pitchFamily="18" charset="-120"/>
            </a:endParaRP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公司桌機以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撥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手機可以顯示桌機簡碼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公司桌機撥市話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/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長途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/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國際或非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手機可以顯示分機專屬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DID/DOD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號碼，可直接回撥至桌機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以桌機或手機撥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MVPN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手機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PNP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簡碼或全碼，可設定先響桌機再響手機，或先響手機再響桌機（亦可設定下班後只響手機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) </a:t>
            </a:r>
          </a:p>
          <a:p>
            <a:pPr marL="457200" indent="-457200" eaLnBrk="0" hangingPunct="0">
              <a:buFontTx/>
              <a:buAutoNum type="arabicPeriod"/>
              <a:tabLst>
                <a:tab pos="228600" algn="l"/>
              </a:tabLst>
              <a:defRPr/>
            </a:pP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可設定分機無應答轉接指定手機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(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此功能不可與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4.</a:t>
            </a:r>
            <a:r>
              <a:rPr kumimoji="0" lang="zh-TW" altLang="en-US" sz="1400">
                <a:latin typeface="Arial" pitchFamily="34" charset="0"/>
                <a:ea typeface="新細明體" pitchFamily="18" charset="-120"/>
              </a:rPr>
              <a:t>同時啟用</a:t>
            </a:r>
            <a:r>
              <a:rPr kumimoji="0" lang="en-US" altLang="zh-TW" sz="1400">
                <a:latin typeface="Arial" pitchFamily="34" charset="0"/>
                <a:ea typeface="新細明體" pitchFamily="18" charset="-120"/>
              </a:rPr>
              <a:t>)</a:t>
            </a:r>
          </a:p>
        </p:txBody>
      </p:sp>
      <p:sp>
        <p:nvSpPr>
          <p:cNvPr id="381006" name="Freeform 78"/>
          <p:cNvSpPr>
            <a:spLocks/>
          </p:cNvSpPr>
          <p:nvPr/>
        </p:nvSpPr>
        <p:spPr bwMode="auto">
          <a:xfrm>
            <a:off x="4068763" y="2781300"/>
            <a:ext cx="3382962" cy="2376488"/>
          </a:xfrm>
          <a:custGeom>
            <a:avLst/>
            <a:gdLst>
              <a:gd name="T0" fmla="*/ 0 w 2041"/>
              <a:gd name="T1" fmla="*/ 1497 h 1497"/>
              <a:gd name="T2" fmla="*/ 362 w 2041"/>
              <a:gd name="T3" fmla="*/ 816 h 1497"/>
              <a:gd name="T4" fmla="*/ 2041 w 2041"/>
              <a:gd name="T5" fmla="*/ 0 h 1497"/>
              <a:gd name="T6" fmla="*/ 0 60000 65536"/>
              <a:gd name="T7" fmla="*/ 0 60000 65536"/>
              <a:gd name="T8" fmla="*/ 0 60000 65536"/>
              <a:gd name="T9" fmla="*/ 0 w 2041"/>
              <a:gd name="T10" fmla="*/ 0 h 1497"/>
              <a:gd name="T11" fmla="*/ 2041 w 2041"/>
              <a:gd name="T12" fmla="*/ 1497 h 1497"/>
              <a:gd name="connsiteX0" fmla="*/ 0 w 10443"/>
              <a:gd name="connsiteY0" fmla="*/ 9997 h 9997"/>
              <a:gd name="connsiteX1" fmla="*/ 2217 w 10443"/>
              <a:gd name="connsiteY1" fmla="*/ 5451 h 9997"/>
              <a:gd name="connsiteX2" fmla="*/ 10443 w 10443"/>
              <a:gd name="connsiteY2" fmla="*/ 0 h 9997"/>
              <a:gd name="connsiteX0" fmla="*/ 0 w 10000"/>
              <a:gd name="connsiteY0" fmla="*/ 10000 h 10000"/>
              <a:gd name="connsiteX1" fmla="*/ 2123 w 10000"/>
              <a:gd name="connsiteY1" fmla="*/ 5453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91" y="8678"/>
                  <a:pt x="457" y="7119"/>
                  <a:pt x="2123" y="5453"/>
                </a:cubicBezTo>
                <a:cubicBezTo>
                  <a:pt x="3789" y="3786"/>
                  <a:pt x="8686" y="908"/>
                  <a:pt x="1000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pitchFamily="18" charset="-120"/>
            </a:endParaRPr>
          </a:p>
        </p:txBody>
      </p:sp>
      <p:pic>
        <p:nvPicPr>
          <p:cNvPr id="34863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6425" y="3260725"/>
            <a:ext cx="1019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4" name="Text Box 68"/>
          <p:cNvSpPr txBox="1">
            <a:spLocks noChangeArrowheads="1"/>
          </p:cNvSpPr>
          <p:nvPr/>
        </p:nvSpPr>
        <p:spPr bwMode="auto">
          <a:xfrm>
            <a:off x="4632325" y="34766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200" b="1">
                <a:solidFill>
                  <a:srgbClr val="3366CC"/>
                </a:solidFill>
              </a:rPr>
              <a:t>MOS</a:t>
            </a:r>
            <a:r>
              <a:rPr lang="en-US" altLang="zh-TW" sz="1200" b="1">
                <a:solidFill>
                  <a:srgbClr val="FF9900"/>
                </a:solidFill>
              </a:rPr>
              <a:t>A</a:t>
            </a:r>
          </a:p>
          <a:p>
            <a:pPr algn="ctr"/>
            <a:r>
              <a:rPr lang="en-US" altLang="zh-TW" sz="1200" b="1"/>
              <a:t>TGW</a:t>
            </a:r>
          </a:p>
        </p:txBody>
      </p:sp>
      <p:sp>
        <p:nvSpPr>
          <p:cNvPr id="34865" name="Line 5"/>
          <p:cNvSpPr>
            <a:spLocks noChangeShapeType="1"/>
          </p:cNvSpPr>
          <p:nvPr/>
        </p:nvSpPr>
        <p:spPr bwMode="auto">
          <a:xfrm flipH="1">
            <a:off x="3348038" y="587692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66" name="Line 5"/>
          <p:cNvSpPr>
            <a:spLocks noChangeShapeType="1"/>
          </p:cNvSpPr>
          <p:nvPr/>
        </p:nvSpPr>
        <p:spPr bwMode="auto">
          <a:xfrm flipH="1">
            <a:off x="3492500" y="5878513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67" name="Line 5"/>
          <p:cNvSpPr>
            <a:spLocks noChangeShapeType="1"/>
          </p:cNvSpPr>
          <p:nvPr/>
        </p:nvSpPr>
        <p:spPr bwMode="auto">
          <a:xfrm flipH="1">
            <a:off x="3203575" y="5878513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68" name="Line 5"/>
          <p:cNvSpPr>
            <a:spLocks noChangeShapeType="1"/>
          </p:cNvSpPr>
          <p:nvPr/>
        </p:nvSpPr>
        <p:spPr bwMode="auto">
          <a:xfrm flipH="1">
            <a:off x="3059113" y="5878513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4869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092825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0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6021388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1" name="Picture 34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5675313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72" name="Line 5"/>
          <p:cNvSpPr>
            <a:spLocks noChangeShapeType="1"/>
          </p:cNvSpPr>
          <p:nvPr/>
        </p:nvSpPr>
        <p:spPr bwMode="auto">
          <a:xfrm flipH="1">
            <a:off x="1160463" y="56213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73" name="Line 5"/>
          <p:cNvSpPr>
            <a:spLocks noChangeShapeType="1"/>
          </p:cNvSpPr>
          <p:nvPr/>
        </p:nvSpPr>
        <p:spPr bwMode="auto">
          <a:xfrm flipH="1">
            <a:off x="1304925" y="5622925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74" name="Line 5"/>
          <p:cNvSpPr>
            <a:spLocks noChangeShapeType="1"/>
          </p:cNvSpPr>
          <p:nvPr/>
        </p:nvSpPr>
        <p:spPr bwMode="auto">
          <a:xfrm flipH="1">
            <a:off x="1016000" y="5622925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75" name="Line 5"/>
          <p:cNvSpPr>
            <a:spLocks noChangeShapeType="1"/>
          </p:cNvSpPr>
          <p:nvPr/>
        </p:nvSpPr>
        <p:spPr bwMode="auto">
          <a:xfrm flipH="1">
            <a:off x="871538" y="562292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4876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837238"/>
            <a:ext cx="50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7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3" y="5765800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8" name="Picture 34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0463" y="5419725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79" name="Line 5"/>
          <p:cNvSpPr>
            <a:spLocks noChangeShapeType="1"/>
          </p:cNvSpPr>
          <p:nvPr/>
        </p:nvSpPr>
        <p:spPr bwMode="auto">
          <a:xfrm flipH="1">
            <a:off x="1016000" y="2622550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80" name="Line 5"/>
          <p:cNvSpPr>
            <a:spLocks noChangeShapeType="1"/>
          </p:cNvSpPr>
          <p:nvPr/>
        </p:nvSpPr>
        <p:spPr bwMode="auto">
          <a:xfrm flipH="1">
            <a:off x="1160463" y="26241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81" name="Line 5"/>
          <p:cNvSpPr>
            <a:spLocks noChangeShapeType="1"/>
          </p:cNvSpPr>
          <p:nvPr/>
        </p:nvSpPr>
        <p:spPr bwMode="auto">
          <a:xfrm flipH="1">
            <a:off x="871538" y="26241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82" name="Line 5"/>
          <p:cNvSpPr>
            <a:spLocks noChangeShapeType="1"/>
          </p:cNvSpPr>
          <p:nvPr/>
        </p:nvSpPr>
        <p:spPr bwMode="auto">
          <a:xfrm flipH="1">
            <a:off x="727075" y="262413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4883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838450"/>
            <a:ext cx="50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4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00" y="2767013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5" name="Picture 34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000" y="2420938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6" name="Line 5"/>
          <p:cNvSpPr>
            <a:spLocks noChangeShapeType="1"/>
          </p:cNvSpPr>
          <p:nvPr/>
        </p:nvSpPr>
        <p:spPr bwMode="auto">
          <a:xfrm flipH="1">
            <a:off x="1908175" y="1543050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87" name="Line 5"/>
          <p:cNvSpPr>
            <a:spLocks noChangeShapeType="1"/>
          </p:cNvSpPr>
          <p:nvPr/>
        </p:nvSpPr>
        <p:spPr bwMode="auto">
          <a:xfrm flipH="1">
            <a:off x="2052638" y="15446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88" name="Line 5"/>
          <p:cNvSpPr>
            <a:spLocks noChangeShapeType="1"/>
          </p:cNvSpPr>
          <p:nvPr/>
        </p:nvSpPr>
        <p:spPr bwMode="auto">
          <a:xfrm flipH="1">
            <a:off x="1763713" y="15446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4889" name="Line 5"/>
          <p:cNvSpPr>
            <a:spLocks noChangeShapeType="1"/>
          </p:cNvSpPr>
          <p:nvPr/>
        </p:nvSpPr>
        <p:spPr bwMode="auto">
          <a:xfrm flipH="1">
            <a:off x="1619250" y="154463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4890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738" y="1758950"/>
            <a:ext cx="50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1" name="Picture 75" descr="Corded-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687513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2" name="Picture 34" descr="Voice-Gate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341438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55" name="Rectangle 87"/>
          <p:cNvSpPr>
            <a:spLocks noChangeArrowheads="1"/>
          </p:cNvSpPr>
          <p:nvPr/>
        </p:nvSpPr>
        <p:spPr bwMode="auto">
          <a:xfrm>
            <a:off x="2163763" y="692150"/>
            <a:ext cx="5072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使用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MOSA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 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IP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 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PBX</a:t>
            </a:r>
            <a:r>
              <a:rPr lang="zh-TW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與遠傳智慧型網路介接 不需申裝</a:t>
            </a: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rPr>
              <a:t>E1</a:t>
            </a:r>
            <a:endParaRPr lang="zh-TW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4894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遠傳</a:t>
            </a:r>
            <a:r>
              <a:rPr lang="en-US" altLang="zh-TW" smtClean="0"/>
              <a:t>MVPN</a:t>
            </a:r>
            <a:r>
              <a:rPr lang="zh-TW" altLang="en-US" smtClean="0"/>
              <a:t>整合方案架構</a:t>
            </a:r>
            <a:r>
              <a:rPr lang="en-US" altLang="zh-TW" smtClean="0"/>
              <a:t>(III)</a:t>
            </a:r>
            <a:endParaRPr lang="zh-TW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8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8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en-US" altLang="zh-TW" smtClean="0"/>
              <a:t>MOSA IP-MVPN</a:t>
            </a:r>
            <a:r>
              <a:rPr lang="zh-TW" altLang="en-US" smtClean="0"/>
              <a:t>銷售方案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gray">
          <a:xfrm>
            <a:off x="468313" y="692150"/>
            <a:ext cx="8207375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30000"/>
              </a:lnSpc>
              <a:spcBef>
                <a:spcPct val="50000"/>
              </a:spcBef>
              <a:buClr>
                <a:srgbClr val="000066"/>
              </a:buClr>
              <a:buFont typeface="Webdings" pitchFamily="18" charset="2"/>
              <a:buChar char="Ë"/>
            </a:pPr>
            <a:r>
              <a:rPr lang="zh-TW" altLang="en-US" sz="2400" b="1">
                <a:solidFill>
                  <a:srgbClr val="122656"/>
                </a:solidFill>
                <a:cs typeface="Arial" charset="0"/>
              </a:rPr>
              <a:t> 企業辦公室通訊方案：</a:t>
            </a:r>
            <a:r>
              <a:rPr lang="zh-TW" altLang="en-US" sz="2400" b="1"/>
              <a:t>傻瓜進階到智慧型交換機</a:t>
            </a:r>
            <a:endParaRPr lang="en-US" altLang="zh-TW" sz="2400" b="1">
              <a:solidFill>
                <a:srgbClr val="122656"/>
              </a:solidFill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智慧的第一步：行動分機整合</a:t>
            </a:r>
            <a:endParaRPr lang="en-US" altLang="zh-TW" sz="2000" b="1">
              <a:solidFill>
                <a:srgbClr val="0D0D0D"/>
              </a:solidFill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智慧的第二步：手機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APP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整合</a:t>
            </a:r>
            <a:endParaRPr lang="en-US" altLang="zh-TW" sz="2000" b="1">
              <a:solidFill>
                <a:srgbClr val="0D0D0D"/>
              </a:solidFill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智慧的第三步：跨據點分機整合</a:t>
            </a:r>
            <a:endParaRPr lang="en-US" altLang="zh-TW" sz="2000" b="1">
              <a:solidFill>
                <a:srgbClr val="0D0D0D"/>
              </a:solidFill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智慧的第四步：新據點或傳統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PBX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老舊，以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MOSA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 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IP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 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PBX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建置</a:t>
            </a:r>
            <a:endParaRPr lang="en-US" altLang="zh-TW" sz="2000" b="1">
              <a:solidFill>
                <a:srgbClr val="0D0D0D"/>
              </a:solidFill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智慧的第五步：免申裝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E1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線路，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IP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 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DID/DOD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直通手機、桌機、</a:t>
            </a:r>
            <a:r>
              <a:rPr lang="en-US" altLang="zh-TW" sz="2000" b="1">
                <a:solidFill>
                  <a:srgbClr val="0D0D0D"/>
                </a:solidFill>
                <a:cs typeface="Arial" charset="0"/>
              </a:rPr>
              <a:t>IP</a:t>
            </a:r>
            <a:r>
              <a:rPr lang="zh-TW" altLang="en-US" sz="2000" b="1">
                <a:solidFill>
                  <a:srgbClr val="0D0D0D"/>
                </a:solidFill>
                <a:cs typeface="Arial" charset="0"/>
              </a:rPr>
              <a:t>分機</a:t>
            </a:r>
            <a:endParaRPr lang="en-US" altLang="zh-TW" sz="2400" b="1">
              <a:solidFill>
                <a:srgbClr val="122656"/>
              </a:solidFill>
              <a:cs typeface="Arial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50000"/>
              </a:spcBef>
              <a:buClr>
                <a:srgbClr val="000066"/>
              </a:buClr>
              <a:buFont typeface="Webdings" pitchFamily="18" charset="2"/>
              <a:buChar char="Ë"/>
            </a:pPr>
            <a:r>
              <a:rPr lang="zh-TW" altLang="en-US" sz="2400" b="1">
                <a:solidFill>
                  <a:srgbClr val="122656"/>
                </a:solidFill>
                <a:cs typeface="Arial" charset="0"/>
              </a:rPr>
              <a:t> 兩岸一碼通</a:t>
            </a:r>
            <a:endParaRPr lang="en-US" altLang="zh-TW" sz="2400" b="1">
              <a:solidFill>
                <a:srgbClr val="122656"/>
              </a:solidFill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cs typeface="Arial" charset="0"/>
              </a:rPr>
              <a:t>台灣 </a:t>
            </a:r>
            <a:r>
              <a:rPr lang="en-US" altLang="zh-TW" sz="2000" b="1">
                <a:cs typeface="Arial" charset="0"/>
              </a:rPr>
              <a:t>MVPN</a:t>
            </a: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cs typeface="Arial" charset="0"/>
              </a:rPr>
              <a:t>中國 </a:t>
            </a:r>
            <a:r>
              <a:rPr lang="en-US" altLang="zh-TW" sz="2000" b="1">
                <a:cs typeface="Arial" charset="0"/>
              </a:rPr>
              <a:t>MVPN</a:t>
            </a:r>
          </a:p>
          <a:p>
            <a:pPr marL="914400" lvl="1" indent="-457200">
              <a:spcBef>
                <a:spcPts val="600"/>
              </a:spcBef>
              <a:buFont typeface="Arial" charset="0"/>
              <a:buAutoNum type="arabicPeriod"/>
            </a:pPr>
            <a:r>
              <a:rPr lang="zh-TW" altLang="en-US" sz="2000" b="1">
                <a:cs typeface="Arial" charset="0"/>
              </a:rPr>
              <a:t>完整解決方案</a:t>
            </a:r>
            <a:endParaRPr lang="en-US" altLang="zh-TW" sz="2000" b="1">
              <a:cs typeface="Arial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50000"/>
              </a:spcBef>
              <a:buClr>
                <a:srgbClr val="000066"/>
              </a:buClr>
              <a:buFont typeface="Webdings" pitchFamily="18" charset="2"/>
              <a:buChar char="Ë"/>
            </a:pPr>
            <a:r>
              <a:rPr lang="en-US" altLang="zh-TW" sz="2400" b="1">
                <a:solidFill>
                  <a:srgbClr val="122656"/>
                </a:solidFill>
                <a:cs typeface="Arial" charset="0"/>
              </a:rPr>
              <a:t>MVPN</a:t>
            </a:r>
            <a:r>
              <a:rPr lang="zh-TW" altLang="en-US" sz="2400" b="1">
                <a:solidFill>
                  <a:srgbClr val="122656"/>
                </a:solidFill>
                <a:cs typeface="Arial" charset="0"/>
              </a:rPr>
              <a:t>雙群整合：中華、遠傳</a:t>
            </a:r>
          </a:p>
        </p:txBody>
      </p:sp>
      <p:pic>
        <p:nvPicPr>
          <p:cNvPr id="8196" name="圖片 5" descr="3320946_204958480000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568700"/>
            <a:ext cx="34559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MVPN</a:t>
            </a:r>
            <a:r>
              <a:rPr lang="zh-TW" altLang="en-US" smtClean="0"/>
              <a:t>撥號模式及資費折扣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4175" y="1268413"/>
            <a:ext cx="84978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en-US" altLang="zh-TW" sz="2000"/>
              <a:t>MVPN</a:t>
            </a:r>
            <a:r>
              <a:rPr lang="zh-TW" altLang="en-US" sz="2000"/>
              <a:t>手機可以簡碼互撥，享群內</a:t>
            </a:r>
            <a:r>
              <a:rPr lang="en-US" altLang="zh-TW" sz="2000"/>
              <a:t>$0~0.03</a:t>
            </a:r>
            <a:r>
              <a:rPr lang="zh-TW" altLang="en-US" sz="2000"/>
              <a:t>元</a:t>
            </a:r>
            <a:r>
              <a:rPr lang="en-US" altLang="zh-TW" sz="2000"/>
              <a:t>/</a:t>
            </a:r>
            <a:r>
              <a:rPr lang="zh-TW" altLang="en-US" sz="2000"/>
              <a:t>秒優惠</a:t>
            </a:r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en-US" altLang="zh-TW" sz="2000"/>
              <a:t>MVPN</a:t>
            </a:r>
            <a:r>
              <a:rPr lang="zh-TW" altLang="en-US" sz="2000"/>
              <a:t>手機撥</a:t>
            </a:r>
            <a:r>
              <a:rPr lang="en-US" altLang="zh-TW" sz="2000"/>
              <a:t>MVPN</a:t>
            </a:r>
            <a:r>
              <a:rPr lang="zh-TW" altLang="en-US" sz="2000"/>
              <a:t>手機，如無人應答可轉接桌機</a:t>
            </a:r>
            <a:r>
              <a:rPr lang="en-US" altLang="zh-TW" sz="2000"/>
              <a:t>,</a:t>
            </a:r>
            <a:r>
              <a:rPr lang="zh-TW" altLang="en-US" sz="2000"/>
              <a:t>無轉接費用</a:t>
            </a:r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en-US" altLang="zh-TW" sz="2000"/>
              <a:t>MVPN</a:t>
            </a:r>
            <a:r>
              <a:rPr lang="zh-TW" altLang="en-US" sz="2000"/>
              <a:t>手機撥關係企業桌機，如無人應答可規劃轉接</a:t>
            </a:r>
            <a:r>
              <a:rPr lang="en-US" altLang="zh-TW" sz="2000"/>
              <a:t>MVPN</a:t>
            </a:r>
            <a:r>
              <a:rPr lang="zh-TW" altLang="en-US" sz="2000"/>
              <a:t>手機，享受群內優惠費率</a:t>
            </a:r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zh-TW" altLang="en-US" sz="2000"/>
              <a:t>提供</a:t>
            </a:r>
            <a:r>
              <a:rPr lang="en-US" altLang="zh-TW" sz="2000"/>
              <a:t>MVPN</a:t>
            </a:r>
            <a:r>
              <a:rPr lang="zh-TW" altLang="en-US" sz="2000"/>
              <a:t>手機撥打網外，市話優惠折扣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187450" y="3789363"/>
            <a:ext cx="6619875" cy="1892300"/>
            <a:chOff x="703" y="2659"/>
            <a:chExt cx="4170" cy="1192"/>
          </a:xfrm>
        </p:grpSpPr>
        <p:pic>
          <p:nvPicPr>
            <p:cNvPr id="35845" name="Picture 75" descr="Corded-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9" y="3339"/>
              <a:ext cx="38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9" descr="副本i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" y="2704"/>
              <a:ext cx="15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703" y="3067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>
                  <a:ea typeface="新細明體" pitchFamily="18" charset="-120"/>
                </a:rPr>
                <a:t>網外手機</a:t>
              </a:r>
            </a:p>
          </p:txBody>
        </p:sp>
        <p:pic>
          <p:nvPicPr>
            <p:cNvPr id="35848" name="Picture 11" descr="副本i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3" y="2704"/>
              <a:ext cx="15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138" y="3005"/>
              <a:ext cx="6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ea typeface="新細明體" pitchFamily="18" charset="-120"/>
                </a:rPr>
                <a:t>MVPN</a:t>
              </a:r>
              <a:r>
                <a:rPr lang="zh-TW" altLang="en-US" sz="1400" dirty="0">
                  <a:ea typeface="新細明體" pitchFamily="18" charset="-120"/>
                </a:rPr>
                <a:t>手機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27" y="3631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>
                  <a:ea typeface="新細明體" pitchFamily="18" charset="-120"/>
                </a:rPr>
                <a:t>網外市話</a:t>
              </a:r>
            </a:p>
          </p:txBody>
        </p:sp>
        <p:pic>
          <p:nvPicPr>
            <p:cNvPr id="35851" name="Picture 14" descr="副本i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7" y="3339"/>
              <a:ext cx="15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75" descr="Corded-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2" y="2704"/>
              <a:ext cx="38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754" y="3022"/>
              <a:ext cx="11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 dirty="0">
                  <a:ea typeface="新細明體" pitchFamily="18" charset="-120"/>
                </a:rPr>
                <a:t>國內外關係企業桌機</a:t>
              </a:r>
            </a:p>
          </p:txBody>
        </p:sp>
        <p:pic>
          <p:nvPicPr>
            <p:cNvPr id="35854" name="Picture 75" descr="Corded-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9" y="3339"/>
              <a:ext cx="38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085" y="3631"/>
              <a:ext cx="7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>
                  <a:ea typeface="新細明體" pitchFamily="18" charset="-120"/>
                </a:rPr>
                <a:t>關係企業桌機</a:t>
              </a:r>
            </a:p>
          </p:txBody>
        </p:sp>
        <p:sp>
          <p:nvSpPr>
            <p:cNvPr id="35856" name="Line 20"/>
            <p:cNvSpPr>
              <a:spLocks noChangeShapeType="1"/>
            </p:cNvSpPr>
            <p:nvPr/>
          </p:nvSpPr>
          <p:spPr bwMode="auto">
            <a:xfrm flipV="1">
              <a:off x="1106" y="2840"/>
              <a:ext cx="2092" cy="681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7" name="Line 21"/>
            <p:cNvSpPr>
              <a:spLocks noChangeShapeType="1"/>
            </p:cNvSpPr>
            <p:nvPr/>
          </p:nvSpPr>
          <p:spPr bwMode="auto">
            <a:xfrm>
              <a:off x="1106" y="2840"/>
              <a:ext cx="2087" cy="726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8" name="Line 23"/>
            <p:cNvSpPr>
              <a:spLocks noChangeShapeType="1"/>
            </p:cNvSpPr>
            <p:nvPr/>
          </p:nvSpPr>
          <p:spPr bwMode="auto">
            <a:xfrm flipV="1">
              <a:off x="3374" y="2885"/>
              <a:ext cx="953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9" name="Text Box 107"/>
            <p:cNvSpPr txBox="1">
              <a:spLocks noChangeArrowheads="1"/>
            </p:cNvSpPr>
            <p:nvPr/>
          </p:nvSpPr>
          <p:spPr bwMode="auto">
            <a:xfrm>
              <a:off x="3598" y="2795"/>
              <a:ext cx="56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FF0000"/>
                  </a:solidFill>
                </a:rPr>
                <a:t>無人接聽</a:t>
              </a:r>
            </a:p>
          </p:txBody>
        </p:sp>
        <p:sp>
          <p:nvSpPr>
            <p:cNvPr id="35860" name="Line 25"/>
            <p:cNvSpPr>
              <a:spLocks noChangeShapeType="1"/>
            </p:cNvSpPr>
            <p:nvPr/>
          </p:nvSpPr>
          <p:spPr bwMode="auto">
            <a:xfrm flipV="1">
              <a:off x="3329" y="3520"/>
              <a:ext cx="998" cy="1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1" name="Text Box 107"/>
            <p:cNvSpPr txBox="1">
              <a:spLocks noChangeArrowheads="1"/>
            </p:cNvSpPr>
            <p:nvPr/>
          </p:nvSpPr>
          <p:spPr bwMode="auto">
            <a:xfrm>
              <a:off x="3598" y="3430"/>
              <a:ext cx="56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FF0000"/>
                  </a:solidFill>
                </a:rPr>
                <a:t>無人接聽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2934" y="3657"/>
              <a:ext cx="6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ea typeface="新細明體" pitchFamily="18" charset="-120"/>
                </a:rPr>
                <a:t>MVPN</a:t>
              </a:r>
              <a:r>
                <a:rPr lang="zh-TW" altLang="en-US" sz="1400" dirty="0">
                  <a:ea typeface="新細明體" pitchFamily="18" charset="-120"/>
                </a:rPr>
                <a:t>手機</a:t>
              </a:r>
            </a:p>
          </p:txBody>
        </p:sp>
        <p:sp>
          <p:nvSpPr>
            <p:cNvPr id="35863" name="Text Box 107"/>
            <p:cNvSpPr txBox="1">
              <a:spLocks noChangeArrowheads="1"/>
            </p:cNvSpPr>
            <p:nvPr/>
          </p:nvSpPr>
          <p:spPr bwMode="auto">
            <a:xfrm rot="-971353">
              <a:off x="2381" y="2886"/>
              <a:ext cx="59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Ins="18000" bIns="18000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0066CC"/>
                  </a:solidFill>
                </a:rPr>
                <a:t>簡碼直撥</a:t>
              </a:r>
            </a:p>
          </p:txBody>
        </p:sp>
        <p:sp>
          <p:nvSpPr>
            <p:cNvPr id="35864" name="Text Box 107"/>
            <p:cNvSpPr txBox="1">
              <a:spLocks noChangeArrowheads="1"/>
            </p:cNvSpPr>
            <p:nvPr/>
          </p:nvSpPr>
          <p:spPr bwMode="auto">
            <a:xfrm rot="1115317">
              <a:off x="2381" y="3294"/>
              <a:ext cx="59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Ins="18000" bIns="18000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0066CC"/>
                  </a:solidFill>
                </a:rPr>
                <a:t>簡碼直撥</a:t>
              </a:r>
            </a:p>
          </p:txBody>
        </p:sp>
        <p:sp>
          <p:nvSpPr>
            <p:cNvPr id="35865" name="Oval 30"/>
            <p:cNvSpPr>
              <a:spLocks noChangeArrowheads="1"/>
            </p:cNvSpPr>
            <p:nvPr/>
          </p:nvSpPr>
          <p:spPr bwMode="auto">
            <a:xfrm>
              <a:off x="3465" y="2659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866" name="Oval 31"/>
            <p:cNvSpPr>
              <a:spLocks noChangeArrowheads="1"/>
            </p:cNvSpPr>
            <p:nvPr/>
          </p:nvSpPr>
          <p:spPr bwMode="auto">
            <a:xfrm>
              <a:off x="3465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867" name="Oval 32"/>
            <p:cNvSpPr>
              <a:spLocks noChangeArrowheads="1"/>
            </p:cNvSpPr>
            <p:nvPr/>
          </p:nvSpPr>
          <p:spPr bwMode="auto">
            <a:xfrm>
              <a:off x="4599" y="2659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868" name="Oval 33"/>
            <p:cNvSpPr>
              <a:spLocks noChangeArrowheads="1"/>
            </p:cNvSpPr>
            <p:nvPr/>
          </p:nvSpPr>
          <p:spPr bwMode="auto">
            <a:xfrm>
              <a:off x="4599" y="3248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</a:rPr>
                <a:t>2</a:t>
              </a:r>
            </a:p>
          </p:txBody>
        </p:sp>
        <p:pic>
          <p:nvPicPr>
            <p:cNvPr id="35869" name="Picture 34" descr="副本i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3" y="3056"/>
              <a:ext cx="15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1809" y="3374"/>
              <a:ext cx="6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ea typeface="新細明體" pitchFamily="18" charset="-120"/>
                </a:rPr>
                <a:t>MVPN</a:t>
              </a:r>
              <a:r>
                <a:rPr lang="zh-TW" altLang="en-US" sz="1400" dirty="0">
                  <a:ea typeface="新細明體" pitchFamily="18" charset="-120"/>
                </a:rPr>
                <a:t>手機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建立企業的直撥通訊錄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280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zh-TW" altLang="en-US" sz="2000"/>
              <a:t>企業台灣公司可設定直撥境外手機或市話的直撥通訊錄</a:t>
            </a:r>
            <a:endParaRPr lang="en-US" altLang="zh-TW" sz="2000"/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zh-TW" altLang="en-US" sz="2000"/>
              <a:t>台灣公司桌機或手機可直撥簡碼，即可轉接相對應的境外手機或市話</a:t>
            </a:r>
            <a:endParaRPr lang="en-US" altLang="zh-TW" sz="2000"/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lang="zh-TW" altLang="en-US" sz="2000"/>
              <a:t>僅需支付下車點公司撥市話或手機的資費</a:t>
            </a:r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kumimoji="0" lang="zh-TW" altLang="en-US" sz="2000"/>
              <a:t>透過一組</a:t>
            </a:r>
            <a:r>
              <a:rPr kumimoji="0" lang="en-US" altLang="zh-TW" sz="2000"/>
              <a:t>MOSA 4600B</a:t>
            </a:r>
            <a:r>
              <a:rPr kumimoji="0" lang="zh-TW" altLang="en-US" sz="2000"/>
              <a:t>可設定</a:t>
            </a:r>
            <a:r>
              <a:rPr kumimoji="0" lang="en-US" altLang="zh-TW" sz="2000"/>
              <a:t>72</a:t>
            </a:r>
            <a:r>
              <a:rPr kumimoji="0" lang="zh-TW" altLang="en-US" sz="2000"/>
              <a:t>組電話，同時通話數</a:t>
            </a:r>
            <a:r>
              <a:rPr kumimoji="0" lang="en-US" altLang="zh-TW" sz="2000"/>
              <a:t>9</a:t>
            </a:r>
            <a:r>
              <a:rPr kumimoji="0" lang="zh-TW" altLang="en-US" sz="2000"/>
              <a:t>通</a:t>
            </a:r>
          </a:p>
          <a:p>
            <a:pPr marL="342900" indent="-342900">
              <a:spcBef>
                <a:spcPts val="600"/>
              </a:spcBef>
              <a:buFontTx/>
              <a:buAutoNum type="arabicParenBoth"/>
            </a:pPr>
            <a:r>
              <a:rPr kumimoji="0" lang="zh-TW" altLang="en-US" sz="2000"/>
              <a:t>該費用可透過計費系統達成部門分帳</a:t>
            </a:r>
            <a:endParaRPr lang="zh-TW" altLang="en-US" sz="200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1175" y="3716338"/>
            <a:ext cx="8093075" cy="2184400"/>
            <a:chOff x="295" y="2478"/>
            <a:chExt cx="5098" cy="1376"/>
          </a:xfrm>
        </p:grpSpPr>
        <p:pic>
          <p:nvPicPr>
            <p:cNvPr id="36869" name="Picture 75" descr="Corded-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0" y="2976"/>
              <a:ext cx="38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9" descr="副本i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" y="2976"/>
              <a:ext cx="15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5" y="3280"/>
              <a:ext cx="6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400">
                  <a:latin typeface="Arial" pitchFamily="34" charset="0"/>
                  <a:ea typeface="新細明體" pitchFamily="18" charset="-120"/>
                </a:rPr>
                <a:t>MVPN</a:t>
              </a:r>
              <a:r>
                <a:rPr lang="zh-TW" altLang="en-US" sz="1400">
                  <a:latin typeface="Arial" pitchFamily="34" charset="0"/>
                  <a:ea typeface="新細明體" pitchFamily="18" charset="-120"/>
                </a:rPr>
                <a:t>手機</a:t>
              </a:r>
            </a:p>
          </p:txBody>
        </p:sp>
        <p:sp>
          <p:nvSpPr>
            <p:cNvPr id="36872" name="Freeform 190"/>
            <p:cNvSpPr>
              <a:spLocks/>
            </p:cNvSpPr>
            <p:nvPr/>
          </p:nvSpPr>
          <p:spPr bwMode="auto">
            <a:xfrm>
              <a:off x="1565" y="3142"/>
              <a:ext cx="1224" cy="635"/>
            </a:xfrm>
            <a:custGeom>
              <a:avLst/>
              <a:gdLst>
                <a:gd name="T0" fmla="*/ 118 w 1250"/>
                <a:gd name="T1" fmla="*/ 53 h 693"/>
                <a:gd name="T2" fmla="*/ 62 w 1250"/>
                <a:gd name="T3" fmla="*/ 58 h 693"/>
                <a:gd name="T4" fmla="*/ 24 w 1250"/>
                <a:gd name="T5" fmla="*/ 68 h 693"/>
                <a:gd name="T6" fmla="*/ 2 w 1250"/>
                <a:gd name="T7" fmla="*/ 78 h 693"/>
                <a:gd name="T8" fmla="*/ 5 w 1250"/>
                <a:gd name="T9" fmla="*/ 87 h 693"/>
                <a:gd name="T10" fmla="*/ 24 w 1250"/>
                <a:gd name="T11" fmla="*/ 93 h 693"/>
                <a:gd name="T12" fmla="*/ 54 w 1250"/>
                <a:gd name="T13" fmla="*/ 97 h 693"/>
                <a:gd name="T14" fmla="*/ 120 w 1250"/>
                <a:gd name="T15" fmla="*/ 106 h 693"/>
                <a:gd name="T16" fmla="*/ 210 w 1250"/>
                <a:gd name="T17" fmla="*/ 112 h 693"/>
                <a:gd name="T18" fmla="*/ 274 w 1250"/>
                <a:gd name="T19" fmla="*/ 115 h 693"/>
                <a:gd name="T20" fmla="*/ 316 w 1250"/>
                <a:gd name="T21" fmla="*/ 122 h 693"/>
                <a:gd name="T22" fmla="*/ 370 w 1250"/>
                <a:gd name="T23" fmla="*/ 126 h 693"/>
                <a:gd name="T24" fmla="*/ 436 w 1250"/>
                <a:gd name="T25" fmla="*/ 127 h 693"/>
                <a:gd name="T26" fmla="*/ 510 w 1250"/>
                <a:gd name="T27" fmla="*/ 127 h 693"/>
                <a:gd name="T28" fmla="*/ 585 w 1250"/>
                <a:gd name="T29" fmla="*/ 125 h 693"/>
                <a:gd name="T30" fmla="*/ 641 w 1250"/>
                <a:gd name="T31" fmla="*/ 126 h 693"/>
                <a:gd name="T32" fmla="*/ 702 w 1250"/>
                <a:gd name="T33" fmla="*/ 131 h 693"/>
                <a:gd name="T34" fmla="*/ 778 w 1250"/>
                <a:gd name="T35" fmla="*/ 134 h 693"/>
                <a:gd name="T36" fmla="*/ 858 w 1250"/>
                <a:gd name="T37" fmla="*/ 133 h 693"/>
                <a:gd name="T38" fmla="*/ 970 w 1250"/>
                <a:gd name="T39" fmla="*/ 127 h 693"/>
                <a:gd name="T40" fmla="*/ 1071 w 1250"/>
                <a:gd name="T41" fmla="*/ 116 h 693"/>
                <a:gd name="T42" fmla="*/ 1111 w 1250"/>
                <a:gd name="T43" fmla="*/ 109 h 693"/>
                <a:gd name="T44" fmla="*/ 1233 w 1250"/>
                <a:gd name="T45" fmla="*/ 105 h 693"/>
                <a:gd name="T46" fmla="*/ 1315 w 1250"/>
                <a:gd name="T47" fmla="*/ 96 h 693"/>
                <a:gd name="T48" fmla="*/ 1360 w 1250"/>
                <a:gd name="T49" fmla="*/ 87 h 693"/>
                <a:gd name="T50" fmla="*/ 1366 w 1250"/>
                <a:gd name="T51" fmla="*/ 81 h 693"/>
                <a:gd name="T52" fmla="*/ 1367 w 1250"/>
                <a:gd name="T53" fmla="*/ 75 h 693"/>
                <a:gd name="T54" fmla="*/ 1348 w 1250"/>
                <a:gd name="T55" fmla="*/ 68 h 693"/>
                <a:gd name="T56" fmla="*/ 1320 w 1250"/>
                <a:gd name="T57" fmla="*/ 60 h 693"/>
                <a:gd name="T58" fmla="*/ 1277 w 1250"/>
                <a:gd name="T59" fmla="*/ 53 h 693"/>
                <a:gd name="T60" fmla="*/ 1227 w 1250"/>
                <a:gd name="T61" fmla="*/ 45 h 693"/>
                <a:gd name="T62" fmla="*/ 1227 w 1250"/>
                <a:gd name="T63" fmla="*/ 38 h 693"/>
                <a:gd name="T64" fmla="*/ 1212 w 1250"/>
                <a:gd name="T65" fmla="*/ 31 h 693"/>
                <a:gd name="T66" fmla="*/ 1168 w 1250"/>
                <a:gd name="T67" fmla="*/ 22 h 693"/>
                <a:gd name="T68" fmla="*/ 1105 w 1250"/>
                <a:gd name="T69" fmla="*/ 15 h 693"/>
                <a:gd name="T70" fmla="*/ 1024 w 1250"/>
                <a:gd name="T71" fmla="*/ 13 h 693"/>
                <a:gd name="T72" fmla="*/ 933 w 1250"/>
                <a:gd name="T73" fmla="*/ 16 h 693"/>
                <a:gd name="T74" fmla="*/ 887 w 1250"/>
                <a:gd name="T75" fmla="*/ 10 h 693"/>
                <a:gd name="T76" fmla="*/ 824 w 1250"/>
                <a:gd name="T77" fmla="*/ 5 h 693"/>
                <a:gd name="T78" fmla="*/ 677 w 1250"/>
                <a:gd name="T79" fmla="*/ 0 h 693"/>
                <a:gd name="T80" fmla="*/ 519 w 1250"/>
                <a:gd name="T81" fmla="*/ 5 h 693"/>
                <a:gd name="T82" fmla="*/ 457 w 1250"/>
                <a:gd name="T83" fmla="*/ 11 h 693"/>
                <a:gd name="T84" fmla="*/ 417 w 1250"/>
                <a:gd name="T85" fmla="*/ 17 h 693"/>
                <a:gd name="T86" fmla="*/ 317 w 1250"/>
                <a:gd name="T87" fmla="*/ 16 h 693"/>
                <a:gd name="T88" fmla="*/ 243 w 1250"/>
                <a:gd name="T89" fmla="*/ 19 h 693"/>
                <a:gd name="T90" fmla="*/ 187 w 1250"/>
                <a:gd name="T91" fmla="*/ 28 h 693"/>
                <a:gd name="T92" fmla="*/ 156 w 1250"/>
                <a:gd name="T93" fmla="*/ 38 h 693"/>
                <a:gd name="T94" fmla="*/ 151 w 1250"/>
                <a:gd name="T95" fmla="*/ 46 h 693"/>
                <a:gd name="T96" fmla="*/ 156 w 1250"/>
                <a:gd name="T97" fmla="*/ 52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Text Box 191"/>
            <p:cNvSpPr txBox="1">
              <a:spLocks noChangeArrowheads="1"/>
            </p:cNvSpPr>
            <p:nvPr/>
          </p:nvSpPr>
          <p:spPr bwMode="auto">
            <a:xfrm>
              <a:off x="1746" y="3249"/>
              <a:ext cx="862" cy="408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Internet /</a:t>
              </a:r>
            </a:p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Intranet</a:t>
              </a:r>
              <a:endParaRPr lang="en-US" altLang="zh-TW">
                <a:latin typeface="Arial" pitchFamily="34" charset="0"/>
                <a:ea typeface="新細明體" pitchFamily="18" charset="-120"/>
              </a:endParaRPr>
            </a:p>
          </p:txBody>
        </p:sp>
        <p:pic>
          <p:nvPicPr>
            <p:cNvPr id="36874" name="Picture 75" descr="Corded-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" y="2931"/>
              <a:ext cx="38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4" descr="副本i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2931"/>
              <a:ext cx="15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829" y="3232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400">
                  <a:latin typeface="Arial" pitchFamily="34" charset="0"/>
                  <a:ea typeface="新細明體" pitchFamily="18" charset="-120"/>
                </a:rPr>
                <a:t>中國市話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332" y="3232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400">
                  <a:latin typeface="Arial" pitchFamily="34" charset="0"/>
                  <a:ea typeface="新細明體" pitchFamily="18" charset="-120"/>
                </a:rPr>
                <a:t>中國手機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379" y="3158"/>
              <a:ext cx="952" cy="591"/>
              <a:chOff x="3923" y="1207"/>
              <a:chExt cx="817" cy="591"/>
            </a:xfrm>
          </p:grpSpPr>
          <p:sp>
            <p:nvSpPr>
              <p:cNvPr id="36884" name="Freeform 18"/>
              <p:cNvSpPr>
                <a:spLocks/>
              </p:cNvSpPr>
              <p:nvPr/>
            </p:nvSpPr>
            <p:spPr bwMode="auto">
              <a:xfrm>
                <a:off x="3923" y="1207"/>
                <a:ext cx="817" cy="591"/>
              </a:xfrm>
              <a:custGeom>
                <a:avLst/>
                <a:gdLst>
                  <a:gd name="T0" fmla="*/ 1 w 1250"/>
                  <a:gd name="T1" fmla="*/ 8 h 693"/>
                  <a:gd name="T2" fmla="*/ 1 w 1250"/>
                  <a:gd name="T3" fmla="*/ 8 h 693"/>
                  <a:gd name="T4" fmla="*/ 1 w 1250"/>
                  <a:gd name="T5" fmla="*/ 9 h 693"/>
                  <a:gd name="T6" fmla="*/ 1 w 1250"/>
                  <a:gd name="T7" fmla="*/ 10 h 693"/>
                  <a:gd name="T8" fmla="*/ 1 w 1250"/>
                  <a:gd name="T9" fmla="*/ 12 h 693"/>
                  <a:gd name="T10" fmla="*/ 1 w 1250"/>
                  <a:gd name="T11" fmla="*/ 12 h 693"/>
                  <a:gd name="T12" fmla="*/ 1 w 1250"/>
                  <a:gd name="T13" fmla="*/ 13 h 693"/>
                  <a:gd name="T14" fmla="*/ 1 w 1250"/>
                  <a:gd name="T15" fmla="*/ 14 h 693"/>
                  <a:gd name="T16" fmla="*/ 1 w 1250"/>
                  <a:gd name="T17" fmla="*/ 14 h 693"/>
                  <a:gd name="T18" fmla="*/ 1 w 1250"/>
                  <a:gd name="T19" fmla="*/ 15 h 693"/>
                  <a:gd name="T20" fmla="*/ 1 w 1250"/>
                  <a:gd name="T21" fmla="*/ 16 h 693"/>
                  <a:gd name="T22" fmla="*/ 1 w 1250"/>
                  <a:gd name="T23" fmla="*/ 17 h 693"/>
                  <a:gd name="T24" fmla="*/ 1 w 1250"/>
                  <a:gd name="T25" fmla="*/ 17 h 693"/>
                  <a:gd name="T26" fmla="*/ 1 w 1250"/>
                  <a:gd name="T27" fmla="*/ 17 h 693"/>
                  <a:gd name="T28" fmla="*/ 1 w 1250"/>
                  <a:gd name="T29" fmla="*/ 17 h 693"/>
                  <a:gd name="T30" fmla="*/ 1 w 1250"/>
                  <a:gd name="T31" fmla="*/ 17 h 693"/>
                  <a:gd name="T32" fmla="*/ 1 w 1250"/>
                  <a:gd name="T33" fmla="*/ 17 h 693"/>
                  <a:gd name="T34" fmla="*/ 1 w 1250"/>
                  <a:gd name="T35" fmla="*/ 17 h 693"/>
                  <a:gd name="T36" fmla="*/ 1 w 1250"/>
                  <a:gd name="T37" fmla="*/ 17 h 693"/>
                  <a:gd name="T38" fmla="*/ 1 w 1250"/>
                  <a:gd name="T39" fmla="*/ 17 h 693"/>
                  <a:gd name="T40" fmla="*/ 1 w 1250"/>
                  <a:gd name="T41" fmla="*/ 15 h 693"/>
                  <a:gd name="T42" fmla="*/ 1 w 1250"/>
                  <a:gd name="T43" fmla="*/ 14 h 693"/>
                  <a:gd name="T44" fmla="*/ 1 w 1250"/>
                  <a:gd name="T45" fmla="*/ 14 h 693"/>
                  <a:gd name="T46" fmla="*/ 1 w 1250"/>
                  <a:gd name="T47" fmla="*/ 12 h 693"/>
                  <a:gd name="T48" fmla="*/ 1 w 1250"/>
                  <a:gd name="T49" fmla="*/ 12 h 693"/>
                  <a:gd name="T50" fmla="*/ 1 w 1250"/>
                  <a:gd name="T51" fmla="*/ 10 h 693"/>
                  <a:gd name="T52" fmla="*/ 1 w 1250"/>
                  <a:gd name="T53" fmla="*/ 10 h 693"/>
                  <a:gd name="T54" fmla="*/ 1 w 1250"/>
                  <a:gd name="T55" fmla="*/ 9 h 693"/>
                  <a:gd name="T56" fmla="*/ 1 w 1250"/>
                  <a:gd name="T57" fmla="*/ 8 h 693"/>
                  <a:gd name="T58" fmla="*/ 1 w 1250"/>
                  <a:gd name="T59" fmla="*/ 8 h 693"/>
                  <a:gd name="T60" fmla="*/ 1 w 1250"/>
                  <a:gd name="T61" fmla="*/ 7 h 693"/>
                  <a:gd name="T62" fmla="*/ 1 w 1250"/>
                  <a:gd name="T63" fmla="*/ 6 h 693"/>
                  <a:gd name="T64" fmla="*/ 1 w 1250"/>
                  <a:gd name="T65" fmla="*/ 4 h 693"/>
                  <a:gd name="T66" fmla="*/ 1 w 1250"/>
                  <a:gd name="T67" fmla="*/ 3 h 693"/>
                  <a:gd name="T68" fmla="*/ 1 w 1250"/>
                  <a:gd name="T69" fmla="*/ 3 h 693"/>
                  <a:gd name="T70" fmla="*/ 1 w 1250"/>
                  <a:gd name="T71" fmla="*/ 3 h 693"/>
                  <a:gd name="T72" fmla="*/ 1 w 1250"/>
                  <a:gd name="T73" fmla="*/ 3 h 693"/>
                  <a:gd name="T74" fmla="*/ 1 w 1250"/>
                  <a:gd name="T75" fmla="*/ 3 h 693"/>
                  <a:gd name="T76" fmla="*/ 1 w 1250"/>
                  <a:gd name="T77" fmla="*/ 3 h 693"/>
                  <a:gd name="T78" fmla="*/ 1 w 1250"/>
                  <a:gd name="T79" fmla="*/ 0 h 693"/>
                  <a:gd name="T80" fmla="*/ 1 w 1250"/>
                  <a:gd name="T81" fmla="*/ 3 h 693"/>
                  <a:gd name="T82" fmla="*/ 1 w 1250"/>
                  <a:gd name="T83" fmla="*/ 3 h 693"/>
                  <a:gd name="T84" fmla="*/ 1 w 1250"/>
                  <a:gd name="T85" fmla="*/ 3 h 693"/>
                  <a:gd name="T86" fmla="*/ 1 w 1250"/>
                  <a:gd name="T87" fmla="*/ 3 h 693"/>
                  <a:gd name="T88" fmla="*/ 1 w 1250"/>
                  <a:gd name="T89" fmla="*/ 3 h 693"/>
                  <a:gd name="T90" fmla="*/ 1 w 1250"/>
                  <a:gd name="T91" fmla="*/ 4 h 693"/>
                  <a:gd name="T92" fmla="*/ 1 w 1250"/>
                  <a:gd name="T93" fmla="*/ 5 h 693"/>
                  <a:gd name="T94" fmla="*/ 1 w 1250"/>
                  <a:gd name="T95" fmla="*/ 7 h 693"/>
                  <a:gd name="T96" fmla="*/ 1 w 1250"/>
                  <a:gd name="T97" fmla="*/ 7 h 6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50"/>
                  <a:gd name="T148" fmla="*/ 0 h 693"/>
                  <a:gd name="T149" fmla="*/ 1250 w 1250"/>
                  <a:gd name="T150" fmla="*/ 693 h 6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50" h="693">
                    <a:moveTo>
                      <a:pt x="142" y="271"/>
                    </a:moveTo>
                    <a:lnTo>
                      <a:pt x="109" y="276"/>
                    </a:lnTo>
                    <a:lnTo>
                      <a:pt x="81" y="291"/>
                    </a:lnTo>
                    <a:lnTo>
                      <a:pt x="55" y="305"/>
                    </a:lnTo>
                    <a:lnTo>
                      <a:pt x="34" y="328"/>
                    </a:lnTo>
                    <a:lnTo>
                      <a:pt x="16" y="349"/>
                    </a:lnTo>
                    <a:lnTo>
                      <a:pt x="5" y="374"/>
                    </a:lnTo>
                    <a:lnTo>
                      <a:pt x="1" y="401"/>
                    </a:lnTo>
                    <a:lnTo>
                      <a:pt x="0" y="433"/>
                    </a:lnTo>
                    <a:lnTo>
                      <a:pt x="3" y="448"/>
                    </a:lnTo>
                    <a:lnTo>
                      <a:pt x="7" y="460"/>
                    </a:lnTo>
                    <a:lnTo>
                      <a:pt x="15" y="474"/>
                    </a:lnTo>
                    <a:lnTo>
                      <a:pt x="22" y="490"/>
                    </a:lnTo>
                    <a:lnTo>
                      <a:pt x="47" y="512"/>
                    </a:lnTo>
                    <a:lnTo>
                      <a:pt x="75" y="535"/>
                    </a:lnTo>
                    <a:lnTo>
                      <a:pt x="110" y="552"/>
                    </a:lnTo>
                    <a:lnTo>
                      <a:pt x="150" y="567"/>
                    </a:lnTo>
                    <a:lnTo>
                      <a:pt x="191" y="574"/>
                    </a:lnTo>
                    <a:lnTo>
                      <a:pt x="232" y="575"/>
                    </a:lnTo>
                    <a:lnTo>
                      <a:pt x="249" y="593"/>
                    </a:lnTo>
                    <a:lnTo>
                      <a:pt x="267" y="614"/>
                    </a:lnTo>
                    <a:lnTo>
                      <a:pt x="288" y="626"/>
                    </a:lnTo>
                    <a:lnTo>
                      <a:pt x="312" y="641"/>
                    </a:lnTo>
                    <a:lnTo>
                      <a:pt x="339" y="653"/>
                    </a:lnTo>
                    <a:lnTo>
                      <a:pt x="366" y="660"/>
                    </a:lnTo>
                    <a:lnTo>
                      <a:pt x="398" y="665"/>
                    </a:lnTo>
                    <a:lnTo>
                      <a:pt x="432" y="666"/>
                    </a:lnTo>
                    <a:lnTo>
                      <a:pt x="466" y="663"/>
                    </a:lnTo>
                    <a:lnTo>
                      <a:pt x="501" y="659"/>
                    </a:lnTo>
                    <a:lnTo>
                      <a:pt x="533" y="648"/>
                    </a:lnTo>
                    <a:lnTo>
                      <a:pt x="561" y="635"/>
                    </a:lnTo>
                    <a:lnTo>
                      <a:pt x="584" y="652"/>
                    </a:lnTo>
                    <a:lnTo>
                      <a:pt x="611" y="666"/>
                    </a:lnTo>
                    <a:lnTo>
                      <a:pt x="641" y="679"/>
                    </a:lnTo>
                    <a:lnTo>
                      <a:pt x="675" y="686"/>
                    </a:lnTo>
                    <a:lnTo>
                      <a:pt x="711" y="691"/>
                    </a:lnTo>
                    <a:lnTo>
                      <a:pt x="747" y="692"/>
                    </a:lnTo>
                    <a:lnTo>
                      <a:pt x="784" y="690"/>
                    </a:lnTo>
                    <a:lnTo>
                      <a:pt x="824" y="683"/>
                    </a:lnTo>
                    <a:lnTo>
                      <a:pt x="884" y="662"/>
                    </a:lnTo>
                    <a:lnTo>
                      <a:pt x="936" y="636"/>
                    </a:lnTo>
                    <a:lnTo>
                      <a:pt x="978" y="602"/>
                    </a:lnTo>
                    <a:lnTo>
                      <a:pt x="999" y="585"/>
                    </a:lnTo>
                    <a:lnTo>
                      <a:pt x="1014" y="564"/>
                    </a:lnTo>
                    <a:lnTo>
                      <a:pt x="1075" y="556"/>
                    </a:lnTo>
                    <a:lnTo>
                      <a:pt x="1125" y="539"/>
                    </a:lnTo>
                    <a:lnTo>
                      <a:pt x="1167" y="522"/>
                    </a:lnTo>
                    <a:lnTo>
                      <a:pt x="1200" y="500"/>
                    </a:lnTo>
                    <a:lnTo>
                      <a:pt x="1223" y="477"/>
                    </a:lnTo>
                    <a:lnTo>
                      <a:pt x="1241" y="449"/>
                    </a:lnTo>
                    <a:lnTo>
                      <a:pt x="1243" y="437"/>
                    </a:lnTo>
                    <a:lnTo>
                      <a:pt x="1247" y="423"/>
                    </a:lnTo>
                    <a:lnTo>
                      <a:pt x="1249" y="412"/>
                    </a:lnTo>
                    <a:lnTo>
                      <a:pt x="1248" y="396"/>
                    </a:lnTo>
                    <a:lnTo>
                      <a:pt x="1244" y="370"/>
                    </a:lnTo>
                    <a:lnTo>
                      <a:pt x="1232" y="348"/>
                    </a:lnTo>
                    <a:lnTo>
                      <a:pt x="1220" y="327"/>
                    </a:lnTo>
                    <a:lnTo>
                      <a:pt x="1205" y="307"/>
                    </a:lnTo>
                    <a:lnTo>
                      <a:pt x="1187" y="290"/>
                    </a:lnTo>
                    <a:lnTo>
                      <a:pt x="1165" y="278"/>
                    </a:lnTo>
                    <a:lnTo>
                      <a:pt x="1116" y="255"/>
                    </a:lnTo>
                    <a:lnTo>
                      <a:pt x="1120" y="235"/>
                    </a:lnTo>
                    <a:lnTo>
                      <a:pt x="1121" y="216"/>
                    </a:lnTo>
                    <a:lnTo>
                      <a:pt x="1121" y="200"/>
                    </a:lnTo>
                    <a:lnTo>
                      <a:pt x="1115" y="188"/>
                    </a:lnTo>
                    <a:lnTo>
                      <a:pt x="1106" y="160"/>
                    </a:lnTo>
                    <a:lnTo>
                      <a:pt x="1088" y="134"/>
                    </a:lnTo>
                    <a:lnTo>
                      <a:pt x="1066" y="112"/>
                    </a:lnTo>
                    <a:lnTo>
                      <a:pt x="1036" y="92"/>
                    </a:lnTo>
                    <a:lnTo>
                      <a:pt x="1008" y="79"/>
                    </a:lnTo>
                    <a:lnTo>
                      <a:pt x="972" y="70"/>
                    </a:lnTo>
                    <a:lnTo>
                      <a:pt x="935" y="67"/>
                    </a:lnTo>
                    <a:lnTo>
                      <a:pt x="890" y="71"/>
                    </a:lnTo>
                    <a:lnTo>
                      <a:pt x="852" y="86"/>
                    </a:lnTo>
                    <a:lnTo>
                      <a:pt x="831" y="65"/>
                    </a:lnTo>
                    <a:lnTo>
                      <a:pt x="809" y="49"/>
                    </a:lnTo>
                    <a:lnTo>
                      <a:pt x="782" y="36"/>
                    </a:lnTo>
                    <a:lnTo>
                      <a:pt x="752" y="24"/>
                    </a:lnTo>
                    <a:lnTo>
                      <a:pt x="691" y="6"/>
                    </a:lnTo>
                    <a:lnTo>
                      <a:pt x="618" y="0"/>
                    </a:lnTo>
                    <a:lnTo>
                      <a:pt x="541" y="7"/>
                    </a:lnTo>
                    <a:lnTo>
                      <a:pt x="474" y="22"/>
                    </a:lnTo>
                    <a:lnTo>
                      <a:pt x="446" y="37"/>
                    </a:lnTo>
                    <a:lnTo>
                      <a:pt x="418" y="52"/>
                    </a:lnTo>
                    <a:lnTo>
                      <a:pt x="397" y="70"/>
                    </a:lnTo>
                    <a:lnTo>
                      <a:pt x="380" y="89"/>
                    </a:lnTo>
                    <a:lnTo>
                      <a:pt x="336" y="80"/>
                    </a:lnTo>
                    <a:lnTo>
                      <a:pt x="289" y="82"/>
                    </a:lnTo>
                    <a:lnTo>
                      <a:pt x="253" y="91"/>
                    </a:lnTo>
                    <a:lnTo>
                      <a:pt x="221" y="102"/>
                    </a:lnTo>
                    <a:lnTo>
                      <a:pt x="193" y="120"/>
                    </a:lnTo>
                    <a:lnTo>
                      <a:pt x="170" y="145"/>
                    </a:lnTo>
                    <a:lnTo>
                      <a:pt x="154" y="168"/>
                    </a:lnTo>
                    <a:lnTo>
                      <a:pt x="141" y="197"/>
                    </a:lnTo>
                    <a:lnTo>
                      <a:pt x="138" y="224"/>
                    </a:lnTo>
                    <a:lnTo>
                      <a:pt x="137" y="240"/>
                    </a:lnTo>
                    <a:lnTo>
                      <a:pt x="139" y="255"/>
                    </a:lnTo>
                    <a:lnTo>
                      <a:pt x="142" y="269"/>
                    </a:lnTo>
                    <a:lnTo>
                      <a:pt x="142" y="271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27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014" y="1405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新細明體" pitchFamily="18" charset="-120"/>
                  </a:rPr>
                  <a:t>PSTN</a:t>
                </a:r>
              </a:p>
            </p:txBody>
          </p:sp>
        </p:grpSp>
        <p:sp>
          <p:nvSpPr>
            <p:cNvPr id="36879" name="Rectangle 20"/>
            <p:cNvSpPr>
              <a:spLocks noChangeArrowheads="1"/>
            </p:cNvSpPr>
            <p:nvPr/>
          </p:nvSpPr>
          <p:spPr bwMode="auto">
            <a:xfrm>
              <a:off x="2843" y="3566"/>
              <a:ext cx="4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200" b="1">
                  <a:solidFill>
                    <a:srgbClr val="3366CC"/>
                  </a:solidFill>
                </a:rPr>
                <a:t>MOS</a:t>
              </a:r>
              <a:r>
                <a:rPr kumimoji="0" lang="en-US" altLang="zh-TW" sz="1200" b="1">
                  <a:solidFill>
                    <a:srgbClr val="FF9900"/>
                  </a:solidFill>
                </a:rPr>
                <a:t>A</a:t>
              </a:r>
            </a:p>
            <a:p>
              <a:pPr algn="ctr"/>
              <a:r>
                <a:rPr kumimoji="0" lang="en-US" altLang="zh-TW" sz="1200" b="1"/>
                <a:t>IP-PBX</a:t>
              </a:r>
            </a:p>
          </p:txBody>
        </p:sp>
        <p:pic>
          <p:nvPicPr>
            <p:cNvPr id="36880" name="Picture 78" descr="4616+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3430"/>
              <a:ext cx="60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1" name="AutoShape 22"/>
            <p:cNvSpPr>
              <a:spLocks noChangeArrowheads="1"/>
            </p:cNvSpPr>
            <p:nvPr/>
          </p:nvSpPr>
          <p:spPr bwMode="auto">
            <a:xfrm>
              <a:off x="975" y="2478"/>
              <a:ext cx="1134" cy="45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7A"/>
              </a:prstShdw>
            </a:effectLst>
          </p:spPr>
          <p:txBody>
            <a:bodyPr wrap="none" anchor="ctr"/>
            <a:lstStyle/>
            <a:p>
              <a:r>
                <a:rPr lang="en-US" altLang="zh-TW" sz="1000"/>
                <a:t>1. 851</a:t>
              </a:r>
              <a:r>
                <a:rPr lang="fr-FR" altLang="zh-TW" sz="1000"/>
                <a:t>1</a:t>
              </a:r>
              <a:r>
                <a:rPr lang="fr-FR" altLang="zh-TW" sz="1000">
                  <a:sym typeface="Wingdings" pitchFamily="2" charset="2"/>
                </a:rPr>
                <a:t></a:t>
              </a:r>
              <a:r>
                <a:rPr lang="fr-FR" altLang="zh-TW" sz="1000"/>
                <a:t> 138xxxxxxxx</a:t>
              </a:r>
            </a:p>
            <a:p>
              <a:r>
                <a:rPr lang="fr-FR" altLang="zh-TW" sz="1000"/>
                <a:t>2. 8522 </a:t>
              </a:r>
              <a:r>
                <a:rPr lang="fr-FR" altLang="zh-TW" sz="1000">
                  <a:sym typeface="Wingdings" pitchFamily="2" charset="2"/>
                </a:rPr>
                <a:t></a:t>
              </a:r>
              <a:r>
                <a:rPr lang="fr-FR" altLang="zh-TW" sz="1000"/>
                <a:t> 021-25410606</a:t>
              </a:r>
            </a:p>
            <a:p>
              <a:r>
                <a:rPr lang="fr-FR" altLang="zh-TW" sz="1000"/>
                <a:t>3. 8533 </a:t>
              </a:r>
              <a:r>
                <a:rPr lang="fr-FR" altLang="zh-TW" sz="1000">
                  <a:sym typeface="Wingdings" pitchFamily="2" charset="2"/>
                </a:rPr>
                <a:t></a:t>
              </a:r>
              <a:r>
                <a:rPr lang="fr-FR" altLang="zh-TW" sz="1000"/>
                <a:t> 139xxxxxxxx</a:t>
              </a:r>
            </a:p>
            <a:p>
              <a:r>
                <a:rPr lang="fr-FR" altLang="zh-TW" sz="1000"/>
                <a:t>4. 8688 </a:t>
              </a:r>
              <a:r>
                <a:rPr lang="fr-FR" altLang="zh-TW" sz="1000">
                  <a:sym typeface="Wingdings" pitchFamily="2" charset="2"/>
                </a:rPr>
                <a:t></a:t>
              </a:r>
              <a:r>
                <a:rPr lang="fr-FR" altLang="zh-TW" sz="1000"/>
                <a:t> 010-85534757</a:t>
              </a:r>
              <a:endParaRPr lang="en-US" altLang="zh-TW" sz="1000"/>
            </a:p>
          </p:txBody>
        </p:sp>
        <p:sp>
          <p:nvSpPr>
            <p:cNvPr id="36882" name="Freeform 76"/>
            <p:cNvSpPr>
              <a:spLocks/>
            </p:cNvSpPr>
            <p:nvPr/>
          </p:nvSpPr>
          <p:spPr bwMode="auto">
            <a:xfrm>
              <a:off x="1224" y="3136"/>
              <a:ext cx="3336" cy="387"/>
            </a:xfrm>
            <a:custGeom>
              <a:avLst/>
              <a:gdLst>
                <a:gd name="T0" fmla="*/ 0 w 3336"/>
                <a:gd name="T1" fmla="*/ 1584325 h 387"/>
                <a:gd name="T2" fmla="*/ 1655763 w 3336"/>
                <a:gd name="T3" fmla="*/ 792163 h 387"/>
                <a:gd name="T4" fmla="*/ 260350 w 3336"/>
                <a:gd name="T5" fmla="*/ 0 h 387"/>
                <a:gd name="T6" fmla="*/ 0 60000 65536"/>
                <a:gd name="T7" fmla="*/ 0 60000 65536"/>
                <a:gd name="T8" fmla="*/ 0 60000 65536"/>
                <a:gd name="T9" fmla="*/ 0 w 3336"/>
                <a:gd name="T10" fmla="*/ 0 h 387"/>
                <a:gd name="T11" fmla="*/ 1070 w 3336"/>
                <a:gd name="T12" fmla="*/ 998 h 3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6" h="387">
                  <a:moveTo>
                    <a:pt x="0" y="80"/>
                  </a:moveTo>
                  <a:cubicBezTo>
                    <a:pt x="159" y="117"/>
                    <a:pt x="645" y="255"/>
                    <a:pt x="952" y="304"/>
                  </a:cubicBezTo>
                  <a:cubicBezTo>
                    <a:pt x="1259" y="353"/>
                    <a:pt x="1564" y="387"/>
                    <a:pt x="1840" y="376"/>
                  </a:cubicBezTo>
                  <a:cubicBezTo>
                    <a:pt x="2116" y="365"/>
                    <a:pt x="2359" y="303"/>
                    <a:pt x="2608" y="240"/>
                  </a:cubicBezTo>
                  <a:cubicBezTo>
                    <a:pt x="2857" y="177"/>
                    <a:pt x="3184" y="50"/>
                    <a:pt x="3336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930" y="327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400">
                  <a:latin typeface="Arial" pitchFamily="34" charset="0"/>
                  <a:ea typeface="新細明體" pitchFamily="18" charset="-120"/>
                </a:rPr>
                <a:t>桌機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pPr eaLnBrk="1" hangingPunct="1"/>
            <a:r>
              <a:rPr lang="zh-TW" altLang="en-US" smtClean="0"/>
              <a:t>中國電</a:t>
            </a:r>
            <a:r>
              <a:rPr lang="zh-CN" altLang="en-US" smtClean="0"/>
              <a:t>信</a:t>
            </a:r>
            <a:r>
              <a:rPr lang="zh-TW" altLang="en-US" smtClean="0"/>
              <a:t>業者新的作法</a:t>
            </a:r>
            <a:endParaRPr lang="zh-CN" altLang="en-US" smtClean="0"/>
          </a:p>
        </p:txBody>
      </p:sp>
      <p:pic>
        <p:nvPicPr>
          <p:cNvPr id="37891" name="Picture 3" descr="W0200806063778953741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57" r="3345" b="13281"/>
          <a:stretch>
            <a:fillRect/>
          </a:stretch>
        </p:blipFill>
        <p:spPr bwMode="auto">
          <a:xfrm>
            <a:off x="3635375" y="2349500"/>
            <a:ext cx="5329238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3850" y="110172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spcBef>
                <a:spcPct val="30000"/>
              </a:spcBef>
              <a:buFont typeface="Wingdings" pitchFamily="2" charset="2"/>
              <a:buChar char=")"/>
            </a:pPr>
            <a:r>
              <a:rPr kumimoji="0" lang="zh-TW" altLang="zh-CN" sz="2000">
                <a:cs typeface="Arial" charset="0"/>
              </a:rPr>
              <a:t>2008</a:t>
            </a:r>
            <a:r>
              <a:rPr kumimoji="0" lang="zh-CN" altLang="en-US" sz="2000">
                <a:cs typeface="Arial" charset="0"/>
              </a:rPr>
              <a:t>年</a:t>
            </a:r>
            <a:r>
              <a:rPr kumimoji="0" lang="zh-TW" altLang="zh-CN" sz="2000">
                <a:cs typeface="Arial" charset="0"/>
              </a:rPr>
              <a:t>5</a:t>
            </a:r>
            <a:r>
              <a:rPr kumimoji="0" lang="zh-CN" altLang="en-US" sz="2000">
                <a:cs typeface="Arial" charset="0"/>
              </a:rPr>
              <a:t>月</a:t>
            </a:r>
            <a:r>
              <a:rPr kumimoji="0" lang="zh-TW" altLang="zh-CN" sz="2000">
                <a:cs typeface="Arial" charset="0"/>
              </a:rPr>
              <a:t>24</a:t>
            </a:r>
            <a:r>
              <a:rPr kumimoji="0" lang="zh-TW" altLang="en-US" sz="2000">
                <a:cs typeface="Arial" charset="0"/>
              </a:rPr>
              <a:t>日，將原先的</a:t>
            </a:r>
            <a:r>
              <a:rPr kumimoji="0" lang="zh-TW" altLang="zh-CN" sz="2000">
                <a:cs typeface="Arial" charset="0"/>
              </a:rPr>
              <a:t>6</a:t>
            </a:r>
            <a:r>
              <a:rPr kumimoji="0" lang="zh-TW" altLang="en-US" sz="2000">
                <a:cs typeface="Arial" charset="0"/>
              </a:rPr>
              <a:t>大基礎電信運營商進行重組整合，形成了</a:t>
            </a:r>
            <a:r>
              <a:rPr kumimoji="0" lang="zh-TW" altLang="zh-CN" sz="2000">
                <a:cs typeface="Arial" charset="0"/>
              </a:rPr>
              <a:t>3</a:t>
            </a:r>
            <a:r>
              <a:rPr kumimoji="0" lang="zh-CN" altLang="en-US" sz="2000">
                <a:cs typeface="Arial" charset="0"/>
              </a:rPr>
              <a:t>大全業務運營商。</a:t>
            </a:r>
            <a:endParaRPr kumimoji="0" lang="en-US" altLang="zh-CN" sz="2000">
              <a:cs typeface="Arial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23850" y="2524125"/>
            <a:ext cx="3889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spcBef>
                <a:spcPct val="30000"/>
              </a:spcBef>
              <a:buFont typeface="Webdings" pitchFamily="18" charset="2"/>
              <a:buChar char="Ë"/>
            </a:pPr>
            <a:r>
              <a:rPr kumimoji="0" lang="zh-TW" altLang="en-US" sz="2000">
                <a:cs typeface="Arial" charset="0"/>
              </a:rPr>
              <a:t>都有</a:t>
            </a:r>
            <a:r>
              <a:rPr kumimoji="0" lang="zh-CN" altLang="en-US" sz="2000">
                <a:cs typeface="Arial" charset="0"/>
              </a:rPr>
              <a:t>移動和固網</a:t>
            </a:r>
            <a:r>
              <a:rPr kumimoji="0" lang="zh-TW" altLang="en-US" sz="2000">
                <a:cs typeface="Arial" charset="0"/>
              </a:rPr>
              <a:t>的資源</a:t>
            </a:r>
            <a:r>
              <a:rPr lang="zh-TW" altLang="en-US" sz="2000">
                <a:cs typeface="Arial" charset="0"/>
              </a:rPr>
              <a:t>，可提供</a:t>
            </a:r>
            <a:r>
              <a:rPr lang="en-US" altLang="zh-TW" sz="2000">
                <a:cs typeface="Arial" charset="0"/>
              </a:rPr>
              <a:t>MVPN</a:t>
            </a:r>
            <a:r>
              <a:rPr lang="zh-TW" altLang="en-US" sz="2000">
                <a:cs typeface="Arial" charset="0"/>
              </a:rPr>
              <a:t>方案</a:t>
            </a:r>
            <a:endParaRPr kumimoji="0" lang="en-US" altLang="zh-CN" sz="2000">
              <a:cs typeface="Arial" charset="0"/>
            </a:endParaRPr>
          </a:p>
          <a:p>
            <a:pPr marL="457200" indent="-457200">
              <a:spcBef>
                <a:spcPct val="30000"/>
              </a:spcBef>
              <a:buFont typeface="Webdings" pitchFamily="18" charset="2"/>
              <a:buChar char="Ë"/>
            </a:pPr>
            <a:r>
              <a:rPr kumimoji="0" lang="en-US" altLang="zh-CN" sz="2000">
                <a:cs typeface="Arial" charset="0"/>
              </a:rPr>
              <a:t>3G</a:t>
            </a:r>
            <a:r>
              <a:rPr kumimoji="0" lang="zh-TW" altLang="en-US" sz="2000">
                <a:cs typeface="Arial" charset="0"/>
              </a:rPr>
              <a:t>的優勢：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zh-TW" altLang="en-US" sz="2000" b="1">
                <a:solidFill>
                  <a:srgbClr val="CC0066"/>
                </a:solidFill>
                <a:cs typeface="Arial" charset="0"/>
              </a:rPr>
              <a:t>可全國接聽免費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zh-TW" altLang="en-US" sz="2000" b="1">
                <a:solidFill>
                  <a:srgbClr val="CC0066"/>
                </a:solidFill>
                <a:cs typeface="Arial" charset="0"/>
              </a:rPr>
              <a:t>免跨區漫遊費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zh-TW" altLang="en-US" sz="2000" b="1">
                <a:solidFill>
                  <a:srgbClr val="CC0066"/>
                </a:solidFill>
                <a:cs typeface="Arial" charset="0"/>
              </a:rPr>
              <a:t>全國單一費率</a:t>
            </a:r>
            <a:endParaRPr kumimoji="0" lang="zh-CN" altLang="en-US" sz="2000" b="1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37894" name="矩形 7"/>
          <p:cNvSpPr>
            <a:spLocks noChangeArrowheads="1"/>
          </p:cNvSpPr>
          <p:nvPr/>
        </p:nvSpPr>
        <p:spPr bwMode="auto">
          <a:xfrm>
            <a:off x="395288" y="2101850"/>
            <a:ext cx="2305050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marL="457200" indent="-457200" algn="ctr">
              <a:spcBef>
                <a:spcPct val="30000"/>
              </a:spcBef>
              <a:buSzPct val="70000"/>
            </a:pPr>
            <a:r>
              <a:rPr kumimoji="0" lang="en-US" altLang="zh-CN" sz="2000">
                <a:solidFill>
                  <a:srgbClr val="C00000"/>
                </a:solidFill>
                <a:cs typeface="Arial" charset="0"/>
              </a:rPr>
              <a:t>3</a:t>
            </a:r>
            <a:r>
              <a:rPr kumimoji="0" lang="zh-TW" altLang="en-US" sz="2000">
                <a:solidFill>
                  <a:srgbClr val="C00000"/>
                </a:solidFill>
                <a:cs typeface="Arial" charset="0"/>
              </a:rPr>
              <a:t>家業者新的作法</a:t>
            </a:r>
            <a:endParaRPr kumimoji="0" lang="en-US" altLang="zh-TW" sz="20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611188" y="941388"/>
            <a:ext cx="7993062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  <a:buFont typeface="Wingdings" pitchFamily="2" charset="2"/>
              <a:buChar char=""/>
            </a:pPr>
            <a:r>
              <a:rPr kumimoji="0" lang="en-US" altLang="zh-TW" sz="2000">
                <a:solidFill>
                  <a:srgbClr val="A50021"/>
                </a:solidFill>
              </a:rPr>
              <a:t> M</a:t>
            </a:r>
            <a:r>
              <a:rPr kumimoji="0" lang="en-US" altLang="zh-CN" sz="2000">
                <a:solidFill>
                  <a:srgbClr val="A50021"/>
                </a:solidFill>
              </a:rPr>
              <a:t>VPN</a:t>
            </a:r>
            <a:r>
              <a:rPr kumimoji="0" lang="zh-TW" altLang="en-US" sz="2000">
                <a:solidFill>
                  <a:srgbClr val="A50021"/>
                </a:solidFill>
              </a:rPr>
              <a:t>方案：</a:t>
            </a:r>
            <a:endParaRPr kumimoji="0" lang="en-US" altLang="zh-TW" sz="2000">
              <a:solidFill>
                <a:srgbClr val="A50021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kumimoji="0" lang="zh-TW" altLang="en-US" sz="2000"/>
              <a:t>是將集團用戶手機、固話無縫整合，使得網內手機與固定分機、手機與手機之間的短號互撥。</a:t>
            </a:r>
          </a:p>
        </p:txBody>
      </p:sp>
      <p:sp>
        <p:nvSpPr>
          <p:cNvPr id="38915" name="標題 4"/>
          <p:cNvSpPr>
            <a:spLocks noGrp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/>
              <a:t>中國電信業者</a:t>
            </a:r>
            <a:r>
              <a:rPr lang="en-US" altLang="zh-TW" smtClean="0"/>
              <a:t>MVPN</a:t>
            </a:r>
            <a:endParaRPr lang="zh-TW" altLang="en-US" smtClean="0"/>
          </a:p>
        </p:txBody>
      </p:sp>
      <p:sp>
        <p:nvSpPr>
          <p:cNvPr id="38916" name="矩形 3"/>
          <p:cNvSpPr>
            <a:spLocks noChangeArrowheads="1"/>
          </p:cNvSpPr>
          <p:nvPr/>
        </p:nvSpPr>
        <p:spPr bwMode="auto">
          <a:xfrm>
            <a:off x="611188" y="2349500"/>
            <a:ext cx="77406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("/>
            </a:pPr>
            <a:r>
              <a:rPr kumimoji="0" lang="zh-CN" altLang="en-US" sz="2000" b="1">
                <a:cs typeface="Arial" charset="0"/>
              </a:rPr>
              <a:t>產品定義</a:t>
            </a:r>
          </a:p>
          <a:p>
            <a:pPr marL="381000" indent="-381000">
              <a:spcBef>
                <a:spcPct val="25000"/>
              </a:spcBef>
              <a:buFont typeface="Wingdings" pitchFamily="2" charset="2"/>
              <a:buChar char="ü"/>
            </a:pPr>
            <a:r>
              <a:rPr kumimoji="0" lang="zh-TW" altLang="en-US" sz="2000">
                <a:cs typeface="Arial" charset="0"/>
              </a:rPr>
              <a:t>是專為集團使用者量身定制的融合語音產品</a:t>
            </a:r>
            <a:endParaRPr kumimoji="0" lang="zh-CN" altLang="en-US" sz="2000">
              <a:cs typeface="Arial" charset="0"/>
            </a:endParaRPr>
          </a:p>
          <a:p>
            <a:pPr marL="381000" indent="-381000">
              <a:spcBef>
                <a:spcPct val="25000"/>
              </a:spcBef>
              <a:buFont typeface="Wingdings" pitchFamily="2" charset="2"/>
              <a:buChar char="ü"/>
            </a:pPr>
            <a:r>
              <a:rPr kumimoji="0" lang="zh-CN" altLang="en-US" sz="2000">
                <a:cs typeface="Arial" charset="0"/>
              </a:rPr>
              <a:t>企業所有</a:t>
            </a:r>
            <a:r>
              <a:rPr kumimoji="0" lang="zh-CN" altLang="en-US" sz="2000">
                <a:solidFill>
                  <a:srgbClr val="A50021"/>
                </a:solidFill>
                <a:cs typeface="Arial" charset="0"/>
              </a:rPr>
              <a:t>員工手機</a:t>
            </a:r>
            <a:r>
              <a:rPr kumimoji="0" lang="zh-CN" altLang="en-US" sz="2000">
                <a:cs typeface="Arial" charset="0"/>
              </a:rPr>
              <a:t>與</a:t>
            </a:r>
            <a:r>
              <a:rPr kumimoji="0" lang="zh-CN" altLang="en-US" sz="2000">
                <a:solidFill>
                  <a:srgbClr val="A50021"/>
                </a:solidFill>
                <a:cs typeface="Arial" charset="0"/>
              </a:rPr>
              <a:t>固定分機</a:t>
            </a:r>
            <a:r>
              <a:rPr kumimoji="0" lang="zh-TW" altLang="en-US" sz="2000">
                <a:cs typeface="Arial" charset="0"/>
              </a:rPr>
              <a:t>組成統一的集團用戶群</a:t>
            </a:r>
            <a:endParaRPr kumimoji="0" lang="zh-CN" altLang="en-US" sz="2000">
              <a:cs typeface="Arial" charset="0"/>
            </a:endParaRPr>
          </a:p>
          <a:p>
            <a:pPr marL="381000" indent="-381000">
              <a:spcBef>
                <a:spcPct val="25000"/>
              </a:spcBef>
              <a:buFont typeface="Wingdings" pitchFamily="2" charset="2"/>
              <a:buChar char="ü"/>
            </a:pPr>
            <a:r>
              <a:rPr kumimoji="0" lang="zh-CN" altLang="en-US" sz="2000">
                <a:cs typeface="Arial" charset="0"/>
              </a:rPr>
              <a:t>群內</a:t>
            </a:r>
            <a:r>
              <a:rPr kumimoji="0" lang="zh-CN" altLang="en-US" sz="2000">
                <a:solidFill>
                  <a:srgbClr val="A50021"/>
                </a:solidFill>
                <a:cs typeface="Arial" charset="0"/>
              </a:rPr>
              <a:t>手機和手機</a:t>
            </a:r>
            <a:r>
              <a:rPr kumimoji="0" lang="zh-CN" altLang="en-US" sz="2000">
                <a:cs typeface="Arial" charset="0"/>
              </a:rPr>
              <a:t>、</a:t>
            </a:r>
            <a:r>
              <a:rPr kumimoji="0" lang="zh-CN" altLang="en-US" sz="2000">
                <a:solidFill>
                  <a:srgbClr val="A50021"/>
                </a:solidFill>
                <a:cs typeface="Arial" charset="0"/>
              </a:rPr>
              <a:t>固話和手機</a:t>
            </a:r>
            <a:r>
              <a:rPr kumimoji="0" lang="zh-CN" altLang="en-US" sz="2000">
                <a:cs typeface="Arial" charset="0"/>
              </a:rPr>
              <a:t>間均任意</a:t>
            </a:r>
            <a:r>
              <a:rPr kumimoji="0" lang="zh-CN" altLang="en-US" sz="2000" b="1">
                <a:solidFill>
                  <a:srgbClr val="A50021"/>
                </a:solidFill>
                <a:cs typeface="Arial" charset="0"/>
              </a:rPr>
              <a:t>免費</a:t>
            </a:r>
            <a:r>
              <a:rPr kumimoji="0" lang="zh-CN" altLang="en-US" sz="2000">
                <a:solidFill>
                  <a:srgbClr val="A50021"/>
                </a:solidFill>
                <a:cs typeface="Arial" charset="0"/>
              </a:rPr>
              <a:t>短號</a:t>
            </a:r>
            <a:r>
              <a:rPr kumimoji="0" lang="zh-CN" altLang="en-US" sz="2000">
                <a:cs typeface="Arial" charset="0"/>
              </a:rPr>
              <a:t>互撥</a:t>
            </a:r>
          </a:p>
        </p:txBody>
      </p:sp>
      <p:grpSp>
        <p:nvGrpSpPr>
          <p:cNvPr id="2" name="群組 32"/>
          <p:cNvGrpSpPr>
            <a:grpSpLocks/>
          </p:cNvGrpSpPr>
          <p:nvPr/>
        </p:nvGrpSpPr>
        <p:grpSpPr bwMode="auto">
          <a:xfrm>
            <a:off x="2843213" y="4348163"/>
            <a:ext cx="3308350" cy="1817687"/>
            <a:chOff x="2843808" y="4348163"/>
            <a:chExt cx="3307021" cy="1817687"/>
          </a:xfrm>
        </p:grpSpPr>
        <p:pic>
          <p:nvPicPr>
            <p:cNvPr id="38918" name="Picture 14" descr="副本i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3188" y="5356225"/>
              <a:ext cx="249238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75" descr="Corded-Ph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626" y="4348163"/>
              <a:ext cx="604838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4530642" y="4852988"/>
              <a:ext cx="16201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 dirty="0">
                  <a:ea typeface="新細明體" pitchFamily="18" charset="-120"/>
                </a:rPr>
                <a:t>國內關係企業桌機</a:t>
              </a:r>
            </a:p>
          </p:txBody>
        </p:sp>
        <p:sp>
          <p:nvSpPr>
            <p:cNvPr id="38921" name="Line 20"/>
            <p:cNvSpPr>
              <a:spLocks noChangeShapeType="1"/>
            </p:cNvSpPr>
            <p:nvPr/>
          </p:nvSpPr>
          <p:spPr bwMode="auto">
            <a:xfrm flipV="1">
              <a:off x="3491880" y="4564062"/>
              <a:ext cx="1661146" cy="521121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2" name="Line 21"/>
            <p:cNvSpPr>
              <a:spLocks noChangeShapeType="1"/>
            </p:cNvSpPr>
            <p:nvPr/>
          </p:nvSpPr>
          <p:spPr bwMode="auto">
            <a:xfrm>
              <a:off x="3491880" y="5157192"/>
              <a:ext cx="1653209" cy="559396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17865" y="5861050"/>
              <a:ext cx="89499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>
                  <a:ea typeface="新細明體" pitchFamily="18" charset="-120"/>
                </a:rPr>
                <a:t>集群手機</a:t>
              </a:r>
            </a:p>
          </p:txBody>
        </p:sp>
        <p:sp>
          <p:nvSpPr>
            <p:cNvPr id="38924" name="Text Box 107"/>
            <p:cNvSpPr txBox="1">
              <a:spLocks noChangeArrowheads="1"/>
            </p:cNvSpPr>
            <p:nvPr/>
          </p:nvSpPr>
          <p:spPr bwMode="auto">
            <a:xfrm rot="-971353">
              <a:off x="3856038" y="4635308"/>
              <a:ext cx="949325" cy="2797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Ins="18000" bIns="18000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0066CC"/>
                  </a:solidFill>
                </a:rPr>
                <a:t>短號直撥</a:t>
              </a:r>
            </a:p>
          </p:txBody>
        </p:sp>
        <p:sp>
          <p:nvSpPr>
            <p:cNvPr id="38925" name="Text Box 107"/>
            <p:cNvSpPr txBox="1">
              <a:spLocks noChangeArrowheads="1"/>
            </p:cNvSpPr>
            <p:nvPr/>
          </p:nvSpPr>
          <p:spPr bwMode="auto">
            <a:xfrm rot="1115317">
              <a:off x="3856038" y="5283008"/>
              <a:ext cx="949325" cy="2797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Ins="18000" bIns="18000">
              <a:spAutoFit/>
            </a:bodyPr>
            <a:lstStyle/>
            <a:p>
              <a:pPr algn="ctr"/>
              <a:r>
                <a:rPr lang="zh-TW" altLang="en-US" sz="1400">
                  <a:solidFill>
                    <a:srgbClr val="0066CC"/>
                  </a:solidFill>
                </a:rPr>
                <a:t>短號直撥</a:t>
              </a:r>
            </a:p>
          </p:txBody>
        </p:sp>
        <p:pic>
          <p:nvPicPr>
            <p:cNvPr id="38926" name="Picture 34" descr="副本i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4869160"/>
              <a:ext cx="249238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2843808" y="5411788"/>
              <a:ext cx="89499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400" dirty="0">
                  <a:ea typeface="新細明體" pitchFamily="18" charset="-120"/>
                </a:rPr>
                <a:t>集群手機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708275"/>
            <a:ext cx="7777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兩岸一碼通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187"/>
          <p:cNvSpPr>
            <a:spLocks noChangeShapeType="1"/>
          </p:cNvSpPr>
          <p:nvPr/>
        </p:nvSpPr>
        <p:spPr bwMode="auto">
          <a:xfrm>
            <a:off x="1258888" y="39338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3" name="Line 188"/>
          <p:cNvSpPr>
            <a:spLocks noChangeShapeType="1"/>
          </p:cNvSpPr>
          <p:nvPr/>
        </p:nvSpPr>
        <p:spPr bwMode="auto">
          <a:xfrm>
            <a:off x="1403350" y="39338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4" name="Line 188"/>
          <p:cNvSpPr>
            <a:spLocks noChangeShapeType="1"/>
          </p:cNvSpPr>
          <p:nvPr/>
        </p:nvSpPr>
        <p:spPr bwMode="auto">
          <a:xfrm>
            <a:off x="6918325" y="41846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5" name="Rectangle 113"/>
          <p:cNvSpPr>
            <a:spLocks noChangeArrowheads="1"/>
          </p:cNvSpPr>
          <p:nvPr/>
        </p:nvSpPr>
        <p:spPr bwMode="auto">
          <a:xfrm>
            <a:off x="539750" y="96520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/>
              <a:t>兩岸手機與手機、手機與桌機皆一次撥號、短碼直撥</a:t>
            </a:r>
          </a:p>
        </p:txBody>
      </p:sp>
      <p:sp>
        <p:nvSpPr>
          <p:cNvPr id="40966" name="Rectangle 8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兩岸一碼通架構示意圖</a:t>
            </a:r>
          </a:p>
        </p:txBody>
      </p:sp>
      <p:sp>
        <p:nvSpPr>
          <p:cNvPr id="40967" name="Line 187"/>
          <p:cNvSpPr>
            <a:spLocks noChangeShapeType="1"/>
          </p:cNvSpPr>
          <p:nvPr/>
        </p:nvSpPr>
        <p:spPr bwMode="auto">
          <a:xfrm>
            <a:off x="1835150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8" name="Line 188"/>
          <p:cNvSpPr>
            <a:spLocks noChangeShapeType="1"/>
          </p:cNvSpPr>
          <p:nvPr/>
        </p:nvSpPr>
        <p:spPr bwMode="auto">
          <a:xfrm>
            <a:off x="1979613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69" name="Line 189"/>
          <p:cNvSpPr>
            <a:spLocks noChangeShapeType="1"/>
          </p:cNvSpPr>
          <p:nvPr/>
        </p:nvSpPr>
        <p:spPr bwMode="auto">
          <a:xfrm>
            <a:off x="2124075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0" name="Line 190"/>
          <p:cNvSpPr>
            <a:spLocks noChangeShapeType="1"/>
          </p:cNvSpPr>
          <p:nvPr/>
        </p:nvSpPr>
        <p:spPr bwMode="auto">
          <a:xfrm>
            <a:off x="2268538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1" name="Line 187"/>
          <p:cNvSpPr>
            <a:spLocks noChangeShapeType="1"/>
          </p:cNvSpPr>
          <p:nvPr/>
        </p:nvSpPr>
        <p:spPr bwMode="auto">
          <a:xfrm>
            <a:off x="1187450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2" name="Line 188"/>
          <p:cNvSpPr>
            <a:spLocks noChangeShapeType="1"/>
          </p:cNvSpPr>
          <p:nvPr/>
        </p:nvSpPr>
        <p:spPr bwMode="auto">
          <a:xfrm>
            <a:off x="1474788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3" name="Line 189"/>
          <p:cNvSpPr>
            <a:spLocks noChangeShapeType="1"/>
          </p:cNvSpPr>
          <p:nvPr/>
        </p:nvSpPr>
        <p:spPr bwMode="auto">
          <a:xfrm>
            <a:off x="1763713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4" name="Line 190"/>
          <p:cNvSpPr>
            <a:spLocks noChangeShapeType="1"/>
          </p:cNvSpPr>
          <p:nvPr/>
        </p:nvSpPr>
        <p:spPr bwMode="auto">
          <a:xfrm>
            <a:off x="2051050" y="47974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5" name="Line 188"/>
          <p:cNvSpPr>
            <a:spLocks noChangeShapeType="1"/>
          </p:cNvSpPr>
          <p:nvPr/>
        </p:nvSpPr>
        <p:spPr bwMode="auto">
          <a:xfrm>
            <a:off x="3132138" y="24923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6" name="Line 188"/>
          <p:cNvSpPr>
            <a:spLocks noChangeShapeType="1"/>
          </p:cNvSpPr>
          <p:nvPr/>
        </p:nvSpPr>
        <p:spPr bwMode="auto">
          <a:xfrm>
            <a:off x="6199188" y="24209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7" name="Line 2"/>
          <p:cNvSpPr>
            <a:spLocks noChangeShapeType="1"/>
          </p:cNvSpPr>
          <p:nvPr/>
        </p:nvSpPr>
        <p:spPr bwMode="auto">
          <a:xfrm flipH="1" flipV="1">
            <a:off x="1978025" y="425291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8" name="Line 190"/>
          <p:cNvSpPr>
            <a:spLocks noChangeShapeType="1"/>
          </p:cNvSpPr>
          <p:nvPr/>
        </p:nvSpPr>
        <p:spPr bwMode="auto">
          <a:xfrm>
            <a:off x="7812088" y="36766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0979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Line 18"/>
          <p:cNvSpPr>
            <a:spLocks noChangeShapeType="1"/>
          </p:cNvSpPr>
          <p:nvPr/>
        </p:nvSpPr>
        <p:spPr bwMode="auto">
          <a:xfrm>
            <a:off x="3419475" y="3500438"/>
            <a:ext cx="792163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 flipV="1">
            <a:off x="4787900" y="3573463"/>
            <a:ext cx="1079500" cy="463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1928813"/>
            <a:ext cx="2016125" cy="935037"/>
            <a:chOff x="2925" y="1344"/>
            <a:chExt cx="1270" cy="635"/>
          </a:xfrm>
        </p:grpSpPr>
        <p:sp>
          <p:nvSpPr>
            <p:cNvPr id="41046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47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40986" name="Line 25"/>
          <p:cNvSpPr>
            <a:spLocks noChangeShapeType="1"/>
          </p:cNvSpPr>
          <p:nvPr/>
        </p:nvSpPr>
        <p:spPr bwMode="auto">
          <a:xfrm flipH="1" flipV="1">
            <a:off x="5364163" y="4252913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7" name="Line 187"/>
          <p:cNvSpPr>
            <a:spLocks noChangeShapeType="1"/>
          </p:cNvSpPr>
          <p:nvPr/>
        </p:nvSpPr>
        <p:spPr bwMode="auto">
          <a:xfrm>
            <a:off x="7126288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8" name="Line 188"/>
          <p:cNvSpPr>
            <a:spLocks noChangeShapeType="1"/>
          </p:cNvSpPr>
          <p:nvPr/>
        </p:nvSpPr>
        <p:spPr bwMode="auto">
          <a:xfrm>
            <a:off x="7413625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89" name="Line 189"/>
          <p:cNvSpPr>
            <a:spLocks noChangeShapeType="1"/>
          </p:cNvSpPr>
          <p:nvPr/>
        </p:nvSpPr>
        <p:spPr bwMode="auto">
          <a:xfrm>
            <a:off x="7702550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90" name="Line 190"/>
          <p:cNvSpPr>
            <a:spLocks noChangeShapeType="1"/>
          </p:cNvSpPr>
          <p:nvPr/>
        </p:nvSpPr>
        <p:spPr bwMode="auto">
          <a:xfrm>
            <a:off x="7989888" y="47259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0991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4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3006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562350" y="3749675"/>
            <a:ext cx="1943100" cy="935038"/>
            <a:chOff x="2244" y="2569"/>
            <a:chExt cx="1224" cy="589"/>
          </a:xfrm>
        </p:grpSpPr>
        <p:sp>
          <p:nvSpPr>
            <p:cNvPr id="41044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3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Intranet</a:t>
              </a:r>
              <a:endParaRPr lang="en-US" altLang="zh-TW">
                <a:ea typeface="新細明體" pitchFamily="18" charset="-120"/>
              </a:endParaRPr>
            </a:p>
          </p:txBody>
        </p:sp>
      </p:grpSp>
      <p:sp>
        <p:nvSpPr>
          <p:cNvPr id="192563" name="Rectangle 51"/>
          <p:cNvSpPr>
            <a:spLocks noChangeArrowheads="1"/>
          </p:cNvSpPr>
          <p:nvPr/>
        </p:nvSpPr>
        <p:spPr bwMode="auto">
          <a:xfrm>
            <a:off x="6948488" y="5799138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臺灣總公司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096963" y="57991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000066"/>
                </a:solidFill>
                <a:ea typeface="新細明體" pitchFamily="18" charset="-120"/>
              </a:rPr>
              <a:t>中國據點</a:t>
            </a:r>
            <a:endParaRPr kumimoji="0" lang="en-US" altLang="zh-TW" b="1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40998" name="Text Box 302"/>
          <p:cNvSpPr txBox="1">
            <a:spLocks noChangeArrowheads="1"/>
          </p:cNvSpPr>
          <p:nvPr/>
        </p:nvSpPr>
        <p:spPr bwMode="auto">
          <a:xfrm>
            <a:off x="973138" y="25066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中國集群手機</a:t>
            </a:r>
          </a:p>
        </p:txBody>
      </p:sp>
      <p:sp>
        <p:nvSpPr>
          <p:cNvPr id="40999" name="Text Box 302"/>
          <p:cNvSpPr txBox="1">
            <a:spLocks noChangeArrowheads="1"/>
          </p:cNvSpPr>
          <p:nvPr/>
        </p:nvSpPr>
        <p:spPr bwMode="auto">
          <a:xfrm>
            <a:off x="7207250" y="25177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台灣群內手機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6721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332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3320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84213" y="23209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6483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1005" name="Text Box 68"/>
          <p:cNvSpPr txBox="1">
            <a:spLocks noChangeArrowheads="1"/>
          </p:cNvSpPr>
          <p:nvPr/>
        </p:nvSpPr>
        <p:spPr bwMode="auto">
          <a:xfrm>
            <a:off x="5651500" y="3644900"/>
            <a:ext cx="110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台灣機房</a:t>
            </a:r>
          </a:p>
        </p:txBody>
      </p:sp>
      <p:sp>
        <p:nvSpPr>
          <p:cNvPr id="41006" name="Text Box 68"/>
          <p:cNvSpPr txBox="1">
            <a:spLocks noChangeArrowheads="1"/>
          </p:cNvSpPr>
          <p:nvPr/>
        </p:nvSpPr>
        <p:spPr bwMode="auto">
          <a:xfrm>
            <a:off x="2627313" y="3644900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中國機房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197100" y="1916113"/>
            <a:ext cx="2016125" cy="935037"/>
            <a:chOff x="1474" y="1487"/>
            <a:chExt cx="1270" cy="589"/>
          </a:xfrm>
        </p:grpSpPr>
        <p:sp>
          <p:nvSpPr>
            <p:cNvPr id="41042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中國電信業者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IVPN</a:t>
              </a:r>
            </a:p>
          </p:txBody>
        </p:sp>
      </p:grpSp>
      <p:pic>
        <p:nvPicPr>
          <p:cNvPr id="41008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18462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9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713" y="18462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0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18446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446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29241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292417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1014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1497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1497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1016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45916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7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2845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8" name="Text Box 33"/>
          <p:cNvSpPr txBox="1">
            <a:spLocks noChangeArrowheads="1"/>
          </p:cNvSpPr>
          <p:nvPr/>
        </p:nvSpPr>
        <p:spPr bwMode="auto">
          <a:xfrm>
            <a:off x="2555875" y="33543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1019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31400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0" name="Text Box 33"/>
          <p:cNvSpPr txBox="1">
            <a:spLocks noChangeArrowheads="1"/>
          </p:cNvSpPr>
          <p:nvPr/>
        </p:nvSpPr>
        <p:spPr bwMode="auto">
          <a:xfrm>
            <a:off x="2555875" y="31416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41021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4623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2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28771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3" name="Text Box 33"/>
          <p:cNvSpPr txBox="1">
            <a:spLocks noChangeArrowheads="1"/>
          </p:cNvSpPr>
          <p:nvPr/>
        </p:nvSpPr>
        <p:spPr bwMode="auto">
          <a:xfrm>
            <a:off x="5651500" y="33575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1024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1432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5" name="Text Box 33"/>
          <p:cNvSpPr txBox="1">
            <a:spLocks noChangeArrowheads="1"/>
          </p:cNvSpPr>
          <p:nvPr/>
        </p:nvSpPr>
        <p:spPr bwMode="auto">
          <a:xfrm>
            <a:off x="5651500" y="31448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520825" y="23209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pic>
        <p:nvPicPr>
          <p:cNvPr id="41027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0767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8" name="Text Box 33"/>
          <p:cNvSpPr txBox="1">
            <a:spLocks noChangeArrowheads="1"/>
          </p:cNvSpPr>
          <p:nvPr/>
        </p:nvSpPr>
        <p:spPr bwMode="auto">
          <a:xfrm>
            <a:off x="6443663" y="40767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91" name="Rectangle 69"/>
          <p:cNvSpPr>
            <a:spLocks noChangeArrowheads="1"/>
          </p:cNvSpPr>
          <p:nvPr/>
        </p:nvSpPr>
        <p:spPr bwMode="auto">
          <a:xfrm>
            <a:off x="6875463" y="42926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900113" y="4508500"/>
            <a:ext cx="1512887" cy="684213"/>
            <a:chOff x="666" y="2767"/>
            <a:chExt cx="737" cy="391"/>
          </a:xfrm>
        </p:grpSpPr>
        <p:pic>
          <p:nvPicPr>
            <p:cNvPr id="41040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1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732588" y="4508500"/>
            <a:ext cx="1511300" cy="684213"/>
            <a:chOff x="666" y="2767"/>
            <a:chExt cx="737" cy="391"/>
          </a:xfrm>
        </p:grpSpPr>
        <p:pic>
          <p:nvPicPr>
            <p:cNvPr id="41038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9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235825" y="3141663"/>
            <a:ext cx="1223963" cy="792162"/>
            <a:chOff x="4241" y="2115"/>
            <a:chExt cx="1043" cy="544"/>
          </a:xfrm>
        </p:grpSpPr>
        <p:sp>
          <p:nvSpPr>
            <p:cNvPr id="41036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7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55650" y="3213100"/>
            <a:ext cx="1223963" cy="792163"/>
            <a:chOff x="4241" y="2115"/>
            <a:chExt cx="1043" cy="544"/>
          </a:xfrm>
        </p:grpSpPr>
        <p:sp>
          <p:nvSpPr>
            <p:cNvPr id="41034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5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187"/>
          <p:cNvSpPr>
            <a:spLocks noChangeShapeType="1"/>
          </p:cNvSpPr>
          <p:nvPr/>
        </p:nvSpPr>
        <p:spPr bwMode="auto">
          <a:xfrm>
            <a:off x="1258888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7" name="Line 188"/>
          <p:cNvSpPr>
            <a:spLocks noChangeShapeType="1"/>
          </p:cNvSpPr>
          <p:nvPr/>
        </p:nvSpPr>
        <p:spPr bwMode="auto">
          <a:xfrm>
            <a:off x="1403350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8" name="Line 188"/>
          <p:cNvSpPr>
            <a:spLocks noChangeShapeType="1"/>
          </p:cNvSpPr>
          <p:nvPr/>
        </p:nvSpPr>
        <p:spPr bwMode="auto">
          <a:xfrm>
            <a:off x="6918325" y="44005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9" name="Line 187"/>
          <p:cNvSpPr>
            <a:spLocks noChangeShapeType="1"/>
          </p:cNvSpPr>
          <p:nvPr/>
        </p:nvSpPr>
        <p:spPr bwMode="auto">
          <a:xfrm>
            <a:off x="1835150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0" name="Line 188"/>
          <p:cNvSpPr>
            <a:spLocks noChangeShapeType="1"/>
          </p:cNvSpPr>
          <p:nvPr/>
        </p:nvSpPr>
        <p:spPr bwMode="auto">
          <a:xfrm>
            <a:off x="1979613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1" name="Line 189"/>
          <p:cNvSpPr>
            <a:spLocks noChangeShapeType="1"/>
          </p:cNvSpPr>
          <p:nvPr/>
        </p:nvSpPr>
        <p:spPr bwMode="auto">
          <a:xfrm>
            <a:off x="2124075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190"/>
          <p:cNvSpPr>
            <a:spLocks noChangeShapeType="1"/>
          </p:cNvSpPr>
          <p:nvPr/>
        </p:nvSpPr>
        <p:spPr bwMode="auto">
          <a:xfrm>
            <a:off x="22685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187"/>
          <p:cNvSpPr>
            <a:spLocks noChangeShapeType="1"/>
          </p:cNvSpPr>
          <p:nvPr/>
        </p:nvSpPr>
        <p:spPr bwMode="auto">
          <a:xfrm>
            <a:off x="11874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88"/>
          <p:cNvSpPr>
            <a:spLocks noChangeShapeType="1"/>
          </p:cNvSpPr>
          <p:nvPr/>
        </p:nvSpPr>
        <p:spPr bwMode="auto">
          <a:xfrm>
            <a:off x="1474788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89"/>
          <p:cNvSpPr>
            <a:spLocks noChangeShapeType="1"/>
          </p:cNvSpPr>
          <p:nvPr/>
        </p:nvSpPr>
        <p:spPr bwMode="auto">
          <a:xfrm>
            <a:off x="1763713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90"/>
          <p:cNvSpPr>
            <a:spLocks noChangeShapeType="1"/>
          </p:cNvSpPr>
          <p:nvPr/>
        </p:nvSpPr>
        <p:spPr bwMode="auto">
          <a:xfrm>
            <a:off x="20510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88"/>
          <p:cNvSpPr>
            <a:spLocks noChangeShapeType="1"/>
          </p:cNvSpPr>
          <p:nvPr/>
        </p:nvSpPr>
        <p:spPr bwMode="auto">
          <a:xfrm>
            <a:off x="3132138" y="27082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88"/>
          <p:cNvSpPr>
            <a:spLocks noChangeShapeType="1"/>
          </p:cNvSpPr>
          <p:nvPr/>
        </p:nvSpPr>
        <p:spPr bwMode="auto">
          <a:xfrm>
            <a:off x="6199188" y="26368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2"/>
          <p:cNvSpPr>
            <a:spLocks noChangeShapeType="1"/>
          </p:cNvSpPr>
          <p:nvPr/>
        </p:nvSpPr>
        <p:spPr bwMode="auto">
          <a:xfrm flipH="1" flipV="1">
            <a:off x="1978025" y="443706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0" name="Line 190"/>
          <p:cNvSpPr>
            <a:spLocks noChangeShapeType="1"/>
          </p:cNvSpPr>
          <p:nvPr/>
        </p:nvSpPr>
        <p:spPr bwMode="auto">
          <a:xfrm>
            <a:off x="7812088" y="38925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01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Line 18"/>
          <p:cNvSpPr>
            <a:spLocks noChangeShapeType="1"/>
          </p:cNvSpPr>
          <p:nvPr/>
        </p:nvSpPr>
        <p:spPr bwMode="auto">
          <a:xfrm>
            <a:off x="3132138" y="3500438"/>
            <a:ext cx="1079500" cy="6207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 flipV="1">
            <a:off x="4787900" y="3500438"/>
            <a:ext cx="1368425" cy="7524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2144713"/>
            <a:ext cx="2016125" cy="935037"/>
            <a:chOff x="2925" y="1344"/>
            <a:chExt cx="1270" cy="635"/>
          </a:xfrm>
        </p:grpSpPr>
        <p:sp>
          <p:nvSpPr>
            <p:cNvPr id="42077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78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42008" name="Line 25"/>
          <p:cNvSpPr>
            <a:spLocks noChangeShapeType="1"/>
          </p:cNvSpPr>
          <p:nvPr/>
        </p:nvSpPr>
        <p:spPr bwMode="auto">
          <a:xfrm flipH="1" flipV="1">
            <a:off x="5364163" y="4437063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09" name="Line 187"/>
          <p:cNvSpPr>
            <a:spLocks noChangeShapeType="1"/>
          </p:cNvSpPr>
          <p:nvPr/>
        </p:nvSpPr>
        <p:spPr bwMode="auto">
          <a:xfrm>
            <a:off x="71262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10" name="Line 188"/>
          <p:cNvSpPr>
            <a:spLocks noChangeShapeType="1"/>
          </p:cNvSpPr>
          <p:nvPr/>
        </p:nvSpPr>
        <p:spPr bwMode="auto">
          <a:xfrm>
            <a:off x="7413625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11" name="Line 189"/>
          <p:cNvSpPr>
            <a:spLocks noChangeShapeType="1"/>
          </p:cNvSpPr>
          <p:nvPr/>
        </p:nvSpPr>
        <p:spPr bwMode="auto">
          <a:xfrm>
            <a:off x="7702550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2012" name="Line 190"/>
          <p:cNvSpPr>
            <a:spLocks noChangeShapeType="1"/>
          </p:cNvSpPr>
          <p:nvPr/>
        </p:nvSpPr>
        <p:spPr bwMode="auto">
          <a:xfrm>
            <a:off x="79898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13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562350" y="3965575"/>
            <a:ext cx="1943100" cy="935038"/>
            <a:chOff x="2244" y="2569"/>
            <a:chExt cx="1224" cy="589"/>
          </a:xfrm>
        </p:grpSpPr>
        <p:sp>
          <p:nvSpPr>
            <p:cNvPr id="42075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3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096963" y="60150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000066"/>
                </a:solidFill>
                <a:ea typeface="新細明體" pitchFamily="18" charset="-120"/>
              </a:rPr>
              <a:t>中國據點</a:t>
            </a:r>
            <a:endParaRPr kumimoji="0" lang="en-US" altLang="zh-TW" b="1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42019" name="Text Box 302"/>
          <p:cNvSpPr txBox="1">
            <a:spLocks noChangeArrowheads="1"/>
          </p:cNvSpPr>
          <p:nvPr/>
        </p:nvSpPr>
        <p:spPr bwMode="auto">
          <a:xfrm>
            <a:off x="973138" y="27225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中國集群手機</a:t>
            </a:r>
          </a:p>
        </p:txBody>
      </p:sp>
      <p:sp>
        <p:nvSpPr>
          <p:cNvPr id="42020" name="Text Box 302"/>
          <p:cNvSpPr txBox="1">
            <a:spLocks noChangeArrowheads="1"/>
          </p:cNvSpPr>
          <p:nvPr/>
        </p:nvSpPr>
        <p:spPr bwMode="auto">
          <a:xfrm>
            <a:off x="7207250" y="27336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台灣群內手機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888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5479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5479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84213" y="25368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8642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2026" name="Text Box 68"/>
          <p:cNvSpPr txBox="1">
            <a:spLocks noChangeArrowheads="1"/>
          </p:cNvSpPr>
          <p:nvPr/>
        </p:nvSpPr>
        <p:spPr bwMode="auto">
          <a:xfrm>
            <a:off x="5651500" y="3644900"/>
            <a:ext cx="110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台灣機房</a:t>
            </a:r>
          </a:p>
        </p:txBody>
      </p:sp>
      <p:sp>
        <p:nvSpPr>
          <p:cNvPr id="42027" name="Text Box 68"/>
          <p:cNvSpPr txBox="1">
            <a:spLocks noChangeArrowheads="1"/>
          </p:cNvSpPr>
          <p:nvPr/>
        </p:nvSpPr>
        <p:spPr bwMode="auto">
          <a:xfrm>
            <a:off x="2627313" y="3644900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中國機房</a:t>
            </a:r>
            <a:endParaRPr lang="en-US" altLang="zh-TW" sz="1200"/>
          </a:p>
        </p:txBody>
      </p: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197100" y="2132013"/>
            <a:ext cx="2016125" cy="935037"/>
            <a:chOff x="1474" y="1487"/>
            <a:chExt cx="1270" cy="589"/>
          </a:xfrm>
        </p:grpSpPr>
        <p:sp>
          <p:nvSpPr>
            <p:cNvPr id="42073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中國電信業者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IVPN</a:t>
              </a:r>
            </a:p>
          </p:txBody>
        </p:sp>
      </p:grpSp>
      <p:pic>
        <p:nvPicPr>
          <p:cNvPr id="42029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0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713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1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0605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2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0605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31400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314007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900113" y="44370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altLang="zh-TW" sz="100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2036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3656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3656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2038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33559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39" name="Text Box 33"/>
          <p:cNvSpPr txBox="1">
            <a:spLocks noChangeArrowheads="1"/>
          </p:cNvSpPr>
          <p:nvPr/>
        </p:nvSpPr>
        <p:spPr bwMode="auto">
          <a:xfrm>
            <a:off x="2555875" y="33575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42040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3591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1" name="Text Box 33"/>
          <p:cNvSpPr txBox="1">
            <a:spLocks noChangeArrowheads="1"/>
          </p:cNvSpPr>
          <p:nvPr/>
        </p:nvSpPr>
        <p:spPr bwMode="auto">
          <a:xfrm>
            <a:off x="5651500" y="33607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520825" y="25368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2043" name="Rectangle 113"/>
          <p:cNvSpPr>
            <a:spLocks noChangeArrowheads="1"/>
          </p:cNvSpPr>
          <p:nvPr/>
        </p:nvSpPr>
        <p:spPr bwMode="auto">
          <a:xfrm>
            <a:off x="539750" y="801688"/>
            <a:ext cx="79930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/>
              <a:t>兩岸手機一次撥號、短碼直撥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方便回撥來電：</a:t>
            </a:r>
            <a:r>
              <a:rPr kumimoji="0" lang="zh-TW" altLang="en-US"/>
              <a:t>對岸手機來話，</a:t>
            </a:r>
            <a:r>
              <a:rPr kumimoji="0" lang="zh-TW" altLang="en-US">
                <a:solidFill>
                  <a:srgbClr val="FF0000"/>
                </a:solidFill>
              </a:rPr>
              <a:t>來電顯示</a:t>
            </a:r>
            <a:r>
              <a:rPr kumimoji="0" lang="zh-TW" altLang="en-US" b="1">
                <a:solidFill>
                  <a:srgbClr val="FF0000"/>
                </a:solidFill>
              </a:rPr>
              <a:t>據點代表短號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來話諮詢轉接，溝通不中斷：</a:t>
            </a:r>
            <a:r>
              <a:rPr kumimoji="0" lang="zh-TW" altLang="en-US"/>
              <a:t>通話中 手機可將</a:t>
            </a:r>
            <a:r>
              <a:rPr kumimoji="0" lang="zh-TW" altLang="en-US">
                <a:solidFill>
                  <a:srgbClr val="FF0000"/>
                </a:solidFill>
              </a:rPr>
              <a:t>電話轉接</a:t>
            </a:r>
            <a:r>
              <a:rPr kumimoji="0" lang="zh-TW" altLang="en-US"/>
              <a:t>至手機或桌機</a:t>
            </a:r>
            <a:r>
              <a:rPr kumimoji="0" lang="en-US" altLang="zh-TW"/>
              <a:t>!!</a:t>
            </a:r>
            <a:endParaRPr kumimoji="0" lang="en-US" altLang="zh-CN"/>
          </a:p>
        </p:txBody>
      </p:sp>
      <p:sp>
        <p:nvSpPr>
          <p:cNvPr id="42044" name="Rectangle 86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>
                <a:solidFill>
                  <a:srgbClr val="3366FF"/>
                </a:solidFill>
              </a:rPr>
              <a:t>兩岸一碼通</a:t>
            </a:r>
            <a:r>
              <a:rPr lang="zh-TW" altLang="en-US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集群手機來電顯示據點代表短號</a:t>
            </a:r>
            <a:r>
              <a:rPr lang="en-US" altLang="zh-TW" sz="2000" smtClean="0"/>
              <a:t>)</a:t>
            </a:r>
          </a:p>
        </p:txBody>
      </p:sp>
      <p:sp>
        <p:nvSpPr>
          <p:cNvPr id="192574" name="Text Box 62"/>
          <p:cNvSpPr txBox="1">
            <a:spLocks noChangeArrowheads="1"/>
          </p:cNvSpPr>
          <p:nvPr/>
        </p:nvSpPr>
        <p:spPr bwMode="auto">
          <a:xfrm>
            <a:off x="6588125" y="1771650"/>
            <a:ext cx="936625" cy="274638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1.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730202</a:t>
            </a:r>
          </a:p>
        </p:txBody>
      </p:sp>
      <p:sp>
        <p:nvSpPr>
          <p:cNvPr id="192622" name="Text Box 110"/>
          <p:cNvSpPr txBox="1">
            <a:spLocks noChangeArrowheads="1"/>
          </p:cNvSpPr>
          <p:nvPr/>
        </p:nvSpPr>
        <p:spPr bwMode="auto">
          <a:xfrm>
            <a:off x="1258888" y="2146300"/>
            <a:ext cx="1081087" cy="274638"/>
          </a:xfrm>
          <a:prstGeom prst="rect">
            <a:avLst/>
          </a:prstGeom>
          <a:solidFill>
            <a:srgbClr val="FF0000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3.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pic>
        <p:nvPicPr>
          <p:cNvPr id="42047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8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6875463" y="45085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00113" y="4724400"/>
            <a:ext cx="1512887" cy="684213"/>
            <a:chOff x="666" y="2767"/>
            <a:chExt cx="737" cy="391"/>
          </a:xfrm>
        </p:grpSpPr>
        <p:pic>
          <p:nvPicPr>
            <p:cNvPr id="42071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72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732588" y="4724400"/>
            <a:ext cx="1511300" cy="684213"/>
            <a:chOff x="666" y="2767"/>
            <a:chExt cx="737" cy="391"/>
          </a:xfrm>
        </p:grpSpPr>
        <p:pic>
          <p:nvPicPr>
            <p:cNvPr id="42069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70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99" name="Rectangle 51"/>
          <p:cNvSpPr>
            <a:spLocks noChangeArrowheads="1"/>
          </p:cNvSpPr>
          <p:nvPr/>
        </p:nvSpPr>
        <p:spPr bwMode="auto">
          <a:xfrm>
            <a:off x="6948488" y="6011863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臺灣總公司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235825" y="3357563"/>
            <a:ext cx="1223963" cy="792162"/>
            <a:chOff x="4241" y="2115"/>
            <a:chExt cx="1043" cy="544"/>
          </a:xfrm>
        </p:grpSpPr>
        <p:sp>
          <p:nvSpPr>
            <p:cNvPr id="42067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68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55650" y="3429000"/>
            <a:ext cx="1223963" cy="792163"/>
            <a:chOff x="4241" y="2115"/>
            <a:chExt cx="1043" cy="544"/>
          </a:xfrm>
        </p:grpSpPr>
        <p:sp>
          <p:nvSpPr>
            <p:cNvPr id="42065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66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sp>
        <p:nvSpPr>
          <p:cNvPr id="42055" name="Line 15"/>
          <p:cNvSpPr>
            <a:spLocks noChangeShapeType="1"/>
          </p:cNvSpPr>
          <p:nvPr/>
        </p:nvSpPr>
        <p:spPr bwMode="auto">
          <a:xfrm flipH="1" flipV="1">
            <a:off x="3032125" y="4437063"/>
            <a:ext cx="3175" cy="2873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56" name="Picture 19" descr="MOSA 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1763" y="4579938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57" name="Rectangle 144"/>
          <p:cNvSpPr>
            <a:spLocks noChangeArrowheads="1"/>
          </p:cNvSpPr>
          <p:nvPr/>
        </p:nvSpPr>
        <p:spPr bwMode="auto">
          <a:xfrm>
            <a:off x="2382838" y="4797425"/>
            <a:ext cx="125253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行動分機模組</a:t>
            </a:r>
          </a:p>
        </p:txBody>
      </p:sp>
      <p:sp>
        <p:nvSpPr>
          <p:cNvPr id="42058" name="Line 15"/>
          <p:cNvSpPr>
            <a:spLocks noChangeShapeType="1"/>
          </p:cNvSpPr>
          <p:nvPr/>
        </p:nvSpPr>
        <p:spPr bwMode="auto">
          <a:xfrm flipH="1" flipV="1">
            <a:off x="5942013" y="4437063"/>
            <a:ext cx="3175" cy="2873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059" name="Picture 19" descr="MOSA 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1650" y="4579938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60" name="Rectangle 144"/>
          <p:cNvSpPr>
            <a:spLocks noChangeArrowheads="1"/>
          </p:cNvSpPr>
          <p:nvPr/>
        </p:nvSpPr>
        <p:spPr bwMode="auto">
          <a:xfrm>
            <a:off x="5292725" y="4797425"/>
            <a:ext cx="12525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zh-TW" altLang="en-US" sz="1200" b="1">
                <a:solidFill>
                  <a:srgbClr val="000000"/>
                </a:solidFill>
              </a:rPr>
              <a:t>行動分機模組</a:t>
            </a:r>
          </a:p>
        </p:txBody>
      </p:sp>
      <p:sp>
        <p:nvSpPr>
          <p:cNvPr id="87142" name="Text Box 102"/>
          <p:cNvSpPr txBox="1">
            <a:spLocks noChangeArrowheads="1"/>
          </p:cNvSpPr>
          <p:nvPr/>
        </p:nvSpPr>
        <p:spPr bwMode="auto">
          <a:xfrm>
            <a:off x="1258888" y="1830388"/>
            <a:ext cx="2376487" cy="277812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2.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</a:t>
            </a:r>
            <a:r>
              <a:rPr kumimoji="0" lang="zh-TW" altLang="en-US" sz="1200" b="1">
                <a:solidFill>
                  <a:srgbClr val="FFFF66"/>
                </a:solidFill>
              </a:rPr>
              <a:t>據點代表短號</a:t>
            </a:r>
            <a:r>
              <a:rPr kumimoji="0" lang="en-US" altLang="zh-TW" sz="1200" b="1">
                <a:solidFill>
                  <a:srgbClr val="FFFF99"/>
                </a:solidFill>
              </a:rPr>
              <a:t>730200</a:t>
            </a:r>
          </a:p>
        </p:txBody>
      </p:sp>
      <p:sp>
        <p:nvSpPr>
          <p:cNvPr id="87143" name="Freeform 103"/>
          <p:cNvSpPr>
            <a:spLocks/>
          </p:cNvSpPr>
          <p:nvPr/>
        </p:nvSpPr>
        <p:spPr bwMode="auto">
          <a:xfrm>
            <a:off x="2387600" y="2552700"/>
            <a:ext cx="4673600" cy="2103438"/>
          </a:xfrm>
          <a:custGeom>
            <a:avLst/>
            <a:gdLst>
              <a:gd name="T0" fmla="*/ 2147483647 w 2944"/>
              <a:gd name="T1" fmla="*/ 0 h 1325"/>
              <a:gd name="T2" fmla="*/ 2147483647 w 2944"/>
              <a:gd name="T3" fmla="*/ 2147483647 h 1325"/>
              <a:gd name="T4" fmla="*/ 2147483647 w 2944"/>
              <a:gd name="T5" fmla="*/ 2147483647 h 1325"/>
              <a:gd name="T6" fmla="*/ 2147483647 w 2944"/>
              <a:gd name="T7" fmla="*/ 2147483647 h 1325"/>
              <a:gd name="T8" fmla="*/ 0 w 2944"/>
              <a:gd name="T9" fmla="*/ 2147483647 h 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4"/>
              <a:gd name="T16" fmla="*/ 0 h 1325"/>
              <a:gd name="T17" fmla="*/ 2944 w 2944"/>
              <a:gd name="T18" fmla="*/ 1325 h 1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4" h="1325">
                <a:moveTo>
                  <a:pt x="2944" y="0"/>
                </a:moveTo>
                <a:cubicBezTo>
                  <a:pt x="2823" y="99"/>
                  <a:pt x="2599" y="375"/>
                  <a:pt x="2216" y="592"/>
                </a:cubicBezTo>
                <a:cubicBezTo>
                  <a:pt x="1833" y="809"/>
                  <a:pt x="967" y="1325"/>
                  <a:pt x="648" y="1304"/>
                </a:cubicBezTo>
                <a:cubicBezTo>
                  <a:pt x="329" y="1283"/>
                  <a:pt x="412" y="672"/>
                  <a:pt x="304" y="464"/>
                </a:cubicBezTo>
                <a:cubicBezTo>
                  <a:pt x="196" y="256"/>
                  <a:pt x="63" y="141"/>
                  <a:pt x="0" y="56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144" name="Freeform 63"/>
          <p:cNvSpPr>
            <a:spLocks/>
          </p:cNvSpPr>
          <p:nvPr/>
        </p:nvSpPr>
        <p:spPr bwMode="auto">
          <a:xfrm>
            <a:off x="2387600" y="2489200"/>
            <a:ext cx="4711700" cy="2228850"/>
          </a:xfrm>
          <a:custGeom>
            <a:avLst/>
            <a:gdLst>
              <a:gd name="T0" fmla="*/ 2147483647 w 2968"/>
              <a:gd name="T1" fmla="*/ 2147483647 h 1404"/>
              <a:gd name="T2" fmla="*/ 2147483647 w 2968"/>
              <a:gd name="T3" fmla="*/ 2147483647 h 1404"/>
              <a:gd name="T4" fmla="*/ 2147483647 w 2968"/>
              <a:gd name="T5" fmla="*/ 2147483647 h 1404"/>
              <a:gd name="T6" fmla="*/ 2147483647 w 2968"/>
              <a:gd name="T7" fmla="*/ 2147483647 h 1404"/>
              <a:gd name="T8" fmla="*/ 0 w 2968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8"/>
              <a:gd name="T16" fmla="*/ 0 h 1404"/>
              <a:gd name="T17" fmla="*/ 2982 w 2968"/>
              <a:gd name="T18" fmla="*/ 1177 h 1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8" h="1404">
                <a:moveTo>
                  <a:pt x="2968" y="104"/>
                </a:moveTo>
                <a:cubicBezTo>
                  <a:pt x="2893" y="187"/>
                  <a:pt x="2687" y="377"/>
                  <a:pt x="2520" y="592"/>
                </a:cubicBezTo>
                <a:cubicBezTo>
                  <a:pt x="2353" y="807"/>
                  <a:pt x="2281" y="1404"/>
                  <a:pt x="1968" y="1392"/>
                </a:cubicBezTo>
                <a:cubicBezTo>
                  <a:pt x="1655" y="1380"/>
                  <a:pt x="968" y="752"/>
                  <a:pt x="640" y="520"/>
                </a:cubicBezTo>
                <a:cubicBezTo>
                  <a:pt x="312" y="288"/>
                  <a:pt x="133" y="108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146" name="Text Box 106"/>
          <p:cNvSpPr txBox="1">
            <a:spLocks noChangeArrowheads="1"/>
          </p:cNvSpPr>
          <p:nvPr/>
        </p:nvSpPr>
        <p:spPr bwMode="auto">
          <a:xfrm>
            <a:off x="6588125" y="2087563"/>
            <a:ext cx="2411413" cy="274637"/>
          </a:xfrm>
          <a:prstGeom prst="rect">
            <a:avLst/>
          </a:prstGeom>
          <a:solidFill>
            <a:srgbClr val="FF0000">
              <a:alpha val="89803"/>
            </a:srgbClr>
          </a:solidFill>
          <a:ln w="50800" algn="ctr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4.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</a:t>
            </a:r>
            <a:r>
              <a:rPr kumimoji="0" lang="zh-TW" altLang="en-US" sz="1200" b="1">
                <a:solidFill>
                  <a:srgbClr val="FFFF66"/>
                </a:solidFill>
              </a:rPr>
              <a:t>據點代表短號</a:t>
            </a:r>
            <a:r>
              <a:rPr kumimoji="0" lang="en-US" altLang="zh-TW" sz="1200" b="1">
                <a:solidFill>
                  <a:srgbClr val="FFFF66"/>
                </a:solidFill>
              </a:rPr>
              <a:t>611100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74" grpId="0" animBg="1"/>
      <p:bldP spid="192622" grpId="0" animBg="1"/>
      <p:bldP spid="87142" grpId="0" animBg="1"/>
      <p:bldP spid="87143" grpId="0" animBg="1"/>
      <p:bldP spid="87144" grpId="0" animBg="1"/>
      <p:bldP spid="871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187"/>
          <p:cNvSpPr>
            <a:spLocks noChangeShapeType="1"/>
          </p:cNvSpPr>
          <p:nvPr/>
        </p:nvSpPr>
        <p:spPr bwMode="auto">
          <a:xfrm>
            <a:off x="1258888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1" name="Line 188"/>
          <p:cNvSpPr>
            <a:spLocks noChangeShapeType="1"/>
          </p:cNvSpPr>
          <p:nvPr/>
        </p:nvSpPr>
        <p:spPr bwMode="auto">
          <a:xfrm>
            <a:off x="1403350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2" name="Line 188"/>
          <p:cNvSpPr>
            <a:spLocks noChangeShapeType="1"/>
          </p:cNvSpPr>
          <p:nvPr/>
        </p:nvSpPr>
        <p:spPr bwMode="auto">
          <a:xfrm>
            <a:off x="6918325" y="44005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3" name="Line 187"/>
          <p:cNvSpPr>
            <a:spLocks noChangeShapeType="1"/>
          </p:cNvSpPr>
          <p:nvPr/>
        </p:nvSpPr>
        <p:spPr bwMode="auto">
          <a:xfrm>
            <a:off x="1835150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4" name="Line 188"/>
          <p:cNvSpPr>
            <a:spLocks noChangeShapeType="1"/>
          </p:cNvSpPr>
          <p:nvPr/>
        </p:nvSpPr>
        <p:spPr bwMode="auto">
          <a:xfrm>
            <a:off x="1979613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5" name="Line 189"/>
          <p:cNvSpPr>
            <a:spLocks noChangeShapeType="1"/>
          </p:cNvSpPr>
          <p:nvPr/>
        </p:nvSpPr>
        <p:spPr bwMode="auto">
          <a:xfrm>
            <a:off x="2124075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6" name="Line 190"/>
          <p:cNvSpPr>
            <a:spLocks noChangeShapeType="1"/>
          </p:cNvSpPr>
          <p:nvPr/>
        </p:nvSpPr>
        <p:spPr bwMode="auto">
          <a:xfrm>
            <a:off x="22685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7" name="Line 187"/>
          <p:cNvSpPr>
            <a:spLocks noChangeShapeType="1"/>
          </p:cNvSpPr>
          <p:nvPr/>
        </p:nvSpPr>
        <p:spPr bwMode="auto">
          <a:xfrm>
            <a:off x="11874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8" name="Line 188"/>
          <p:cNvSpPr>
            <a:spLocks noChangeShapeType="1"/>
          </p:cNvSpPr>
          <p:nvPr/>
        </p:nvSpPr>
        <p:spPr bwMode="auto">
          <a:xfrm>
            <a:off x="1474788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9" name="Line 189"/>
          <p:cNvSpPr>
            <a:spLocks noChangeShapeType="1"/>
          </p:cNvSpPr>
          <p:nvPr/>
        </p:nvSpPr>
        <p:spPr bwMode="auto">
          <a:xfrm>
            <a:off x="1763713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0" name="Line 190"/>
          <p:cNvSpPr>
            <a:spLocks noChangeShapeType="1"/>
          </p:cNvSpPr>
          <p:nvPr/>
        </p:nvSpPr>
        <p:spPr bwMode="auto">
          <a:xfrm>
            <a:off x="20510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1" name="Line 188"/>
          <p:cNvSpPr>
            <a:spLocks noChangeShapeType="1"/>
          </p:cNvSpPr>
          <p:nvPr/>
        </p:nvSpPr>
        <p:spPr bwMode="auto">
          <a:xfrm>
            <a:off x="3132138" y="27082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2" name="Line 188"/>
          <p:cNvSpPr>
            <a:spLocks noChangeShapeType="1"/>
          </p:cNvSpPr>
          <p:nvPr/>
        </p:nvSpPr>
        <p:spPr bwMode="auto">
          <a:xfrm>
            <a:off x="6199188" y="26368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3" name="Line 2"/>
          <p:cNvSpPr>
            <a:spLocks noChangeShapeType="1"/>
          </p:cNvSpPr>
          <p:nvPr/>
        </p:nvSpPr>
        <p:spPr bwMode="auto">
          <a:xfrm flipH="1" flipV="1">
            <a:off x="1978025" y="4468813"/>
            <a:ext cx="17303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4" name="Line 190"/>
          <p:cNvSpPr>
            <a:spLocks noChangeShapeType="1"/>
          </p:cNvSpPr>
          <p:nvPr/>
        </p:nvSpPr>
        <p:spPr bwMode="auto">
          <a:xfrm>
            <a:off x="7812088" y="38925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25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9" name="Line 18"/>
          <p:cNvSpPr>
            <a:spLocks noChangeShapeType="1"/>
          </p:cNvSpPr>
          <p:nvPr/>
        </p:nvSpPr>
        <p:spPr bwMode="auto">
          <a:xfrm>
            <a:off x="3419475" y="3716338"/>
            <a:ext cx="792163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0" name="Line 21"/>
          <p:cNvSpPr>
            <a:spLocks noChangeShapeType="1"/>
          </p:cNvSpPr>
          <p:nvPr/>
        </p:nvSpPr>
        <p:spPr bwMode="auto">
          <a:xfrm flipV="1">
            <a:off x="4787900" y="3789363"/>
            <a:ext cx="1079500" cy="463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2144713"/>
            <a:ext cx="2016125" cy="935037"/>
            <a:chOff x="2925" y="1344"/>
            <a:chExt cx="1270" cy="635"/>
          </a:xfrm>
        </p:grpSpPr>
        <p:sp>
          <p:nvSpPr>
            <p:cNvPr id="43101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102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43032" name="Line 25"/>
          <p:cNvSpPr>
            <a:spLocks noChangeShapeType="1"/>
          </p:cNvSpPr>
          <p:nvPr/>
        </p:nvSpPr>
        <p:spPr bwMode="auto">
          <a:xfrm flipH="1" flipV="1">
            <a:off x="5364163" y="4468813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3" name="Line 187"/>
          <p:cNvSpPr>
            <a:spLocks noChangeShapeType="1"/>
          </p:cNvSpPr>
          <p:nvPr/>
        </p:nvSpPr>
        <p:spPr bwMode="auto">
          <a:xfrm>
            <a:off x="71262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4" name="Line 188"/>
          <p:cNvSpPr>
            <a:spLocks noChangeShapeType="1"/>
          </p:cNvSpPr>
          <p:nvPr/>
        </p:nvSpPr>
        <p:spPr bwMode="auto">
          <a:xfrm>
            <a:off x="7413625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5" name="Line 189"/>
          <p:cNvSpPr>
            <a:spLocks noChangeShapeType="1"/>
          </p:cNvSpPr>
          <p:nvPr/>
        </p:nvSpPr>
        <p:spPr bwMode="auto">
          <a:xfrm>
            <a:off x="7702550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6" name="Line 190"/>
          <p:cNvSpPr>
            <a:spLocks noChangeShapeType="1"/>
          </p:cNvSpPr>
          <p:nvPr/>
        </p:nvSpPr>
        <p:spPr bwMode="auto">
          <a:xfrm>
            <a:off x="79898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37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562350" y="3965575"/>
            <a:ext cx="1943100" cy="935038"/>
            <a:chOff x="2244" y="2569"/>
            <a:chExt cx="1224" cy="589"/>
          </a:xfrm>
        </p:grpSpPr>
        <p:sp>
          <p:nvSpPr>
            <p:cNvPr id="43099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3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096963" y="60150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>
                <a:solidFill>
                  <a:srgbClr val="000066"/>
                </a:solidFill>
                <a:ea typeface="新細明體" pitchFamily="18" charset="-120"/>
              </a:rPr>
              <a:t>中國據點</a:t>
            </a:r>
            <a:endParaRPr kumimoji="0" lang="en-US" altLang="zh-TW" b="1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43043" name="Text Box 302"/>
          <p:cNvSpPr txBox="1">
            <a:spLocks noChangeArrowheads="1"/>
          </p:cNvSpPr>
          <p:nvPr/>
        </p:nvSpPr>
        <p:spPr bwMode="auto">
          <a:xfrm>
            <a:off x="973138" y="27225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中國集群手機</a:t>
            </a:r>
          </a:p>
        </p:txBody>
      </p:sp>
      <p:sp>
        <p:nvSpPr>
          <p:cNvPr id="43044" name="Text Box 302"/>
          <p:cNvSpPr txBox="1">
            <a:spLocks noChangeArrowheads="1"/>
          </p:cNvSpPr>
          <p:nvPr/>
        </p:nvSpPr>
        <p:spPr bwMode="auto">
          <a:xfrm>
            <a:off x="7207250" y="27336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台灣群內手機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888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5479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5479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84213" y="25368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8642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3050" name="Text Box 68"/>
          <p:cNvSpPr txBox="1">
            <a:spLocks noChangeArrowheads="1"/>
          </p:cNvSpPr>
          <p:nvPr/>
        </p:nvSpPr>
        <p:spPr bwMode="auto">
          <a:xfrm>
            <a:off x="5651500" y="3860800"/>
            <a:ext cx="1101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台灣機房</a:t>
            </a:r>
            <a:endParaRPr lang="en-US" altLang="zh-TW" sz="1200"/>
          </a:p>
        </p:txBody>
      </p:sp>
      <p:sp>
        <p:nvSpPr>
          <p:cNvPr id="43051" name="Text Box 68"/>
          <p:cNvSpPr txBox="1">
            <a:spLocks noChangeArrowheads="1"/>
          </p:cNvSpPr>
          <p:nvPr/>
        </p:nvSpPr>
        <p:spPr bwMode="auto">
          <a:xfrm>
            <a:off x="2627313" y="3860800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/>
              <a:t>中國機房</a:t>
            </a:r>
            <a:endParaRPr lang="en-US" altLang="zh-TW" sz="1200"/>
          </a:p>
        </p:txBody>
      </p: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197100" y="2132013"/>
            <a:ext cx="2016125" cy="935037"/>
            <a:chOff x="1474" y="1487"/>
            <a:chExt cx="1270" cy="589"/>
          </a:xfrm>
        </p:grpSpPr>
        <p:sp>
          <p:nvSpPr>
            <p:cNvPr id="43097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中國電信業者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IVPN</a:t>
              </a:r>
            </a:p>
          </p:txBody>
        </p:sp>
      </p:grpSp>
      <p:pic>
        <p:nvPicPr>
          <p:cNvPr id="43053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4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713" y="2062163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5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0605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6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0605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31400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314007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900113" y="44370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altLang="zh-TW" sz="100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3060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3656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3656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43062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67506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3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663" y="35004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4" name="Text Box 33"/>
          <p:cNvSpPr txBox="1">
            <a:spLocks noChangeArrowheads="1"/>
          </p:cNvSpPr>
          <p:nvPr/>
        </p:nvSpPr>
        <p:spPr bwMode="auto">
          <a:xfrm>
            <a:off x="2555875" y="35702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3065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33559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6" name="Text Box 33"/>
          <p:cNvSpPr txBox="1">
            <a:spLocks noChangeArrowheads="1"/>
          </p:cNvSpPr>
          <p:nvPr/>
        </p:nvSpPr>
        <p:spPr bwMode="auto">
          <a:xfrm>
            <a:off x="2555875" y="33575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43067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6782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8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50361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9" name="Text Box 33"/>
          <p:cNvSpPr txBox="1">
            <a:spLocks noChangeArrowheads="1"/>
          </p:cNvSpPr>
          <p:nvPr/>
        </p:nvSpPr>
        <p:spPr bwMode="auto">
          <a:xfrm>
            <a:off x="5651500" y="35734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43070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3591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71" name="Text Box 33"/>
          <p:cNvSpPr txBox="1">
            <a:spLocks noChangeArrowheads="1"/>
          </p:cNvSpPr>
          <p:nvPr/>
        </p:nvSpPr>
        <p:spPr bwMode="auto">
          <a:xfrm>
            <a:off x="5651500" y="33607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520825" y="25368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7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sp>
        <p:nvSpPr>
          <p:cNvPr id="43073" name="Rectangle 113"/>
          <p:cNvSpPr>
            <a:spLocks noChangeArrowheads="1"/>
          </p:cNvSpPr>
          <p:nvPr/>
        </p:nvSpPr>
        <p:spPr bwMode="auto">
          <a:xfrm>
            <a:off x="539750" y="801688"/>
            <a:ext cx="79930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/>
              <a:t>兩岸手機一次撥號、短碼直撥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方便回撥來電：</a:t>
            </a:r>
            <a:r>
              <a:rPr kumimoji="0" lang="zh-TW" altLang="en-US"/>
              <a:t>對岸手機來話，</a:t>
            </a:r>
            <a:r>
              <a:rPr kumimoji="0" lang="zh-TW" altLang="en-US">
                <a:solidFill>
                  <a:srgbClr val="FF0000"/>
                </a:solidFill>
              </a:rPr>
              <a:t>來電顯示</a:t>
            </a:r>
            <a:r>
              <a:rPr kumimoji="0" lang="zh-TW" altLang="en-US" b="1">
                <a:solidFill>
                  <a:srgbClr val="FF0000"/>
                </a:solidFill>
              </a:rPr>
              <a:t>對岸手機個別短號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b="1">
                <a:solidFill>
                  <a:srgbClr val="990033"/>
                </a:solidFill>
              </a:rPr>
              <a:t>來話諮詢轉接，溝通不中斷：</a:t>
            </a:r>
            <a:r>
              <a:rPr kumimoji="0" lang="zh-TW" altLang="en-US"/>
              <a:t>通話中 手機可將</a:t>
            </a:r>
            <a:r>
              <a:rPr kumimoji="0" lang="zh-TW" altLang="en-US">
                <a:solidFill>
                  <a:srgbClr val="FF0000"/>
                </a:solidFill>
              </a:rPr>
              <a:t>電話轉接</a:t>
            </a:r>
            <a:r>
              <a:rPr kumimoji="0" lang="zh-TW" altLang="en-US"/>
              <a:t>至手機或桌機</a:t>
            </a:r>
            <a:r>
              <a:rPr kumimoji="0" lang="en-US" altLang="zh-TW"/>
              <a:t>!!</a:t>
            </a:r>
            <a:endParaRPr kumimoji="0" lang="en-US" altLang="zh-CN"/>
          </a:p>
        </p:txBody>
      </p:sp>
      <p:sp>
        <p:nvSpPr>
          <p:cNvPr id="43074" name="Rectangle 86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>
                <a:solidFill>
                  <a:srgbClr val="3366FF"/>
                </a:solidFill>
              </a:rPr>
              <a:t>兩岸一碼通</a:t>
            </a:r>
            <a:r>
              <a:rPr lang="zh-TW" altLang="en-US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集群手機來電可顯示正確短號</a:t>
            </a:r>
            <a:r>
              <a:rPr lang="en-US" altLang="zh-TW" sz="2000" smtClean="0"/>
              <a:t>)</a:t>
            </a:r>
          </a:p>
        </p:txBody>
      </p:sp>
      <p:sp>
        <p:nvSpPr>
          <p:cNvPr id="192574" name="Text Box 62"/>
          <p:cNvSpPr txBox="1">
            <a:spLocks noChangeArrowheads="1"/>
          </p:cNvSpPr>
          <p:nvPr/>
        </p:nvSpPr>
        <p:spPr bwMode="auto">
          <a:xfrm>
            <a:off x="6732588" y="1700213"/>
            <a:ext cx="936625" cy="274637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1.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730202</a:t>
            </a:r>
          </a:p>
        </p:txBody>
      </p:sp>
      <p:sp>
        <p:nvSpPr>
          <p:cNvPr id="192613" name="Text Box 101"/>
          <p:cNvSpPr txBox="1">
            <a:spLocks noChangeArrowheads="1"/>
          </p:cNvSpPr>
          <p:nvPr/>
        </p:nvSpPr>
        <p:spPr bwMode="auto">
          <a:xfrm>
            <a:off x="1258888" y="1700213"/>
            <a:ext cx="1944687" cy="274637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2.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來電顯示遠傳手機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sp>
        <p:nvSpPr>
          <p:cNvPr id="192580" name="Freeform 68"/>
          <p:cNvSpPr>
            <a:spLocks/>
          </p:cNvSpPr>
          <p:nvPr/>
        </p:nvSpPr>
        <p:spPr bwMode="auto">
          <a:xfrm>
            <a:off x="2235200" y="2524125"/>
            <a:ext cx="4864100" cy="1752600"/>
          </a:xfrm>
          <a:custGeom>
            <a:avLst/>
            <a:gdLst>
              <a:gd name="T0" fmla="*/ 2147483647 w 3064"/>
              <a:gd name="T1" fmla="*/ 0 h 1104"/>
              <a:gd name="T2" fmla="*/ 2147483647 w 3064"/>
              <a:gd name="T3" fmla="*/ 2147483647 h 1104"/>
              <a:gd name="T4" fmla="*/ 2147483647 w 3064"/>
              <a:gd name="T5" fmla="*/ 2147483647 h 1104"/>
              <a:gd name="T6" fmla="*/ 2147483647 w 3064"/>
              <a:gd name="T7" fmla="*/ 2147483647 h 1104"/>
              <a:gd name="T8" fmla="*/ 0 w 3064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4"/>
              <a:gd name="T16" fmla="*/ 0 h 1104"/>
              <a:gd name="T17" fmla="*/ 2944 w 3064"/>
              <a:gd name="T18" fmla="*/ 1757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4" h="1104">
                <a:moveTo>
                  <a:pt x="3064" y="72"/>
                </a:moveTo>
                <a:cubicBezTo>
                  <a:pt x="2939" y="165"/>
                  <a:pt x="2592" y="464"/>
                  <a:pt x="2312" y="632"/>
                </a:cubicBezTo>
                <a:cubicBezTo>
                  <a:pt x="2032" y="800"/>
                  <a:pt x="1673" y="1104"/>
                  <a:pt x="1384" y="1080"/>
                </a:cubicBezTo>
                <a:cubicBezTo>
                  <a:pt x="1095" y="1056"/>
                  <a:pt x="807" y="668"/>
                  <a:pt x="576" y="488"/>
                </a:cubicBezTo>
                <a:cubicBezTo>
                  <a:pt x="345" y="308"/>
                  <a:pt x="120" y="102"/>
                  <a:pt x="0" y="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621" name="Freeform 63"/>
          <p:cNvSpPr>
            <a:spLocks/>
          </p:cNvSpPr>
          <p:nvPr/>
        </p:nvSpPr>
        <p:spPr bwMode="auto">
          <a:xfrm>
            <a:off x="2387600" y="2346325"/>
            <a:ext cx="4737100" cy="1652588"/>
          </a:xfrm>
          <a:custGeom>
            <a:avLst/>
            <a:gdLst>
              <a:gd name="T0" fmla="*/ 2147483647 w 2984"/>
              <a:gd name="T1" fmla="*/ 2147483647 h 1041"/>
              <a:gd name="T2" fmla="*/ 2147483647 w 2984"/>
              <a:gd name="T3" fmla="*/ 2147483647 h 1041"/>
              <a:gd name="T4" fmla="*/ 2147483647 w 2984"/>
              <a:gd name="T5" fmla="*/ 2147483647 h 1041"/>
              <a:gd name="T6" fmla="*/ 2147483647 w 2984"/>
              <a:gd name="T7" fmla="*/ 2147483647 h 1041"/>
              <a:gd name="T8" fmla="*/ 0 w 2984"/>
              <a:gd name="T9" fmla="*/ 0 h 1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4"/>
              <a:gd name="T16" fmla="*/ 0 h 1041"/>
              <a:gd name="T17" fmla="*/ 2982 w 2984"/>
              <a:gd name="T18" fmla="*/ 1177 h 10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4" h="1041">
                <a:moveTo>
                  <a:pt x="2984" y="48"/>
                </a:moveTo>
                <a:cubicBezTo>
                  <a:pt x="2883" y="131"/>
                  <a:pt x="2639" y="379"/>
                  <a:pt x="2368" y="544"/>
                </a:cubicBezTo>
                <a:cubicBezTo>
                  <a:pt x="2097" y="709"/>
                  <a:pt x="1660" y="1039"/>
                  <a:pt x="1360" y="1040"/>
                </a:cubicBezTo>
                <a:cubicBezTo>
                  <a:pt x="1060" y="1041"/>
                  <a:pt x="795" y="725"/>
                  <a:pt x="568" y="552"/>
                </a:cubicBezTo>
                <a:cubicBezTo>
                  <a:pt x="341" y="379"/>
                  <a:pt x="118" y="115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622" name="Text Box 110"/>
          <p:cNvSpPr txBox="1">
            <a:spLocks noChangeArrowheads="1"/>
          </p:cNvSpPr>
          <p:nvPr/>
        </p:nvSpPr>
        <p:spPr bwMode="auto">
          <a:xfrm>
            <a:off x="1258888" y="1989138"/>
            <a:ext cx="1081087" cy="274637"/>
          </a:xfrm>
          <a:prstGeom prst="rect">
            <a:avLst/>
          </a:prstGeom>
          <a:solidFill>
            <a:srgbClr val="FF0000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3. </a:t>
            </a:r>
            <a:r>
              <a:rPr kumimoji="0" lang="zh-TW" altLang="en-US" sz="1200" b="1">
                <a:solidFill>
                  <a:schemeClr val="bg1"/>
                </a:solidFill>
              </a:rPr>
              <a:t>回撥 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sp>
        <p:nvSpPr>
          <p:cNvPr id="192624" name="Text Box 112"/>
          <p:cNvSpPr txBox="1">
            <a:spLocks noChangeArrowheads="1"/>
          </p:cNvSpPr>
          <p:nvPr/>
        </p:nvSpPr>
        <p:spPr bwMode="auto">
          <a:xfrm>
            <a:off x="6732588" y="1989138"/>
            <a:ext cx="2016125" cy="276225"/>
          </a:xfrm>
          <a:prstGeom prst="rect">
            <a:avLst/>
          </a:prstGeom>
          <a:solidFill>
            <a:srgbClr val="FF0000">
              <a:alpha val="89803"/>
            </a:srgbClr>
          </a:solidFill>
          <a:ln w="50800" algn="ctr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4.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來電顯示中國手機</a:t>
            </a:r>
            <a:r>
              <a:rPr kumimoji="0" lang="en-US" altLang="zh-TW" sz="1200" b="1">
                <a:solidFill>
                  <a:schemeClr val="bg1"/>
                </a:solidFill>
              </a:rPr>
              <a:t>730202</a:t>
            </a:r>
          </a:p>
        </p:txBody>
      </p:sp>
      <p:pic>
        <p:nvPicPr>
          <p:cNvPr id="43081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82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6875463" y="45085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00113" y="4724400"/>
            <a:ext cx="1512887" cy="684213"/>
            <a:chOff x="666" y="2767"/>
            <a:chExt cx="737" cy="391"/>
          </a:xfrm>
        </p:grpSpPr>
        <p:pic>
          <p:nvPicPr>
            <p:cNvPr id="43095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96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732588" y="4724400"/>
            <a:ext cx="1511300" cy="684213"/>
            <a:chOff x="666" y="2767"/>
            <a:chExt cx="737" cy="391"/>
          </a:xfrm>
        </p:grpSpPr>
        <p:pic>
          <p:nvPicPr>
            <p:cNvPr id="43093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94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99" name="Rectangle 51"/>
          <p:cNvSpPr>
            <a:spLocks noChangeArrowheads="1"/>
          </p:cNvSpPr>
          <p:nvPr/>
        </p:nvSpPr>
        <p:spPr bwMode="auto">
          <a:xfrm>
            <a:off x="6948488" y="6011863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臺灣總公司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235825" y="3357563"/>
            <a:ext cx="1223963" cy="792162"/>
            <a:chOff x="4241" y="2115"/>
            <a:chExt cx="1043" cy="544"/>
          </a:xfrm>
        </p:grpSpPr>
        <p:sp>
          <p:nvSpPr>
            <p:cNvPr id="43091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92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55650" y="3429000"/>
            <a:ext cx="1223963" cy="792163"/>
            <a:chOff x="4241" y="2115"/>
            <a:chExt cx="1043" cy="544"/>
          </a:xfrm>
        </p:grpSpPr>
        <p:sp>
          <p:nvSpPr>
            <p:cNvPr id="43089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90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74" grpId="0" animBg="1"/>
      <p:bldP spid="192613" grpId="0" animBg="1"/>
      <p:bldP spid="192580" grpId="0" animBg="1"/>
      <p:bldP spid="192621" grpId="0" animBg="1"/>
      <p:bldP spid="192622" grpId="0" animBg="1"/>
      <p:bldP spid="1926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22"/>
          <p:cNvSpPr>
            <a:spLocks noChangeArrowheads="1"/>
          </p:cNvSpPr>
          <p:nvPr/>
        </p:nvSpPr>
        <p:spPr bwMode="auto">
          <a:xfrm>
            <a:off x="3851275" y="3840163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機房</a:t>
            </a:r>
          </a:p>
        </p:txBody>
      </p:sp>
      <p:sp>
        <p:nvSpPr>
          <p:cNvPr id="40963" name="Line 187"/>
          <p:cNvSpPr>
            <a:spLocks noChangeShapeType="1"/>
          </p:cNvSpPr>
          <p:nvPr/>
        </p:nvSpPr>
        <p:spPr bwMode="auto">
          <a:xfrm>
            <a:off x="5076825" y="3767138"/>
            <a:ext cx="0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0964" name="Rectangle 9"/>
          <p:cNvSpPr txBox="1">
            <a:spLocks noChangeArrowheads="1"/>
          </p:cNvSpPr>
          <p:nvPr/>
        </p:nvSpPr>
        <p:spPr bwMode="auto">
          <a:xfrm>
            <a:off x="395288" y="1125538"/>
            <a:ext cx="8208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30000"/>
              </a:spcBef>
              <a:buFont typeface="Wingdings" pitchFamily="2" charset="2"/>
              <a:buChar char=")"/>
              <a:defRPr/>
            </a:pPr>
            <a:r>
              <a:rPr lang="zh-TW" altLang="en-US">
                <a:latin typeface="+mn-lt"/>
                <a:ea typeface="標楷體" pitchFamily="65" charset="-120"/>
              </a:rPr>
              <a:t>手機</a:t>
            </a:r>
            <a:r>
              <a:rPr lang="en-US" altLang="zh-TW">
                <a:latin typeface="+mn-lt"/>
                <a:ea typeface="標楷體" pitchFamily="65" charset="-120"/>
              </a:rPr>
              <a:t>0</a:t>
            </a:r>
            <a:r>
              <a:rPr lang="zh-TW" altLang="en-US">
                <a:latin typeface="+mn-lt"/>
                <a:ea typeface="標楷體" pitchFamily="65" charset="-120"/>
              </a:rPr>
              <a:t>元漫遊</a:t>
            </a:r>
            <a:r>
              <a:rPr kumimoji="0" lang="zh-TW" altLang="en-US">
                <a:latin typeface="+mn-lt"/>
                <a:ea typeface="標楷體" pitchFamily="65" charset="-120"/>
              </a:rPr>
              <a:t>：手機可在出國上飛機前，自行設定轉接到</a:t>
            </a:r>
            <a:r>
              <a:rPr kumimoji="0" lang="en-US" altLang="zh-TW">
                <a:latin typeface="+mn-lt"/>
                <a:ea typeface="標楷體" pitchFamily="65" charset="-120"/>
              </a:rPr>
              <a:t>MOSA</a:t>
            </a:r>
            <a:r>
              <a:rPr kumimoji="0" lang="zh-TW" altLang="en-US">
                <a:latin typeface="+mn-lt"/>
                <a:ea typeface="標楷體" pitchFamily="65" charset="-120"/>
              </a:rPr>
              <a:t>對應的手機群內短號</a:t>
            </a:r>
          </a:p>
        </p:txBody>
      </p:sp>
      <p:sp>
        <p:nvSpPr>
          <p:cNvPr id="44037" name="投影片編號版面配置區 3"/>
          <p:cNvSpPr txBox="1">
            <a:spLocks noGrp="1"/>
          </p:cNvSpPr>
          <p:nvPr/>
        </p:nvSpPr>
        <p:spPr bwMode="auto">
          <a:xfrm>
            <a:off x="8561388" y="0"/>
            <a:ext cx="582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kumimoji="0" lang="en-US" altLang="zh-TW" sz="1400"/>
          </a:p>
        </p:txBody>
      </p:sp>
      <p:sp>
        <p:nvSpPr>
          <p:cNvPr id="44038" name="Rectangle 68"/>
          <p:cNvSpPr>
            <a:spLocks noGrp="1" noChangeArrowheads="1"/>
          </p:cNvSpPr>
          <p:nvPr>
            <p:ph type="title"/>
          </p:nvPr>
        </p:nvSpPr>
        <p:spPr>
          <a:xfrm>
            <a:off x="539750" y="69850"/>
            <a:ext cx="8147050" cy="673100"/>
          </a:xfrm>
        </p:spPr>
        <p:txBody>
          <a:bodyPr/>
          <a:lstStyle/>
          <a:p>
            <a:pPr eaLnBrk="1" hangingPunct="1"/>
            <a:r>
              <a:rPr lang="zh-TW" altLang="en-US" smtClean="0"/>
              <a:t>手機</a:t>
            </a:r>
            <a:r>
              <a:rPr lang="en-US" altLang="zh-TW" smtClean="0"/>
              <a:t>0</a:t>
            </a:r>
            <a:r>
              <a:rPr lang="zh-TW" altLang="en-US" smtClean="0"/>
              <a:t>元漫遊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40967" name="Freeform 198"/>
          <p:cNvSpPr>
            <a:spLocks/>
          </p:cNvSpPr>
          <p:nvPr/>
        </p:nvSpPr>
        <p:spPr bwMode="auto">
          <a:xfrm>
            <a:off x="4059238" y="2974975"/>
            <a:ext cx="2016125" cy="865188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140200" y="3190875"/>
            <a:ext cx="1871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電信業者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</a:p>
        </p:txBody>
      </p:sp>
      <p:graphicFrame>
        <p:nvGraphicFramePr>
          <p:cNvPr id="23618" name="Group 66"/>
          <p:cNvGraphicFramePr>
            <a:graphicFrameLocks noGrp="1"/>
          </p:cNvGraphicFramePr>
          <p:nvPr/>
        </p:nvGraphicFramePr>
        <p:xfrm>
          <a:off x="2843213" y="1968500"/>
          <a:ext cx="3527425" cy="786240"/>
        </p:xfrm>
        <a:graphic>
          <a:graphicData uri="http://schemas.openxmlformats.org/drawingml/2006/table">
            <a:tbl>
              <a:tblPr/>
              <a:tblGrid>
                <a:gridCol w="1511300"/>
                <a:gridCol w="201612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出國前設定來話轉接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*142*&lt;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來話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轉接短號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&gt;&lt;send&gt;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回台後取消來話轉接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*142*2&lt;send&gt;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查詢來話轉接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*142*1&lt;send&gt;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150938" y="3140075"/>
            <a:ext cx="647700" cy="576263"/>
            <a:chOff x="4299" y="2205"/>
            <a:chExt cx="616" cy="726"/>
          </a:xfrm>
        </p:grpSpPr>
        <p:pic>
          <p:nvPicPr>
            <p:cNvPr id="44071" name="Picture 113" descr="Administrator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2" name="Picture 1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115" descr="Corded-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4" name="Text Box 75"/>
          <p:cNvSpPr txBox="1">
            <a:spLocks noChangeArrowheads="1"/>
          </p:cNvSpPr>
          <p:nvPr/>
        </p:nvSpPr>
        <p:spPr bwMode="auto">
          <a:xfrm>
            <a:off x="6802438" y="32369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中國</a:t>
            </a:r>
          </a:p>
          <a:p>
            <a:pPr algn="ctr" eaLnBrk="0" hangingPunct="0">
              <a:defRPr/>
            </a:pPr>
            <a:r>
              <a:rPr kumimoji="0" lang="zh-CN" altLang="en-US" sz="1200">
                <a:latin typeface="+mn-lt"/>
                <a:ea typeface="+mn-ea"/>
                <a:cs typeface="Arial" pitchFamily="34" charset="0"/>
              </a:rPr>
              <a:t>集群手機</a:t>
            </a:r>
            <a:endParaRPr kumimoji="0" lang="zh-TW" altLang="en-US" sz="12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0985" name="Text Box 74"/>
          <p:cNvSpPr txBox="1">
            <a:spLocks noChangeArrowheads="1"/>
          </p:cNvSpPr>
          <p:nvPr/>
        </p:nvSpPr>
        <p:spPr bwMode="auto">
          <a:xfrm>
            <a:off x="5934075" y="3597275"/>
            <a:ext cx="106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31388</a:t>
            </a:r>
            <a:endParaRPr kumimoji="0" lang="zh-TW" altLang="en-US" sz="1400" b="1">
              <a:solidFill>
                <a:srgbClr val="0000FF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6199188" y="3119438"/>
            <a:ext cx="600075" cy="558800"/>
            <a:chOff x="3560" y="1525"/>
            <a:chExt cx="378" cy="352"/>
          </a:xfrm>
        </p:grpSpPr>
        <p:pic>
          <p:nvPicPr>
            <p:cNvPr id="44069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2625725" y="32639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</a:t>
            </a:r>
          </a:p>
          <a:p>
            <a:pPr algn="ctr" eaLnBrk="0" hangingPunct="0">
              <a:defRPr/>
            </a:pPr>
            <a:r>
              <a:rPr kumimoji="0" lang="zh-CN" altLang="en-US" sz="1200">
                <a:latin typeface="+mn-lt"/>
                <a:ea typeface="+mn-ea"/>
                <a:cs typeface="Arial" pitchFamily="34" charset="0"/>
              </a:rPr>
              <a:t>集群手機</a:t>
            </a:r>
            <a:endParaRPr kumimoji="0" lang="zh-TW" altLang="en-US" sz="1200"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3392488" y="3146425"/>
            <a:ext cx="600075" cy="558800"/>
            <a:chOff x="3560" y="1525"/>
            <a:chExt cx="378" cy="352"/>
          </a:xfrm>
        </p:grpSpPr>
        <p:pic>
          <p:nvPicPr>
            <p:cNvPr id="44067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8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Text Box 75"/>
          <p:cNvSpPr txBox="1">
            <a:spLocks noChangeArrowheads="1"/>
          </p:cNvSpPr>
          <p:nvPr/>
        </p:nvSpPr>
        <p:spPr bwMode="auto">
          <a:xfrm>
            <a:off x="971550" y="3716338"/>
            <a:ext cx="79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台灣客戶</a:t>
            </a:r>
          </a:p>
        </p:txBody>
      </p:sp>
      <p:sp>
        <p:nvSpPr>
          <p:cNvPr id="40990" name="Text Box 74"/>
          <p:cNvSpPr txBox="1">
            <a:spLocks noChangeArrowheads="1"/>
          </p:cNvSpPr>
          <p:nvPr/>
        </p:nvSpPr>
        <p:spPr bwMode="auto">
          <a:xfrm>
            <a:off x="3009900" y="3624263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28887</a:t>
            </a:r>
          </a:p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0936-396-855</a:t>
            </a:r>
          </a:p>
        </p:txBody>
      </p:sp>
      <p:sp>
        <p:nvSpPr>
          <p:cNvPr id="40991" name="Line 5"/>
          <p:cNvSpPr>
            <a:spLocks noChangeShapeType="1"/>
          </p:cNvSpPr>
          <p:nvPr/>
        </p:nvSpPr>
        <p:spPr bwMode="auto">
          <a:xfrm flipH="1" flipV="1">
            <a:off x="5076825" y="4171950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0992" name="Text Box 17"/>
          <p:cNvSpPr txBox="1">
            <a:spLocks noChangeArrowheads="1"/>
          </p:cNvSpPr>
          <p:nvPr/>
        </p:nvSpPr>
        <p:spPr bwMode="auto">
          <a:xfrm>
            <a:off x="4478642" y="4719638"/>
            <a:ext cx="1145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200" b="1" dirty="0" smtClean="0">
                <a:solidFill>
                  <a:srgbClr val="0099FF"/>
                </a:solidFill>
                <a:latin typeface="+mn-lt"/>
                <a:ea typeface="+mn-ea"/>
              </a:rPr>
              <a:t>MOS</a:t>
            </a:r>
            <a:r>
              <a:rPr kumimoji="0" lang="en-US" altLang="zh-TW" sz="1200" b="1" dirty="0" smtClean="0">
                <a:solidFill>
                  <a:srgbClr val="FF9966"/>
                </a:solidFill>
                <a:latin typeface="+mn-lt"/>
                <a:ea typeface="+mn-ea"/>
              </a:rPr>
              <a:t>A</a:t>
            </a:r>
            <a:r>
              <a:rPr kumimoji="0" lang="zh-TW" altLang="en-US" sz="1200" b="1" dirty="0" smtClean="0">
                <a:latin typeface="+mn-lt"/>
                <a:ea typeface="+mn-ea"/>
              </a:rPr>
              <a:t> </a:t>
            </a:r>
            <a:r>
              <a:rPr kumimoji="0" lang="en-US" altLang="zh-TW" sz="1200" b="1" dirty="0" smtClean="0">
                <a:latin typeface="+mn-lt"/>
                <a:ea typeface="+mn-ea"/>
              </a:rPr>
              <a:t>IPPBX</a:t>
            </a:r>
            <a:endParaRPr kumimoji="0" lang="en-US" altLang="zh-TW" sz="1200" b="1" dirty="0">
              <a:latin typeface="+mn-lt"/>
              <a:ea typeface="+mn-ea"/>
            </a:endParaRPr>
          </a:p>
        </p:txBody>
      </p:sp>
      <p:pic>
        <p:nvPicPr>
          <p:cNvPr id="44065" name="Picture 50" descr="Fonemosa 42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0413" y="39846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92" descr="1000U-NEW"/>
          <p:cNvPicPr>
            <a:picLocks noChangeAspect="1" noChangeArrowheads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 bwMode="auto">
          <a:xfrm>
            <a:off x="4552950" y="4354513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22"/>
          <p:cNvSpPr>
            <a:spLocks noChangeArrowheads="1"/>
          </p:cNvSpPr>
          <p:nvPr/>
        </p:nvSpPr>
        <p:spPr bwMode="auto">
          <a:xfrm>
            <a:off x="3851275" y="3840163"/>
            <a:ext cx="2520950" cy="124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r">
              <a:defRPr/>
            </a:pPr>
            <a:r>
              <a:rPr kumimoji="0" lang="zh-TW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機房</a:t>
            </a:r>
          </a:p>
        </p:txBody>
      </p:sp>
      <p:sp>
        <p:nvSpPr>
          <p:cNvPr id="41987" name="Line 187"/>
          <p:cNvSpPr>
            <a:spLocks noChangeShapeType="1"/>
          </p:cNvSpPr>
          <p:nvPr/>
        </p:nvSpPr>
        <p:spPr bwMode="auto">
          <a:xfrm>
            <a:off x="5076825" y="3767138"/>
            <a:ext cx="0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1988" name="Freeform 198"/>
          <p:cNvSpPr>
            <a:spLocks/>
          </p:cNvSpPr>
          <p:nvPr/>
        </p:nvSpPr>
        <p:spPr bwMode="auto">
          <a:xfrm>
            <a:off x="4059238" y="2974975"/>
            <a:ext cx="2016125" cy="865188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1989" name="Rectangle 9"/>
          <p:cNvSpPr txBox="1">
            <a:spLocks noChangeArrowheads="1"/>
          </p:cNvSpPr>
          <p:nvPr/>
        </p:nvSpPr>
        <p:spPr bwMode="auto">
          <a:xfrm>
            <a:off x="395288" y="1125538"/>
            <a:ext cx="8208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30000"/>
              </a:spcBef>
              <a:buFont typeface="Wingdings" pitchFamily="2" charset="2"/>
              <a:buChar char=")"/>
              <a:defRPr/>
            </a:pPr>
            <a:r>
              <a:rPr kumimoji="0" lang="zh-TW" altLang="en-US">
                <a:latin typeface="+mn-lt"/>
                <a:ea typeface="標楷體" pitchFamily="65" charset="-120"/>
              </a:rPr>
              <a:t>免費轉接：手機可在出國上飛機前，自行設定轉接到</a:t>
            </a:r>
            <a:r>
              <a:rPr kumimoji="0" lang="en-US" altLang="zh-TW">
                <a:latin typeface="+mn-lt"/>
                <a:ea typeface="標楷體" pitchFamily="65" charset="-120"/>
              </a:rPr>
              <a:t>MOSA</a:t>
            </a:r>
            <a:r>
              <a:rPr kumimoji="0" lang="zh-TW" altLang="en-US">
                <a:latin typeface="+mn-lt"/>
                <a:ea typeface="標楷體" pitchFamily="65" charset="-120"/>
              </a:rPr>
              <a:t>對應的手機群內短號</a:t>
            </a:r>
            <a:r>
              <a:rPr kumimoji="0" lang="en-US" altLang="zh-TW">
                <a:latin typeface="+mn-lt"/>
                <a:ea typeface="標楷體" pitchFamily="65" charset="-120"/>
              </a:rPr>
              <a:t>31388</a:t>
            </a:r>
            <a:endParaRPr kumimoji="0" lang="zh-TW" altLang="en-US">
              <a:latin typeface="+mn-lt"/>
              <a:ea typeface="標楷體" pitchFamily="65" charset="-120"/>
            </a:endParaRPr>
          </a:p>
        </p:txBody>
      </p:sp>
      <p:sp>
        <p:nvSpPr>
          <p:cNvPr id="45062" name="Rectangle 68"/>
          <p:cNvSpPr>
            <a:spLocks noGrp="1" noChangeArrowheads="1"/>
          </p:cNvSpPr>
          <p:nvPr>
            <p:ph type="title"/>
          </p:nvPr>
        </p:nvSpPr>
        <p:spPr>
          <a:xfrm>
            <a:off x="539750" y="69850"/>
            <a:ext cx="8147050" cy="6731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手機</a:t>
            </a:r>
            <a:r>
              <a:rPr lang="en-US" altLang="zh-TW" dirty="0" smtClean="0"/>
              <a:t>0</a:t>
            </a:r>
            <a:r>
              <a:rPr lang="zh-TW" altLang="en-US" dirty="0" smtClean="0"/>
              <a:t>元漫遊</a:t>
            </a:r>
            <a:r>
              <a:rPr lang="en-US" altLang="zh-TW" dirty="0" smtClean="0"/>
              <a:t> </a:t>
            </a:r>
            <a:endParaRPr lang="zh-TW" altLang="en-US" dirty="0" smtClean="0"/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130675" y="3190875"/>
            <a:ext cx="1871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電信業者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</a:p>
        </p:txBody>
      </p:sp>
      <p:graphicFrame>
        <p:nvGraphicFramePr>
          <p:cNvPr id="23618" name="Group 66"/>
          <p:cNvGraphicFramePr>
            <a:graphicFrameLocks noGrp="1"/>
          </p:cNvGraphicFramePr>
          <p:nvPr/>
        </p:nvGraphicFramePr>
        <p:xfrm>
          <a:off x="2916238" y="1968500"/>
          <a:ext cx="3527425" cy="786240"/>
        </p:xfrm>
        <a:graphic>
          <a:graphicData uri="http://schemas.openxmlformats.org/drawingml/2006/table">
            <a:tbl>
              <a:tblPr/>
              <a:tblGrid>
                <a:gridCol w="1511300"/>
                <a:gridCol w="201612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出國前設定來話轉接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*142*&lt;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31388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&gt;&lt;send&gt;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回台後取消來話轉接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*142*2&lt;send&gt;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查詢來話轉接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*142*1&lt;send&gt;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8000" marR="18000" marT="39600" marB="39600" anchor="ctr" horzOverflow="overflow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044575" y="3190875"/>
            <a:ext cx="647700" cy="576263"/>
            <a:chOff x="4299" y="2205"/>
            <a:chExt cx="616" cy="726"/>
          </a:xfrm>
        </p:grpSpPr>
        <p:pic>
          <p:nvPicPr>
            <p:cNvPr id="45098" name="Picture 113" descr="Administrator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9" name="Picture 1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0" name="Picture 115" descr="Corded-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07" name="Text Box 75"/>
          <p:cNvSpPr txBox="1">
            <a:spLocks noChangeArrowheads="1"/>
          </p:cNvSpPr>
          <p:nvPr/>
        </p:nvSpPr>
        <p:spPr bwMode="auto">
          <a:xfrm>
            <a:off x="6802438" y="32369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 dirty="0">
                <a:latin typeface="+mn-lt"/>
                <a:ea typeface="+mn-ea"/>
                <a:cs typeface="Arial" pitchFamily="34" charset="0"/>
              </a:rPr>
              <a:t>中國</a:t>
            </a:r>
          </a:p>
          <a:p>
            <a:pPr algn="ctr" eaLnBrk="0" hangingPunct="0">
              <a:defRPr/>
            </a:pPr>
            <a:r>
              <a:rPr kumimoji="0" lang="zh-CN" altLang="en-US" sz="1200" dirty="0">
                <a:latin typeface="+mn-lt"/>
                <a:ea typeface="+mn-ea"/>
                <a:cs typeface="Arial" pitchFamily="34" charset="0"/>
              </a:rPr>
              <a:t>集群手機</a:t>
            </a:r>
            <a:endParaRPr kumimoji="0" lang="zh-TW" altLang="en-US" sz="12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2008" name="Text Box 74"/>
          <p:cNvSpPr txBox="1">
            <a:spLocks noChangeArrowheads="1"/>
          </p:cNvSpPr>
          <p:nvPr/>
        </p:nvSpPr>
        <p:spPr bwMode="auto">
          <a:xfrm>
            <a:off x="5934075" y="3597275"/>
            <a:ext cx="106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31388</a:t>
            </a:r>
            <a:endParaRPr kumimoji="0" lang="zh-TW" altLang="en-US" sz="1400" b="1">
              <a:solidFill>
                <a:srgbClr val="0000FF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5" name="Group 178"/>
          <p:cNvGrpSpPr>
            <a:grpSpLocks/>
          </p:cNvGrpSpPr>
          <p:nvPr/>
        </p:nvGrpSpPr>
        <p:grpSpPr bwMode="auto">
          <a:xfrm>
            <a:off x="6199188" y="3119438"/>
            <a:ext cx="600075" cy="558800"/>
            <a:chOff x="3560" y="1525"/>
            <a:chExt cx="378" cy="352"/>
          </a:xfrm>
        </p:grpSpPr>
        <p:pic>
          <p:nvPicPr>
            <p:cNvPr id="45096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7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10" name="Text Box 75"/>
          <p:cNvSpPr txBox="1">
            <a:spLocks noChangeArrowheads="1"/>
          </p:cNvSpPr>
          <p:nvPr/>
        </p:nvSpPr>
        <p:spPr bwMode="auto">
          <a:xfrm>
            <a:off x="2778125" y="3263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</a:t>
            </a:r>
          </a:p>
          <a:p>
            <a:pPr algn="ctr" eaLnBrk="0" hangingPunct="0">
              <a:defRPr/>
            </a:pPr>
            <a:r>
              <a:rPr kumimoji="0" lang="zh-CN" altLang="en-US" sz="1200">
                <a:latin typeface="+mn-lt"/>
                <a:ea typeface="+mn-ea"/>
                <a:cs typeface="Arial" pitchFamily="34" charset="0"/>
              </a:rPr>
              <a:t>手機</a:t>
            </a:r>
            <a:endParaRPr kumimoji="0" lang="zh-TW" altLang="en-US" sz="120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2011" name="Text Box 74"/>
          <p:cNvSpPr txBox="1">
            <a:spLocks noChangeArrowheads="1"/>
          </p:cNvSpPr>
          <p:nvPr/>
        </p:nvSpPr>
        <p:spPr bwMode="auto">
          <a:xfrm>
            <a:off x="3009900" y="3624263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Ext. 28887</a:t>
            </a:r>
          </a:p>
          <a:p>
            <a:pPr algn="ctr" eaLnBrk="0" hangingPunct="0">
              <a:defRPr/>
            </a:pPr>
            <a:r>
              <a:rPr kumimoji="0" lang="en-US" altLang="zh-TW" sz="1400" b="1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0936-396-855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3392488" y="3146425"/>
            <a:ext cx="600075" cy="558800"/>
            <a:chOff x="3560" y="1525"/>
            <a:chExt cx="378" cy="352"/>
          </a:xfrm>
        </p:grpSpPr>
        <p:pic>
          <p:nvPicPr>
            <p:cNvPr id="45094" name="Picture 117" descr="p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1525"/>
              <a:ext cx="3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5" name="Picture 183" descr="iphon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080" t="3963" r="23470" b="5791"/>
            <a:stretch>
              <a:fillRect/>
            </a:stretch>
          </p:blipFill>
          <p:spPr bwMode="auto">
            <a:xfrm>
              <a:off x="3833" y="1661"/>
              <a:ext cx="10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828" name="Freeform 83"/>
          <p:cNvSpPr>
            <a:spLocks/>
          </p:cNvSpPr>
          <p:nvPr/>
        </p:nvSpPr>
        <p:spPr bwMode="auto">
          <a:xfrm>
            <a:off x="1547813" y="3206750"/>
            <a:ext cx="1830387" cy="273050"/>
          </a:xfrm>
          <a:custGeom>
            <a:avLst/>
            <a:gdLst>
              <a:gd name="T0" fmla="*/ 2147483647 w 1320"/>
              <a:gd name="T1" fmla="*/ 0 h 164"/>
              <a:gd name="T2" fmla="*/ 2147483647 w 1320"/>
              <a:gd name="T3" fmla="*/ 2147483647 h 164"/>
              <a:gd name="T4" fmla="*/ 2147483647 w 1320"/>
              <a:gd name="T5" fmla="*/ 2147483647 h 164"/>
              <a:gd name="T6" fmla="*/ 2147483647 w 1320"/>
              <a:gd name="T7" fmla="*/ 2147483647 h 164"/>
              <a:gd name="T8" fmla="*/ 2147483647 w 1320"/>
              <a:gd name="T9" fmla="*/ 2147483647 h 164"/>
              <a:gd name="T10" fmla="*/ 0 w 1320"/>
              <a:gd name="T11" fmla="*/ 2147483647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0"/>
              <a:gd name="T19" fmla="*/ 0 h 164"/>
              <a:gd name="T20" fmla="*/ 3072 w 1320"/>
              <a:gd name="T21" fmla="*/ 1007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0" h="164">
                <a:moveTo>
                  <a:pt x="1320" y="116"/>
                </a:moveTo>
                <a:cubicBezTo>
                  <a:pt x="1235" y="99"/>
                  <a:pt x="956" y="24"/>
                  <a:pt x="808" y="12"/>
                </a:cubicBezTo>
                <a:cubicBezTo>
                  <a:pt x="660" y="0"/>
                  <a:pt x="567" y="19"/>
                  <a:pt x="432" y="44"/>
                </a:cubicBezTo>
                <a:cubicBezTo>
                  <a:pt x="297" y="69"/>
                  <a:pt x="90" y="139"/>
                  <a:pt x="0" y="16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4829" name="Text Box 74"/>
          <p:cNvSpPr txBox="1">
            <a:spLocks noChangeArrowheads="1"/>
          </p:cNvSpPr>
          <p:nvPr/>
        </p:nvSpPr>
        <p:spPr bwMode="auto">
          <a:xfrm>
            <a:off x="395288" y="2687638"/>
            <a:ext cx="1916112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zh-TW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2. </a:t>
            </a:r>
            <a:r>
              <a:rPr kumimoji="0" lang="zh-TW" altLang="en-US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客戶撥</a:t>
            </a:r>
            <a:r>
              <a:rPr kumimoji="0" lang="en-US" altLang="zh-TW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0936396855</a:t>
            </a:r>
            <a:endParaRPr kumimoji="0" lang="zh-TW" altLang="en-US" sz="1400" b="1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2627313" y="4127500"/>
            <a:ext cx="1609725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zh-TW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1. Rex</a:t>
            </a:r>
            <a:r>
              <a:rPr kumimoji="0" lang="zh-TW" altLang="en-US" sz="1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手機設轉接</a:t>
            </a:r>
          </a:p>
        </p:txBody>
      </p:sp>
      <p:sp>
        <p:nvSpPr>
          <p:cNvPr id="42016" name="Text Box 75"/>
          <p:cNvSpPr txBox="1">
            <a:spLocks noChangeArrowheads="1"/>
          </p:cNvSpPr>
          <p:nvPr/>
        </p:nvSpPr>
        <p:spPr bwMode="auto">
          <a:xfrm>
            <a:off x="889000" y="3730625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200">
                <a:latin typeface="+mn-lt"/>
                <a:ea typeface="+mn-ea"/>
                <a:cs typeface="Arial" pitchFamily="34" charset="0"/>
              </a:rPr>
              <a:t>台灣客戶</a:t>
            </a:r>
          </a:p>
        </p:txBody>
      </p:sp>
      <p:sp>
        <p:nvSpPr>
          <p:cNvPr id="42017" name="Line 5"/>
          <p:cNvSpPr>
            <a:spLocks noChangeShapeType="1"/>
          </p:cNvSpPr>
          <p:nvPr/>
        </p:nvSpPr>
        <p:spPr bwMode="auto">
          <a:xfrm flipH="1" flipV="1">
            <a:off x="5076825" y="4171950"/>
            <a:ext cx="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42018" name="Text Box 17"/>
          <p:cNvSpPr txBox="1">
            <a:spLocks noChangeArrowheads="1"/>
          </p:cNvSpPr>
          <p:nvPr/>
        </p:nvSpPr>
        <p:spPr bwMode="auto">
          <a:xfrm>
            <a:off x="4478642" y="4719638"/>
            <a:ext cx="1145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1200" b="1" dirty="0" smtClean="0">
                <a:solidFill>
                  <a:srgbClr val="0099FF"/>
                </a:solidFill>
                <a:latin typeface="+mn-lt"/>
                <a:ea typeface="+mn-ea"/>
              </a:rPr>
              <a:t>MOS</a:t>
            </a:r>
            <a:r>
              <a:rPr kumimoji="0" lang="en-US" altLang="zh-TW" sz="1200" b="1" dirty="0" smtClean="0">
                <a:solidFill>
                  <a:srgbClr val="FF9966"/>
                </a:solidFill>
                <a:latin typeface="+mn-lt"/>
                <a:ea typeface="+mn-ea"/>
              </a:rPr>
              <a:t>A</a:t>
            </a:r>
            <a:r>
              <a:rPr kumimoji="0" lang="zh-TW" altLang="en-US" sz="1200" b="1" dirty="0" smtClean="0">
                <a:latin typeface="+mn-lt"/>
                <a:ea typeface="+mn-ea"/>
              </a:rPr>
              <a:t> </a:t>
            </a:r>
            <a:r>
              <a:rPr kumimoji="0" lang="en-US" altLang="zh-TW" sz="1200" b="1" dirty="0" smtClean="0">
                <a:latin typeface="+mn-lt"/>
                <a:ea typeface="+mn-ea"/>
              </a:rPr>
              <a:t>IPPBX</a:t>
            </a:r>
            <a:endParaRPr kumimoji="0" lang="en-US" altLang="zh-TW" sz="1200" b="1" dirty="0">
              <a:latin typeface="+mn-lt"/>
              <a:ea typeface="+mn-ea"/>
            </a:endParaRPr>
          </a:p>
        </p:txBody>
      </p:sp>
      <p:pic>
        <p:nvPicPr>
          <p:cNvPr id="45091" name="Picture 50" descr="Fonemosa 42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0413" y="39846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92" descr="1000U-NEW"/>
          <p:cNvPicPr>
            <a:picLocks noChangeAspect="1" noChangeArrowheads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 bwMode="auto">
          <a:xfrm>
            <a:off x="4552950" y="4354513"/>
            <a:ext cx="1006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83"/>
          <p:cNvSpPr>
            <a:spLocks/>
          </p:cNvSpPr>
          <p:nvPr/>
        </p:nvSpPr>
        <p:spPr bwMode="auto">
          <a:xfrm>
            <a:off x="1403350" y="3008313"/>
            <a:ext cx="4895850" cy="1628775"/>
          </a:xfrm>
          <a:custGeom>
            <a:avLst/>
            <a:gdLst>
              <a:gd name="T0" fmla="*/ 2147483647 w 3216"/>
              <a:gd name="T1" fmla="*/ 0 h 1026"/>
              <a:gd name="T2" fmla="*/ 2147483647 w 3216"/>
              <a:gd name="T3" fmla="*/ 2147483647 h 1026"/>
              <a:gd name="T4" fmla="*/ 2147483647 w 3216"/>
              <a:gd name="T5" fmla="*/ 2147483647 h 1026"/>
              <a:gd name="T6" fmla="*/ 2147483647 w 3216"/>
              <a:gd name="T7" fmla="*/ 2147483647 h 1026"/>
              <a:gd name="T8" fmla="*/ 2147483647 w 3216"/>
              <a:gd name="T9" fmla="*/ 2147483647 h 1026"/>
              <a:gd name="T10" fmla="*/ 0 w 3216"/>
              <a:gd name="T11" fmla="*/ 2147483647 h 10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16"/>
              <a:gd name="T19" fmla="*/ 0 h 1026"/>
              <a:gd name="T20" fmla="*/ 3072 w 3216"/>
              <a:gd name="T21" fmla="*/ 1007 h 10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16" h="1026">
                <a:moveTo>
                  <a:pt x="3216" y="337"/>
                </a:moveTo>
                <a:cubicBezTo>
                  <a:pt x="3137" y="376"/>
                  <a:pt x="2873" y="460"/>
                  <a:pt x="2744" y="569"/>
                </a:cubicBezTo>
                <a:cubicBezTo>
                  <a:pt x="2615" y="678"/>
                  <a:pt x="2556" y="1026"/>
                  <a:pt x="2440" y="993"/>
                </a:cubicBezTo>
                <a:cubicBezTo>
                  <a:pt x="2324" y="960"/>
                  <a:pt x="2212" y="526"/>
                  <a:pt x="2048" y="369"/>
                </a:cubicBezTo>
                <a:cubicBezTo>
                  <a:pt x="1884" y="212"/>
                  <a:pt x="1675" y="98"/>
                  <a:pt x="1456" y="49"/>
                </a:cubicBezTo>
                <a:cubicBezTo>
                  <a:pt x="1237" y="0"/>
                  <a:pt x="979" y="36"/>
                  <a:pt x="736" y="73"/>
                </a:cubicBezTo>
                <a:cubicBezTo>
                  <a:pt x="493" y="110"/>
                  <a:pt x="153" y="231"/>
                  <a:pt x="0" y="273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2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565400"/>
            <a:ext cx="777716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傻瓜進階到智慧型交換機</a:t>
            </a:r>
            <a:endParaRPr kumimoji="0" lang="en-US" altLang="zh-TW" sz="4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1844675"/>
            <a:ext cx="5976938" cy="4392613"/>
            <a:chOff x="580" y="2015"/>
            <a:chExt cx="3444" cy="1914"/>
          </a:xfrm>
        </p:grpSpPr>
        <p:pic>
          <p:nvPicPr>
            <p:cNvPr id="461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" y="2015"/>
              <a:ext cx="2495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6280" b="6587"/>
            <a:stretch>
              <a:fillRect/>
            </a:stretch>
          </p:blipFill>
          <p:spPr bwMode="auto">
            <a:xfrm>
              <a:off x="3075" y="2523"/>
              <a:ext cx="949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3" name="Picture 5" descr="122751738995nw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79963"/>
            <a:ext cx="1584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12711733938GJc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420938"/>
            <a:ext cx="1687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8600" name="Line 8"/>
          <p:cNvSpPr>
            <a:spLocks noChangeShapeType="1"/>
          </p:cNvSpPr>
          <p:nvPr/>
        </p:nvSpPr>
        <p:spPr bwMode="auto">
          <a:xfrm>
            <a:off x="1979613" y="2636838"/>
            <a:ext cx="4608512" cy="10795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ea"/>
              <a:ea typeface="+mn-ea"/>
            </a:endParaRPr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>
            <a:off x="2051050" y="3573463"/>
            <a:ext cx="4465638" cy="1150937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ea"/>
              <a:ea typeface="+mn-ea"/>
            </a:endParaRPr>
          </a:p>
        </p:txBody>
      </p:sp>
      <p:sp>
        <p:nvSpPr>
          <p:cNvPr id="878603" name="Line 11"/>
          <p:cNvSpPr>
            <a:spLocks noChangeShapeType="1"/>
          </p:cNvSpPr>
          <p:nvPr/>
        </p:nvSpPr>
        <p:spPr bwMode="auto">
          <a:xfrm>
            <a:off x="971550" y="3843338"/>
            <a:ext cx="3175" cy="917575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8604" name="Oval 12"/>
          <p:cNvSpPr>
            <a:spLocks noChangeArrowheads="1"/>
          </p:cNvSpPr>
          <p:nvPr/>
        </p:nvSpPr>
        <p:spPr bwMode="auto">
          <a:xfrm>
            <a:off x="323850" y="908050"/>
            <a:ext cx="3527425" cy="9366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ea"/>
              <a:ea typeface="+mn-ea"/>
            </a:endParaRPr>
          </a:p>
        </p:txBody>
      </p:sp>
      <p:pic>
        <p:nvPicPr>
          <p:cNvPr id="4608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300" y="1125538"/>
            <a:ext cx="1200150" cy="439737"/>
          </a:xfrm>
          <a:prstGeom prst="rect">
            <a:avLst/>
          </a:prstGeom>
          <a:noFill/>
          <a:ln w="38100" cap="rnd">
            <a:noFill/>
            <a:prstDash val="sysDot"/>
            <a:miter lim="800000"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908175" y="1201738"/>
            <a:ext cx="358775" cy="360362"/>
            <a:chOff x="1429" y="757"/>
            <a:chExt cx="226" cy="227"/>
          </a:xfrm>
        </p:grpSpPr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1429" y="863"/>
              <a:ext cx="2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ea"/>
                <a:ea typeface="+mn-ea"/>
              </a:endParaRPr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1542" y="757"/>
              <a:ext cx="0" cy="2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ea"/>
                <a:ea typeface="+mn-ea"/>
              </a:endParaRPr>
            </a:p>
          </p:txBody>
        </p:sp>
      </p:grpSp>
      <p:sp>
        <p:nvSpPr>
          <p:cNvPr id="46091" name="Oval 16"/>
          <p:cNvSpPr>
            <a:spLocks noChangeArrowheads="1"/>
          </p:cNvSpPr>
          <p:nvPr/>
        </p:nvSpPr>
        <p:spPr bwMode="auto">
          <a:xfrm>
            <a:off x="468313" y="3357563"/>
            <a:ext cx="1258887" cy="469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</a:rPr>
              <a:t>用戶在中國</a:t>
            </a:r>
          </a:p>
        </p:txBody>
      </p:sp>
      <p:sp>
        <p:nvSpPr>
          <p:cNvPr id="878610" name="Oval 18"/>
          <p:cNvSpPr>
            <a:spLocks noChangeArrowheads="1"/>
          </p:cNvSpPr>
          <p:nvPr/>
        </p:nvSpPr>
        <p:spPr bwMode="auto">
          <a:xfrm>
            <a:off x="6300788" y="321310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78611" name="Oval 19"/>
          <p:cNvSpPr>
            <a:spLocks noChangeArrowheads="1"/>
          </p:cNvSpPr>
          <p:nvPr/>
        </p:nvSpPr>
        <p:spPr bwMode="auto">
          <a:xfrm>
            <a:off x="1979613" y="3141663"/>
            <a:ext cx="360362" cy="3603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2</a:t>
            </a:r>
          </a:p>
        </p:txBody>
      </p:sp>
      <p:sp>
        <p:nvSpPr>
          <p:cNvPr id="878612" name="Oval 20"/>
          <p:cNvSpPr>
            <a:spLocks noChangeArrowheads="1"/>
          </p:cNvSpPr>
          <p:nvPr/>
        </p:nvSpPr>
        <p:spPr bwMode="auto">
          <a:xfrm>
            <a:off x="549275" y="4292600"/>
            <a:ext cx="360363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78613" name="Oval 21"/>
          <p:cNvSpPr>
            <a:spLocks noChangeArrowheads="1"/>
          </p:cNvSpPr>
          <p:nvPr/>
        </p:nvSpPr>
        <p:spPr bwMode="auto">
          <a:xfrm>
            <a:off x="1490663" y="3933825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78614" name="Line 22"/>
          <p:cNvSpPr>
            <a:spLocks noChangeShapeType="1"/>
          </p:cNvSpPr>
          <p:nvPr/>
        </p:nvSpPr>
        <p:spPr bwMode="auto">
          <a:xfrm>
            <a:off x="1331913" y="3843338"/>
            <a:ext cx="17462" cy="88900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8615" name="Line 23"/>
          <p:cNvSpPr>
            <a:spLocks noChangeShapeType="1"/>
          </p:cNvSpPr>
          <p:nvPr/>
        </p:nvSpPr>
        <p:spPr bwMode="auto">
          <a:xfrm flipV="1">
            <a:off x="1908175" y="5138738"/>
            <a:ext cx="4535488" cy="306387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8616" name="Oval 24"/>
          <p:cNvSpPr>
            <a:spLocks noChangeArrowheads="1"/>
          </p:cNvSpPr>
          <p:nvPr/>
        </p:nvSpPr>
        <p:spPr bwMode="auto">
          <a:xfrm>
            <a:off x="1908175" y="5013325"/>
            <a:ext cx="360363" cy="360363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878617" name="Rectangle 25"/>
          <p:cNvSpPr>
            <a:spLocks noChangeArrowheads="1"/>
          </p:cNvSpPr>
          <p:nvPr/>
        </p:nvSpPr>
        <p:spPr bwMode="auto">
          <a:xfrm rot="712191">
            <a:off x="2916238" y="2636838"/>
            <a:ext cx="2808287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1. </a:t>
            </a:r>
            <a:r>
              <a:rPr lang="zh-TW" altLang="en-US" sz="1600" b="1">
                <a:solidFill>
                  <a:schemeClr val="bg1"/>
                </a:solidFill>
              </a:rPr>
              <a:t>用戶接聽來自台灣的電話</a:t>
            </a:r>
          </a:p>
        </p:txBody>
      </p:sp>
      <p:sp>
        <p:nvSpPr>
          <p:cNvPr id="878618" name="Rectangle 26"/>
          <p:cNvSpPr>
            <a:spLocks noChangeArrowheads="1"/>
          </p:cNvSpPr>
          <p:nvPr/>
        </p:nvSpPr>
        <p:spPr bwMode="auto">
          <a:xfrm rot="885239">
            <a:off x="2698750" y="3690938"/>
            <a:ext cx="3225800" cy="338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2. </a:t>
            </a:r>
            <a:r>
              <a:rPr lang="zh-TW" altLang="en-US" sz="1600" b="1">
                <a:solidFill>
                  <a:schemeClr val="bg1"/>
                </a:solidFill>
              </a:rPr>
              <a:t>用戶直撥台灣同事桌機或手機</a:t>
            </a:r>
          </a:p>
        </p:txBody>
      </p:sp>
      <p:sp>
        <p:nvSpPr>
          <p:cNvPr id="878619" name="Rectangle 27"/>
          <p:cNvSpPr>
            <a:spLocks noChangeArrowheads="1"/>
          </p:cNvSpPr>
          <p:nvPr/>
        </p:nvSpPr>
        <p:spPr bwMode="auto">
          <a:xfrm>
            <a:off x="250825" y="1989138"/>
            <a:ext cx="3168650" cy="3365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3. </a:t>
            </a:r>
            <a:r>
              <a:rPr lang="zh-TW" altLang="en-US" sz="1600" b="1">
                <a:solidFill>
                  <a:schemeClr val="bg1"/>
                </a:solidFill>
              </a:rPr>
              <a:t>用戶接聽來自中國當地的電話</a:t>
            </a:r>
          </a:p>
        </p:txBody>
      </p:sp>
      <p:sp>
        <p:nvSpPr>
          <p:cNvPr id="46102" name="AutoShape 28"/>
          <p:cNvSpPr>
            <a:spLocks noChangeArrowheads="1"/>
          </p:cNvSpPr>
          <p:nvPr/>
        </p:nvSpPr>
        <p:spPr bwMode="auto">
          <a:xfrm>
            <a:off x="2341563" y="1138238"/>
            <a:ext cx="1168400" cy="419100"/>
          </a:xfrm>
          <a:prstGeom prst="flowChartProcess">
            <a:avLst/>
          </a:prstGeom>
          <a:solidFill>
            <a:schemeClr val="bg1"/>
          </a:solidFill>
          <a:ln w="317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/>
              <a:t>中國電信業者</a:t>
            </a:r>
          </a:p>
          <a:p>
            <a:pPr algn="ctr"/>
            <a:r>
              <a:rPr lang="zh-TW" altLang="en-US" sz="1400"/>
              <a:t>手機門號</a:t>
            </a:r>
          </a:p>
        </p:txBody>
      </p:sp>
      <p:sp>
        <p:nvSpPr>
          <p:cNvPr id="37911" name="Text Box 29"/>
          <p:cNvSpPr txBox="1">
            <a:spLocks noChangeArrowheads="1"/>
          </p:cNvSpPr>
          <p:nvPr/>
        </p:nvSpPr>
        <p:spPr bwMode="auto">
          <a:xfrm>
            <a:off x="468313" y="59499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A50021"/>
                </a:solidFill>
                <a:latin typeface="+mn-lt"/>
                <a:ea typeface="標楷體" pitchFamily="65" charset="-120"/>
              </a:rPr>
              <a:t>中國客戶</a:t>
            </a:r>
          </a:p>
        </p:txBody>
      </p:sp>
      <p:sp>
        <p:nvSpPr>
          <p:cNvPr id="37912" name="Text Box 30"/>
          <p:cNvSpPr txBox="1">
            <a:spLocks noChangeArrowheads="1"/>
          </p:cNvSpPr>
          <p:nvPr/>
        </p:nvSpPr>
        <p:spPr bwMode="auto">
          <a:xfrm>
            <a:off x="7235825" y="2708275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A50021"/>
                </a:solidFill>
                <a:latin typeface="+mn-lt"/>
                <a:ea typeface="標楷體" pitchFamily="65" charset="-120"/>
              </a:rPr>
              <a:t>台灣客戶</a:t>
            </a:r>
          </a:p>
        </p:txBody>
      </p:sp>
      <p:sp>
        <p:nvSpPr>
          <p:cNvPr id="878623" name="Rectangle 31"/>
          <p:cNvSpPr>
            <a:spLocks noChangeArrowheads="1"/>
          </p:cNvSpPr>
          <p:nvPr/>
        </p:nvSpPr>
        <p:spPr bwMode="auto">
          <a:xfrm>
            <a:off x="5651500" y="5954713"/>
            <a:ext cx="3348038" cy="3365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5. </a:t>
            </a:r>
            <a:r>
              <a:rPr lang="zh-TW" altLang="en-US" sz="1600" b="1">
                <a:solidFill>
                  <a:schemeClr val="bg1"/>
                </a:solidFill>
              </a:rPr>
              <a:t>用戶在台灣接聽來自中國的電話</a:t>
            </a:r>
          </a:p>
        </p:txBody>
      </p:sp>
      <p:pic>
        <p:nvPicPr>
          <p:cNvPr id="46106" name="Picture 32" descr="12725286278trVY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068638"/>
            <a:ext cx="18002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7" name="標題 32"/>
          <p:cNvSpPr>
            <a:spLocks noGrp="1"/>
          </p:cNvSpPr>
          <p:nvPr>
            <p:ph type="title"/>
          </p:nvPr>
        </p:nvSpPr>
        <p:spPr>
          <a:xfrm>
            <a:off x="539750" y="69850"/>
            <a:ext cx="8147050" cy="673100"/>
          </a:xfrm>
        </p:spPr>
        <p:txBody>
          <a:bodyPr/>
          <a:lstStyle/>
          <a:p>
            <a:r>
              <a:rPr lang="zh-TW" altLang="en-US" smtClean="0"/>
              <a:t>兩岸一碼通情境示意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547813" y="4365625"/>
            <a:ext cx="2519362" cy="3365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4. </a:t>
            </a:r>
            <a:r>
              <a:rPr lang="zh-TW" altLang="en-US" sz="1600" b="1">
                <a:solidFill>
                  <a:schemeClr val="bg1"/>
                </a:solidFill>
              </a:rPr>
              <a:t>用戶撥打中國當地電話</a:t>
            </a:r>
          </a:p>
        </p:txBody>
      </p:sp>
      <p:pic>
        <p:nvPicPr>
          <p:cNvPr id="46109" name="Picture 6" descr="12711733938GJc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4356100"/>
            <a:ext cx="17986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0" name="Oval 17"/>
          <p:cNvSpPr>
            <a:spLocks noChangeArrowheads="1"/>
          </p:cNvSpPr>
          <p:nvPr/>
        </p:nvSpPr>
        <p:spPr bwMode="auto">
          <a:xfrm>
            <a:off x="7164388" y="5516563"/>
            <a:ext cx="1223962" cy="41751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</a:rPr>
              <a:t>用戶在台灣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7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7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7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03" grpId="0" animBg="1"/>
      <p:bldP spid="878610" grpId="0" animBg="1"/>
      <p:bldP spid="878611" grpId="0" animBg="1"/>
      <p:bldP spid="878612" grpId="0" animBg="1"/>
      <p:bldP spid="878613" grpId="0" animBg="1"/>
      <p:bldP spid="878614" grpId="0" animBg="1"/>
      <p:bldP spid="878615" grpId="0" animBg="1"/>
      <p:bldP spid="878616" grpId="0" animBg="1"/>
      <p:bldP spid="878617" grpId="0" animBg="1"/>
      <p:bldP spid="878618" grpId="0" animBg="1"/>
      <p:bldP spid="878619" grpId="0" animBg="1"/>
      <p:bldP spid="878623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492375"/>
            <a:ext cx="7777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跨電信業者</a:t>
            </a:r>
            <a:r>
              <a:rPr kumimoji="0" lang="en-US" altLang="zh-TW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MVPN</a:t>
            </a: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雙群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" name="Rectangle 122"/>
          <p:cNvSpPr>
            <a:spLocks noChangeArrowheads="1"/>
          </p:cNvSpPr>
          <p:nvPr/>
        </p:nvSpPr>
        <p:spPr bwMode="auto">
          <a:xfrm>
            <a:off x="5867400" y="3213100"/>
            <a:ext cx="2665413" cy="302418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" name="Rectangle 122"/>
          <p:cNvSpPr>
            <a:spLocks noChangeArrowheads="1"/>
          </p:cNvSpPr>
          <p:nvPr/>
        </p:nvSpPr>
        <p:spPr bwMode="auto">
          <a:xfrm>
            <a:off x="5651500" y="3068638"/>
            <a:ext cx="2665413" cy="302418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kumimoji="0" lang="zh-TW" altLang="en-US" b="1">
                <a:ea typeface="新細明體" pitchFamily="18" charset="-120"/>
                <a:cs typeface="Arial" pitchFamily="34" charset="0"/>
              </a:rPr>
              <a:t>各據點</a:t>
            </a: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539750" y="3141663"/>
            <a:ext cx="3024188" cy="29511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kumimoji="0" lang="zh-CN" altLang="en-US" b="1">
                <a:ea typeface="新細明體" pitchFamily="18" charset="-120"/>
                <a:cs typeface="Arial" pitchFamily="34" charset="0"/>
              </a:rPr>
              <a:t>總公司</a:t>
            </a:r>
            <a:endParaRPr kumimoji="0" lang="zh-TW" altLang="en-US" b="1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8133" name="Line 187"/>
          <p:cNvSpPr>
            <a:spLocks noChangeShapeType="1"/>
          </p:cNvSpPr>
          <p:nvPr/>
        </p:nvSpPr>
        <p:spPr bwMode="auto">
          <a:xfrm>
            <a:off x="13271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4" name="Line 188"/>
          <p:cNvSpPr>
            <a:spLocks noChangeShapeType="1"/>
          </p:cNvSpPr>
          <p:nvPr/>
        </p:nvSpPr>
        <p:spPr bwMode="auto">
          <a:xfrm>
            <a:off x="15430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5" name="Line 189"/>
          <p:cNvSpPr>
            <a:spLocks noChangeShapeType="1"/>
          </p:cNvSpPr>
          <p:nvPr/>
        </p:nvSpPr>
        <p:spPr bwMode="auto">
          <a:xfrm>
            <a:off x="17589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6" name="Line 190"/>
          <p:cNvSpPr>
            <a:spLocks noChangeShapeType="1"/>
          </p:cNvSpPr>
          <p:nvPr/>
        </p:nvSpPr>
        <p:spPr bwMode="auto">
          <a:xfrm>
            <a:off x="19748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最經濟行動路由 架構示意圖</a:t>
            </a:r>
          </a:p>
        </p:txBody>
      </p:sp>
      <p:sp>
        <p:nvSpPr>
          <p:cNvPr id="48138" name="Line 21"/>
          <p:cNvSpPr>
            <a:spLocks noChangeShapeType="1"/>
          </p:cNvSpPr>
          <p:nvPr/>
        </p:nvSpPr>
        <p:spPr bwMode="auto">
          <a:xfrm flipV="1">
            <a:off x="4572000" y="2852738"/>
            <a:ext cx="0" cy="11128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9" name="Line 187"/>
          <p:cNvSpPr>
            <a:spLocks noChangeShapeType="1"/>
          </p:cNvSpPr>
          <p:nvPr/>
        </p:nvSpPr>
        <p:spPr bwMode="auto">
          <a:xfrm>
            <a:off x="133191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0" name="Line 188"/>
          <p:cNvSpPr>
            <a:spLocks noChangeShapeType="1"/>
          </p:cNvSpPr>
          <p:nvPr/>
        </p:nvSpPr>
        <p:spPr bwMode="auto">
          <a:xfrm>
            <a:off x="154781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1" name="Line 189"/>
          <p:cNvSpPr>
            <a:spLocks noChangeShapeType="1"/>
          </p:cNvSpPr>
          <p:nvPr/>
        </p:nvSpPr>
        <p:spPr bwMode="auto">
          <a:xfrm>
            <a:off x="1765300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2" name="Line 190"/>
          <p:cNvSpPr>
            <a:spLocks noChangeShapeType="1"/>
          </p:cNvSpPr>
          <p:nvPr/>
        </p:nvSpPr>
        <p:spPr bwMode="auto">
          <a:xfrm>
            <a:off x="197961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3" name="Line 2"/>
          <p:cNvSpPr>
            <a:spLocks noChangeShapeType="1"/>
          </p:cNvSpPr>
          <p:nvPr/>
        </p:nvSpPr>
        <p:spPr bwMode="auto">
          <a:xfrm flipH="1" flipV="1">
            <a:off x="1978025" y="4181475"/>
            <a:ext cx="20891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563938" y="2001838"/>
            <a:ext cx="2016125" cy="935037"/>
            <a:chOff x="2925" y="1344"/>
            <a:chExt cx="1270" cy="635"/>
          </a:xfrm>
        </p:grpSpPr>
        <p:sp>
          <p:nvSpPr>
            <p:cNvPr id="48231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418 w 1250"/>
                <a:gd name="T1" fmla="*/ 7 h 693"/>
                <a:gd name="T2" fmla="*/ 212 w 1250"/>
                <a:gd name="T3" fmla="*/ 8 h 693"/>
                <a:gd name="T4" fmla="*/ 30 w 1250"/>
                <a:gd name="T5" fmla="*/ 10 h 693"/>
                <a:gd name="T6" fmla="*/ 2 w 1250"/>
                <a:gd name="T7" fmla="*/ 11 h 693"/>
                <a:gd name="T8" fmla="*/ 6 w 1250"/>
                <a:gd name="T9" fmla="*/ 13 h 693"/>
                <a:gd name="T10" fmla="*/ 28 w 1250"/>
                <a:gd name="T11" fmla="*/ 13 h 693"/>
                <a:gd name="T12" fmla="*/ 182 w 1250"/>
                <a:gd name="T13" fmla="*/ 14 h 693"/>
                <a:gd name="T14" fmla="*/ 424 w 1250"/>
                <a:gd name="T15" fmla="*/ 15 h 693"/>
                <a:gd name="T16" fmla="*/ 736 w 1250"/>
                <a:gd name="T17" fmla="*/ 15 h 693"/>
                <a:gd name="T18" fmla="*/ 963 w 1250"/>
                <a:gd name="T19" fmla="*/ 16 h 693"/>
                <a:gd name="T20" fmla="*/ 1112 w 1250"/>
                <a:gd name="T21" fmla="*/ 16 h 693"/>
                <a:gd name="T22" fmla="*/ 1307 w 1250"/>
                <a:gd name="T23" fmla="*/ 17 h 693"/>
                <a:gd name="T24" fmla="*/ 1533 w 1250"/>
                <a:gd name="T25" fmla="*/ 17 h 693"/>
                <a:gd name="T26" fmla="*/ 1796 w 1250"/>
                <a:gd name="T27" fmla="*/ 17 h 693"/>
                <a:gd name="T28" fmla="*/ 2052 w 1250"/>
                <a:gd name="T29" fmla="*/ 17 h 693"/>
                <a:gd name="T30" fmla="*/ 2249 w 1250"/>
                <a:gd name="T31" fmla="*/ 17 h 693"/>
                <a:gd name="T32" fmla="*/ 2472 w 1250"/>
                <a:gd name="T33" fmla="*/ 18 h 693"/>
                <a:gd name="T34" fmla="*/ 2741 w 1250"/>
                <a:gd name="T35" fmla="*/ 19 h 693"/>
                <a:gd name="T36" fmla="*/ 3026 w 1250"/>
                <a:gd name="T37" fmla="*/ 19 h 693"/>
                <a:gd name="T38" fmla="*/ 3408 w 1250"/>
                <a:gd name="T39" fmla="*/ 17 h 693"/>
                <a:gd name="T40" fmla="*/ 3771 w 1250"/>
                <a:gd name="T41" fmla="*/ 16 h 693"/>
                <a:gd name="T42" fmla="*/ 3912 w 1250"/>
                <a:gd name="T43" fmla="*/ 15 h 693"/>
                <a:gd name="T44" fmla="*/ 4335 w 1250"/>
                <a:gd name="T45" fmla="*/ 15 h 693"/>
                <a:gd name="T46" fmla="*/ 4624 w 1250"/>
                <a:gd name="T47" fmla="*/ 14 h 693"/>
                <a:gd name="T48" fmla="*/ 4782 w 1250"/>
                <a:gd name="T49" fmla="*/ 13 h 693"/>
                <a:gd name="T50" fmla="*/ 4811 w 1250"/>
                <a:gd name="T51" fmla="*/ 12 h 693"/>
                <a:gd name="T52" fmla="*/ 4814 w 1250"/>
                <a:gd name="T53" fmla="*/ 11 h 693"/>
                <a:gd name="T54" fmla="*/ 4750 w 1250"/>
                <a:gd name="T55" fmla="*/ 10 h 693"/>
                <a:gd name="T56" fmla="*/ 4644 w 1250"/>
                <a:gd name="T57" fmla="*/ 8 h 693"/>
                <a:gd name="T58" fmla="*/ 4490 w 1250"/>
                <a:gd name="T59" fmla="*/ 7 h 693"/>
                <a:gd name="T60" fmla="*/ 4319 w 1250"/>
                <a:gd name="T61" fmla="*/ 5 h 693"/>
                <a:gd name="T62" fmla="*/ 4324 w 1250"/>
                <a:gd name="T63" fmla="*/ 5 h 693"/>
                <a:gd name="T64" fmla="*/ 4261 w 1250"/>
                <a:gd name="T65" fmla="*/ 5 h 693"/>
                <a:gd name="T66" fmla="*/ 4113 w 1250"/>
                <a:gd name="T67" fmla="*/ 5 h 693"/>
                <a:gd name="T68" fmla="*/ 3882 w 1250"/>
                <a:gd name="T69" fmla="*/ 5 h 693"/>
                <a:gd name="T70" fmla="*/ 3606 w 1250"/>
                <a:gd name="T71" fmla="*/ 5 h 693"/>
                <a:gd name="T72" fmla="*/ 3286 w 1250"/>
                <a:gd name="T73" fmla="*/ 5 h 693"/>
                <a:gd name="T74" fmla="*/ 3122 w 1250"/>
                <a:gd name="T75" fmla="*/ 5 h 693"/>
                <a:gd name="T76" fmla="*/ 2900 w 1250"/>
                <a:gd name="T77" fmla="*/ 5 h 693"/>
                <a:gd name="T78" fmla="*/ 2386 w 1250"/>
                <a:gd name="T79" fmla="*/ 0 h 693"/>
                <a:gd name="T80" fmla="*/ 1829 w 1250"/>
                <a:gd name="T81" fmla="*/ 5 h 693"/>
                <a:gd name="T82" fmla="*/ 1612 w 1250"/>
                <a:gd name="T83" fmla="*/ 5 h 693"/>
                <a:gd name="T84" fmla="*/ 1465 w 1250"/>
                <a:gd name="T85" fmla="*/ 5 h 693"/>
                <a:gd name="T86" fmla="*/ 1113 w 1250"/>
                <a:gd name="T87" fmla="*/ 5 h 693"/>
                <a:gd name="T88" fmla="*/ 851 w 1250"/>
                <a:gd name="T89" fmla="*/ 5 h 693"/>
                <a:gd name="T90" fmla="*/ 652 w 1250"/>
                <a:gd name="T91" fmla="*/ 5 h 693"/>
                <a:gd name="T92" fmla="*/ 543 w 1250"/>
                <a:gd name="T93" fmla="*/ 5 h 693"/>
                <a:gd name="T94" fmla="*/ 527 w 1250"/>
                <a:gd name="T95" fmla="*/ 5 h 693"/>
                <a:gd name="T96" fmla="*/ 546 w 1250"/>
                <a:gd name="T97" fmla="*/ 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遠傳電信</a:t>
              </a:r>
            </a:p>
          </p:txBody>
        </p:sp>
      </p:grpSp>
      <p:sp>
        <p:nvSpPr>
          <p:cNvPr id="48145" name="Line 25"/>
          <p:cNvSpPr>
            <a:spLocks noChangeShapeType="1"/>
          </p:cNvSpPr>
          <p:nvPr/>
        </p:nvSpPr>
        <p:spPr bwMode="auto">
          <a:xfrm flipH="1" flipV="1">
            <a:off x="5364163" y="4181475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3744913" y="3678238"/>
            <a:ext cx="1763712" cy="935037"/>
            <a:chOff x="2244" y="2569"/>
            <a:chExt cx="1224" cy="589"/>
          </a:xfrm>
        </p:grpSpPr>
        <p:sp>
          <p:nvSpPr>
            <p:cNvPr id="48229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5757 w 1250"/>
                <a:gd name="T1" fmla="*/ 21 h 693"/>
                <a:gd name="T2" fmla="*/ 2903 w 1250"/>
                <a:gd name="T3" fmla="*/ 24 h 693"/>
                <a:gd name="T4" fmla="*/ 850 w 1250"/>
                <a:gd name="T5" fmla="*/ 26 h 693"/>
                <a:gd name="T6" fmla="*/ 66 w 1250"/>
                <a:gd name="T7" fmla="*/ 31 h 693"/>
                <a:gd name="T8" fmla="*/ 144 w 1250"/>
                <a:gd name="T9" fmla="*/ 35 h 693"/>
                <a:gd name="T10" fmla="*/ 786 w 1250"/>
                <a:gd name="T11" fmla="*/ 36 h 693"/>
                <a:gd name="T12" fmla="*/ 2468 w 1250"/>
                <a:gd name="T13" fmla="*/ 40 h 693"/>
                <a:gd name="T14" fmla="*/ 5830 w 1250"/>
                <a:gd name="T15" fmla="*/ 42 h 693"/>
                <a:gd name="T16" fmla="*/ 10113 w 1250"/>
                <a:gd name="T17" fmla="*/ 43 h 693"/>
                <a:gd name="T18" fmla="*/ 13164 w 1250"/>
                <a:gd name="T19" fmla="*/ 46 h 693"/>
                <a:gd name="T20" fmla="*/ 15232 w 1250"/>
                <a:gd name="T21" fmla="*/ 48 h 693"/>
                <a:gd name="T22" fmla="*/ 17912 w 1250"/>
                <a:gd name="T23" fmla="*/ 50 h 693"/>
                <a:gd name="T24" fmla="*/ 21028 w 1250"/>
                <a:gd name="T25" fmla="*/ 51 h 693"/>
                <a:gd name="T26" fmla="*/ 24639 w 1250"/>
                <a:gd name="T27" fmla="*/ 51 h 693"/>
                <a:gd name="T28" fmla="*/ 28171 w 1250"/>
                <a:gd name="T29" fmla="*/ 50 h 693"/>
                <a:gd name="T30" fmla="*/ 30861 w 1250"/>
                <a:gd name="T31" fmla="*/ 50 h 693"/>
                <a:gd name="T32" fmla="*/ 33868 w 1250"/>
                <a:gd name="T33" fmla="*/ 52 h 693"/>
                <a:gd name="T34" fmla="*/ 37583 w 1250"/>
                <a:gd name="T35" fmla="*/ 54 h 693"/>
                <a:gd name="T36" fmla="*/ 41410 w 1250"/>
                <a:gd name="T37" fmla="*/ 54 h 693"/>
                <a:gd name="T38" fmla="*/ 46711 w 1250"/>
                <a:gd name="T39" fmla="*/ 51 h 693"/>
                <a:gd name="T40" fmla="*/ 51675 w 1250"/>
                <a:gd name="T41" fmla="*/ 46 h 693"/>
                <a:gd name="T42" fmla="*/ 53576 w 1250"/>
                <a:gd name="T43" fmla="*/ 43 h 693"/>
                <a:gd name="T44" fmla="*/ 59441 w 1250"/>
                <a:gd name="T45" fmla="*/ 41 h 693"/>
                <a:gd name="T46" fmla="*/ 63405 w 1250"/>
                <a:gd name="T47" fmla="*/ 39 h 693"/>
                <a:gd name="T48" fmla="*/ 65590 w 1250"/>
                <a:gd name="T49" fmla="*/ 35 h 693"/>
                <a:gd name="T50" fmla="*/ 65905 w 1250"/>
                <a:gd name="T51" fmla="*/ 33 h 693"/>
                <a:gd name="T52" fmla="*/ 65944 w 1250"/>
                <a:gd name="T53" fmla="*/ 31 h 693"/>
                <a:gd name="T54" fmla="*/ 65086 w 1250"/>
                <a:gd name="T55" fmla="*/ 26 h 693"/>
                <a:gd name="T56" fmla="*/ 63658 w 1250"/>
                <a:gd name="T57" fmla="*/ 24 h 693"/>
                <a:gd name="T58" fmla="*/ 61571 w 1250"/>
                <a:gd name="T59" fmla="*/ 21 h 693"/>
                <a:gd name="T60" fmla="*/ 59185 w 1250"/>
                <a:gd name="T61" fmla="*/ 18 h 693"/>
                <a:gd name="T62" fmla="*/ 59228 w 1250"/>
                <a:gd name="T63" fmla="*/ 15 h 693"/>
                <a:gd name="T64" fmla="*/ 58461 w 1250"/>
                <a:gd name="T65" fmla="*/ 12 h 693"/>
                <a:gd name="T66" fmla="*/ 56326 w 1250"/>
                <a:gd name="T67" fmla="*/ 8 h 693"/>
                <a:gd name="T68" fmla="*/ 53272 w 1250"/>
                <a:gd name="T69" fmla="*/ 6 h 693"/>
                <a:gd name="T70" fmla="*/ 49394 w 1250"/>
                <a:gd name="T71" fmla="*/ 5 h 693"/>
                <a:gd name="T72" fmla="*/ 45016 w 1250"/>
                <a:gd name="T73" fmla="*/ 7 h 693"/>
                <a:gd name="T74" fmla="*/ 42765 w 1250"/>
                <a:gd name="T75" fmla="*/ 3 h 693"/>
                <a:gd name="T76" fmla="*/ 39729 w 1250"/>
                <a:gd name="T77" fmla="*/ 3 h 693"/>
                <a:gd name="T78" fmla="*/ 32643 w 1250"/>
                <a:gd name="T79" fmla="*/ 0 h 693"/>
                <a:gd name="T80" fmla="*/ 25039 w 1250"/>
                <a:gd name="T81" fmla="*/ 3 h 693"/>
                <a:gd name="T82" fmla="*/ 22072 w 1250"/>
                <a:gd name="T83" fmla="*/ 3 h 693"/>
                <a:gd name="T84" fmla="*/ 20062 w 1250"/>
                <a:gd name="T85" fmla="*/ 7 h 693"/>
                <a:gd name="T86" fmla="*/ 15260 w 1250"/>
                <a:gd name="T87" fmla="*/ 6 h 693"/>
                <a:gd name="T88" fmla="*/ 11687 w 1250"/>
                <a:gd name="T89" fmla="*/ 8 h 693"/>
                <a:gd name="T90" fmla="*/ 8970 w 1250"/>
                <a:gd name="T91" fmla="*/ 11 h 693"/>
                <a:gd name="T92" fmla="*/ 7450 w 1250"/>
                <a:gd name="T93" fmla="*/ 15 h 693"/>
                <a:gd name="T94" fmla="*/ 7255 w 1250"/>
                <a:gd name="T95" fmla="*/ 18 h 693"/>
                <a:gd name="T96" fmla="*/ 7507 w 1250"/>
                <a:gd name="T97" fmla="*/ 2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5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sz="1800" dirty="0">
                <a:ea typeface="新細明體" pitchFamily="18" charset="-120"/>
              </a:endParaRPr>
            </a:p>
          </p:txBody>
        </p:sp>
      </p:grpSp>
      <p:sp>
        <p:nvSpPr>
          <p:cNvPr id="48147" name="Text Box 302"/>
          <p:cNvSpPr txBox="1">
            <a:spLocks noChangeArrowheads="1"/>
          </p:cNvSpPr>
          <p:nvPr/>
        </p:nvSpPr>
        <p:spPr bwMode="auto">
          <a:xfrm>
            <a:off x="1042988" y="16287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/>
              <a:t>中華手機</a:t>
            </a:r>
          </a:p>
        </p:txBody>
      </p:sp>
      <p:sp>
        <p:nvSpPr>
          <p:cNvPr id="48148" name="Text Box 302"/>
          <p:cNvSpPr txBox="1">
            <a:spLocks noChangeArrowheads="1"/>
          </p:cNvSpPr>
          <p:nvPr/>
        </p:nvSpPr>
        <p:spPr bwMode="auto">
          <a:xfrm>
            <a:off x="5868988" y="170021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/>
              <a:t>遠傳手機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5632450" y="2547938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0936-000168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900113" y="3068638"/>
            <a:ext cx="1511300" cy="792162"/>
            <a:chOff x="4241" y="2115"/>
            <a:chExt cx="1043" cy="544"/>
          </a:xfrm>
        </p:grpSpPr>
        <p:sp>
          <p:nvSpPr>
            <p:cNvPr id="48227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2208754 w 1250"/>
                <a:gd name="T1" fmla="*/ 217181 h 693"/>
                <a:gd name="T2" fmla="*/ 2208754 w 1250"/>
                <a:gd name="T3" fmla="*/ 217181 h 693"/>
                <a:gd name="T4" fmla="*/ 2208754 w 1250"/>
                <a:gd name="T5" fmla="*/ 217181 h 693"/>
                <a:gd name="T6" fmla="*/ 2208754 w 1250"/>
                <a:gd name="T7" fmla="*/ 217181 h 693"/>
                <a:gd name="T8" fmla="*/ 2208754 w 1250"/>
                <a:gd name="T9" fmla="*/ 217181 h 693"/>
                <a:gd name="T10" fmla="*/ 2208754 w 1250"/>
                <a:gd name="T11" fmla="*/ 217181 h 693"/>
                <a:gd name="T12" fmla="*/ 2208754 w 1250"/>
                <a:gd name="T13" fmla="*/ 217181 h 693"/>
                <a:gd name="T14" fmla="*/ 2208754 w 1250"/>
                <a:gd name="T15" fmla="*/ 217181 h 693"/>
                <a:gd name="T16" fmla="*/ 2208754 w 1250"/>
                <a:gd name="T17" fmla="*/ 217181 h 693"/>
                <a:gd name="T18" fmla="*/ 2208754 w 1250"/>
                <a:gd name="T19" fmla="*/ 217181 h 693"/>
                <a:gd name="T20" fmla="*/ 2208754 w 1250"/>
                <a:gd name="T21" fmla="*/ 217181 h 693"/>
                <a:gd name="T22" fmla="*/ 2208754 w 1250"/>
                <a:gd name="T23" fmla="*/ 217181 h 693"/>
                <a:gd name="T24" fmla="*/ 2208754 w 1250"/>
                <a:gd name="T25" fmla="*/ 217181 h 693"/>
                <a:gd name="T26" fmla="*/ 2208754 w 1250"/>
                <a:gd name="T27" fmla="*/ 217181 h 693"/>
                <a:gd name="T28" fmla="*/ 2208754 w 1250"/>
                <a:gd name="T29" fmla="*/ 217181 h 693"/>
                <a:gd name="T30" fmla="*/ 2208754 w 1250"/>
                <a:gd name="T31" fmla="*/ 217181 h 693"/>
                <a:gd name="T32" fmla="*/ 2208754 w 1250"/>
                <a:gd name="T33" fmla="*/ 217181 h 693"/>
                <a:gd name="T34" fmla="*/ 2208754 w 1250"/>
                <a:gd name="T35" fmla="*/ 217181 h 693"/>
                <a:gd name="T36" fmla="*/ 2208754 w 1250"/>
                <a:gd name="T37" fmla="*/ 217181 h 693"/>
                <a:gd name="T38" fmla="*/ 2208754 w 1250"/>
                <a:gd name="T39" fmla="*/ 217181 h 693"/>
                <a:gd name="T40" fmla="*/ 2208754 w 1250"/>
                <a:gd name="T41" fmla="*/ 217181 h 693"/>
                <a:gd name="T42" fmla="*/ 2208754 w 1250"/>
                <a:gd name="T43" fmla="*/ 217181 h 693"/>
                <a:gd name="T44" fmla="*/ 2208754 w 1250"/>
                <a:gd name="T45" fmla="*/ 217181 h 693"/>
                <a:gd name="T46" fmla="*/ 2208754 w 1250"/>
                <a:gd name="T47" fmla="*/ 217181 h 693"/>
                <a:gd name="T48" fmla="*/ 2208754 w 1250"/>
                <a:gd name="T49" fmla="*/ 217181 h 693"/>
                <a:gd name="T50" fmla="*/ 2208754 w 1250"/>
                <a:gd name="T51" fmla="*/ 217181 h 693"/>
                <a:gd name="T52" fmla="*/ 2208754 w 1250"/>
                <a:gd name="T53" fmla="*/ 217181 h 693"/>
                <a:gd name="T54" fmla="*/ 2208754 w 1250"/>
                <a:gd name="T55" fmla="*/ 217181 h 693"/>
                <a:gd name="T56" fmla="*/ 2208754 w 1250"/>
                <a:gd name="T57" fmla="*/ 217181 h 693"/>
                <a:gd name="T58" fmla="*/ 2208754 w 1250"/>
                <a:gd name="T59" fmla="*/ 217181 h 693"/>
                <a:gd name="T60" fmla="*/ 2208754 w 1250"/>
                <a:gd name="T61" fmla="*/ 217181 h 693"/>
                <a:gd name="T62" fmla="*/ 2208754 w 1250"/>
                <a:gd name="T63" fmla="*/ 217181 h 693"/>
                <a:gd name="T64" fmla="*/ 2208754 w 1250"/>
                <a:gd name="T65" fmla="*/ 217181 h 693"/>
                <a:gd name="T66" fmla="*/ 2208754 w 1250"/>
                <a:gd name="T67" fmla="*/ 217181 h 693"/>
                <a:gd name="T68" fmla="*/ 2208754 w 1250"/>
                <a:gd name="T69" fmla="*/ 217181 h 693"/>
                <a:gd name="T70" fmla="*/ 2208754 w 1250"/>
                <a:gd name="T71" fmla="*/ 217181 h 693"/>
                <a:gd name="T72" fmla="*/ 2208754 w 1250"/>
                <a:gd name="T73" fmla="*/ 217181 h 693"/>
                <a:gd name="T74" fmla="*/ 2208754 w 1250"/>
                <a:gd name="T75" fmla="*/ 217181 h 693"/>
                <a:gd name="T76" fmla="*/ 2208754 w 1250"/>
                <a:gd name="T77" fmla="*/ 217181 h 693"/>
                <a:gd name="T78" fmla="*/ 2208754 w 1250"/>
                <a:gd name="T79" fmla="*/ 0 h 693"/>
                <a:gd name="T80" fmla="*/ 2208754 w 1250"/>
                <a:gd name="T81" fmla="*/ 217181 h 693"/>
                <a:gd name="T82" fmla="*/ 2208754 w 1250"/>
                <a:gd name="T83" fmla="*/ 217181 h 693"/>
                <a:gd name="T84" fmla="*/ 2208754 w 1250"/>
                <a:gd name="T85" fmla="*/ 217181 h 693"/>
                <a:gd name="T86" fmla="*/ 2208754 w 1250"/>
                <a:gd name="T87" fmla="*/ 217181 h 693"/>
                <a:gd name="T88" fmla="*/ 2208754 w 1250"/>
                <a:gd name="T89" fmla="*/ 217181 h 693"/>
                <a:gd name="T90" fmla="*/ 2208754 w 1250"/>
                <a:gd name="T91" fmla="*/ 217181 h 693"/>
                <a:gd name="T92" fmla="*/ 2208754 w 1250"/>
                <a:gd name="T93" fmla="*/ 217181 h 693"/>
                <a:gd name="T94" fmla="*/ 2208754 w 1250"/>
                <a:gd name="T95" fmla="*/ 217181 h 693"/>
                <a:gd name="T96" fmla="*/ 2208754 w 1250"/>
                <a:gd name="T97" fmla="*/ 21718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zh-TW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中華市話</a:t>
              </a:r>
            </a:p>
          </p:txBody>
        </p:sp>
      </p:grpSp>
      <p:pic>
        <p:nvPicPr>
          <p:cNvPr id="48151" name="Picture 78" descr="MOSA 4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78288"/>
            <a:ext cx="10080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2" name="Line 18"/>
          <p:cNvSpPr>
            <a:spLocks noChangeShapeType="1"/>
          </p:cNvSpPr>
          <p:nvPr/>
        </p:nvSpPr>
        <p:spPr bwMode="auto">
          <a:xfrm>
            <a:off x="2771775" y="4186238"/>
            <a:ext cx="0" cy="322262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8153" name="Picture 15" descr="Fonemosa 4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8" y="436562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4" name="Text Box 33"/>
          <p:cNvSpPr txBox="1">
            <a:spLocks noChangeArrowheads="1"/>
          </p:cNvSpPr>
          <p:nvPr/>
        </p:nvSpPr>
        <p:spPr bwMode="auto">
          <a:xfrm>
            <a:off x="503238" y="3933825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  <a:cs typeface="Arial" charset="0"/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  <a:cs typeface="Arial" charset="0"/>
              </a:rPr>
              <a:t>A</a:t>
            </a:r>
            <a:endParaRPr kumimoji="0" lang="en-US" altLang="zh-TW" sz="1200" b="1">
              <a:solidFill>
                <a:srgbClr val="3333FF"/>
              </a:solidFill>
              <a:cs typeface="Arial" charset="0"/>
            </a:endParaRPr>
          </a:p>
          <a:p>
            <a:pPr algn="ctr" eaLnBrk="0" hangingPunct="0"/>
            <a:r>
              <a:rPr kumimoji="0" lang="en-US" altLang="zh-TW" sz="1200" b="1">
                <a:cs typeface="Arial" charset="0"/>
              </a:rPr>
              <a:t>IP PBX</a:t>
            </a: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1057275" y="4464050"/>
            <a:ext cx="1169988" cy="620713"/>
            <a:chOff x="666" y="2767"/>
            <a:chExt cx="737" cy="391"/>
          </a:xfrm>
        </p:grpSpPr>
        <p:pic>
          <p:nvPicPr>
            <p:cNvPr id="48225" name="Picture 192" descr="new cabin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26" name="Text Box 193"/>
            <p:cNvSpPr txBox="1">
              <a:spLocks noChangeArrowheads="1"/>
            </p:cNvSpPr>
            <p:nvPr/>
          </p:nvSpPr>
          <p:spPr bwMode="auto">
            <a:xfrm>
              <a:off x="827" y="2795"/>
              <a:ext cx="4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48156" name="Line 187"/>
          <p:cNvSpPr>
            <a:spLocks noChangeShapeType="1"/>
          </p:cNvSpPr>
          <p:nvPr/>
        </p:nvSpPr>
        <p:spPr bwMode="auto">
          <a:xfrm>
            <a:off x="6696075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57" name="Line 188"/>
          <p:cNvSpPr>
            <a:spLocks noChangeShapeType="1"/>
          </p:cNvSpPr>
          <p:nvPr/>
        </p:nvSpPr>
        <p:spPr bwMode="auto">
          <a:xfrm>
            <a:off x="6911975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58" name="Line 189"/>
          <p:cNvSpPr>
            <a:spLocks noChangeShapeType="1"/>
          </p:cNvSpPr>
          <p:nvPr/>
        </p:nvSpPr>
        <p:spPr bwMode="auto">
          <a:xfrm>
            <a:off x="712946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59" name="Line 190"/>
          <p:cNvSpPr>
            <a:spLocks noChangeShapeType="1"/>
          </p:cNvSpPr>
          <p:nvPr/>
        </p:nvSpPr>
        <p:spPr bwMode="auto">
          <a:xfrm>
            <a:off x="7343775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60" name="Line 187"/>
          <p:cNvSpPr>
            <a:spLocks noChangeShapeType="1"/>
          </p:cNvSpPr>
          <p:nvPr/>
        </p:nvSpPr>
        <p:spPr bwMode="auto">
          <a:xfrm>
            <a:off x="67325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61" name="Line 188"/>
          <p:cNvSpPr>
            <a:spLocks noChangeShapeType="1"/>
          </p:cNvSpPr>
          <p:nvPr/>
        </p:nvSpPr>
        <p:spPr bwMode="auto">
          <a:xfrm>
            <a:off x="69484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62" name="Line 189"/>
          <p:cNvSpPr>
            <a:spLocks noChangeShapeType="1"/>
          </p:cNvSpPr>
          <p:nvPr/>
        </p:nvSpPr>
        <p:spPr bwMode="auto">
          <a:xfrm>
            <a:off x="71643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63" name="Line 190"/>
          <p:cNvSpPr>
            <a:spLocks noChangeShapeType="1"/>
          </p:cNvSpPr>
          <p:nvPr/>
        </p:nvSpPr>
        <p:spPr bwMode="auto">
          <a:xfrm>
            <a:off x="73802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8164" name="Picture 194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4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195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825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96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97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Picture 78" descr="MOSA 4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4078288"/>
            <a:ext cx="10080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Text Box 33"/>
          <p:cNvSpPr txBox="1">
            <a:spLocks noChangeArrowheads="1"/>
          </p:cNvSpPr>
          <p:nvPr/>
        </p:nvSpPr>
        <p:spPr bwMode="auto">
          <a:xfrm>
            <a:off x="7524750" y="3933825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  <a:cs typeface="Arial" charset="0"/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  <a:cs typeface="Arial" charset="0"/>
              </a:rPr>
              <a:t>A</a:t>
            </a:r>
            <a:endParaRPr kumimoji="0" lang="en-US" altLang="zh-TW" sz="1200" b="1">
              <a:solidFill>
                <a:srgbClr val="3333FF"/>
              </a:solidFill>
              <a:cs typeface="Arial" charset="0"/>
            </a:endParaRPr>
          </a:p>
          <a:p>
            <a:pPr algn="ctr" eaLnBrk="0" hangingPunct="0"/>
            <a:r>
              <a:rPr kumimoji="0" lang="en-US" altLang="zh-TW" sz="1200" b="1">
                <a:cs typeface="Arial" charset="0"/>
              </a:rPr>
              <a:t>IP PBX</a:t>
            </a: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6421438" y="4464050"/>
            <a:ext cx="1169987" cy="620713"/>
            <a:chOff x="666" y="2767"/>
            <a:chExt cx="737" cy="391"/>
          </a:xfrm>
        </p:grpSpPr>
        <p:pic>
          <p:nvPicPr>
            <p:cNvPr id="48223" name="Picture 192" descr="new cabin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24" name="Text Box 193"/>
            <p:cNvSpPr txBox="1">
              <a:spLocks noChangeArrowheads="1"/>
            </p:cNvSpPr>
            <p:nvPr/>
          </p:nvSpPr>
          <p:spPr bwMode="auto">
            <a:xfrm>
              <a:off x="827" y="2795"/>
              <a:ext cx="4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pic>
        <p:nvPicPr>
          <p:cNvPr id="48171" name="Picture 194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050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2" name="Picture 195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3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3" name="Picture 196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2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4" name="Picture 197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8950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6454775" y="2547938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0954-000888</a:t>
            </a:r>
          </a:p>
        </p:txBody>
      </p:sp>
      <p:pic>
        <p:nvPicPr>
          <p:cNvPr id="48176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6742113" y="2060575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7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5949950" y="2060575"/>
            <a:ext cx="2714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78" name="Rectangle 74"/>
          <p:cNvSpPr>
            <a:spLocks noChangeArrowheads="1"/>
          </p:cNvSpPr>
          <p:nvPr/>
        </p:nvSpPr>
        <p:spPr bwMode="auto">
          <a:xfrm>
            <a:off x="2197100" y="4581525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endParaRPr kumimoji="0" lang="en-US" altLang="zh-TW" sz="1200" b="1"/>
          </a:p>
          <a:p>
            <a:pPr algn="ctr" eaLnBrk="0" hangingPunct="0"/>
            <a:r>
              <a:rPr kumimoji="0" lang="en-US" altLang="zh-TW" sz="1200" b="1"/>
              <a:t>LCR Server</a:t>
            </a:r>
          </a:p>
        </p:txBody>
      </p:sp>
      <p:pic>
        <p:nvPicPr>
          <p:cNvPr id="48179" name="Picture 40" descr="ADSLmodem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005263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0" name="Rectangle 74"/>
          <p:cNvSpPr>
            <a:spLocks noChangeArrowheads="1"/>
          </p:cNvSpPr>
          <p:nvPr/>
        </p:nvSpPr>
        <p:spPr bwMode="auto">
          <a:xfrm>
            <a:off x="2700338" y="3619500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A50021"/>
                </a:solidFill>
              </a:rPr>
              <a:t>語音專用</a:t>
            </a:r>
          </a:p>
          <a:p>
            <a:pPr algn="ctr" eaLnBrk="0" hangingPunct="0"/>
            <a:r>
              <a:rPr kumimoji="0" lang="en-US" altLang="zh-TW" sz="1200"/>
              <a:t>ADSL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827088" y="2476500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0928-000111</a:t>
            </a:r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1649413" y="2476500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0937-000222</a:t>
            </a:r>
          </a:p>
        </p:txBody>
      </p:sp>
      <p:pic>
        <p:nvPicPr>
          <p:cNvPr id="48185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936750" y="1989138"/>
            <a:ext cx="271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6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144588" y="1989138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7" name="Picture 40" descr="ADSLmodem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8488" y="4030663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8" name="Rectangle 74"/>
          <p:cNvSpPr>
            <a:spLocks noChangeArrowheads="1"/>
          </p:cNvSpPr>
          <p:nvPr/>
        </p:nvSpPr>
        <p:spPr bwMode="auto">
          <a:xfrm>
            <a:off x="5437188" y="3644900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A50021"/>
                </a:solidFill>
              </a:rPr>
              <a:t>語音專用</a:t>
            </a:r>
          </a:p>
          <a:p>
            <a:pPr algn="ctr" eaLnBrk="0" hangingPunct="0"/>
            <a:r>
              <a:rPr kumimoji="0" lang="en-US" altLang="zh-TW" sz="1200"/>
              <a:t>ADSL</a:t>
            </a: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539750" y="904875"/>
            <a:ext cx="534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ea typeface="新細明體" pitchFamily="18" charset="-120"/>
              </a:rPr>
              <a:t>各據點以</a:t>
            </a:r>
            <a:r>
              <a:rPr lang="en-US" altLang="zh-TW" dirty="0">
                <a:ea typeface="新細明體" pitchFamily="18" charset="-120"/>
              </a:rPr>
              <a:t>MOSA IP PBX</a:t>
            </a:r>
            <a:r>
              <a:rPr lang="zh-TW" altLang="en-US" dirty="0">
                <a:ea typeface="新細明體" pitchFamily="18" charset="-120"/>
              </a:rPr>
              <a:t>與傳統</a:t>
            </a:r>
            <a:r>
              <a:rPr lang="en-US" altLang="zh-TW" dirty="0">
                <a:ea typeface="新細明體" pitchFamily="18" charset="-120"/>
              </a:rPr>
              <a:t>PBX</a:t>
            </a:r>
            <a:r>
              <a:rPr lang="zh-TW" altLang="en-US" dirty="0">
                <a:ea typeface="新細明體" pitchFamily="18" charset="-120"/>
              </a:rPr>
              <a:t>嵌入方式介接。</a:t>
            </a:r>
          </a:p>
        </p:txBody>
      </p:sp>
      <p:sp>
        <p:nvSpPr>
          <p:cNvPr id="48190" name="Rectangle 74"/>
          <p:cNvSpPr>
            <a:spLocks noChangeArrowheads="1"/>
          </p:cNvSpPr>
          <p:nvPr/>
        </p:nvSpPr>
        <p:spPr bwMode="auto">
          <a:xfrm>
            <a:off x="2124075" y="5013325"/>
            <a:ext cx="1439863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A50021"/>
                </a:solidFill>
              </a:rPr>
              <a:t>20,000</a:t>
            </a:r>
            <a:r>
              <a:rPr kumimoji="0" lang="zh-TW" altLang="en-US" sz="1200">
                <a:solidFill>
                  <a:srgbClr val="A50021"/>
                </a:solidFill>
              </a:rPr>
              <a:t>筆手機號碼</a:t>
            </a:r>
            <a:endParaRPr kumimoji="0" lang="zh-TW" altLang="en-US" sz="1200"/>
          </a:p>
        </p:txBody>
      </p:sp>
      <p:sp>
        <p:nvSpPr>
          <p:cNvPr id="48191" name="Oval 85"/>
          <p:cNvSpPr>
            <a:spLocks noChangeArrowheads="1"/>
          </p:cNvSpPr>
          <p:nvPr/>
        </p:nvSpPr>
        <p:spPr bwMode="auto">
          <a:xfrm>
            <a:off x="2051050" y="4221163"/>
            <a:ext cx="1368425" cy="863600"/>
          </a:xfrm>
          <a:prstGeom prst="ellipse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36000" tIns="36000" rIns="36000" bIns="36000" anchor="b"/>
          <a:lstStyle/>
          <a:p>
            <a:endParaRPr lang="zh-TW" altLang="en-US"/>
          </a:p>
        </p:txBody>
      </p:sp>
      <p:grpSp>
        <p:nvGrpSpPr>
          <p:cNvPr id="19" name="Group 41"/>
          <p:cNvGrpSpPr>
            <a:grpSpLocks/>
          </p:cNvGrpSpPr>
          <p:nvPr/>
        </p:nvGrpSpPr>
        <p:grpSpPr bwMode="auto">
          <a:xfrm>
            <a:off x="6227763" y="3068638"/>
            <a:ext cx="1511300" cy="792162"/>
            <a:chOff x="4241" y="2115"/>
            <a:chExt cx="1043" cy="544"/>
          </a:xfrm>
        </p:grpSpPr>
        <p:sp>
          <p:nvSpPr>
            <p:cNvPr id="48193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2208754 w 1250"/>
                <a:gd name="T1" fmla="*/ 217181 h 693"/>
                <a:gd name="T2" fmla="*/ 2208754 w 1250"/>
                <a:gd name="T3" fmla="*/ 217181 h 693"/>
                <a:gd name="T4" fmla="*/ 2208754 w 1250"/>
                <a:gd name="T5" fmla="*/ 217181 h 693"/>
                <a:gd name="T6" fmla="*/ 2208754 w 1250"/>
                <a:gd name="T7" fmla="*/ 217181 h 693"/>
                <a:gd name="T8" fmla="*/ 2208754 w 1250"/>
                <a:gd name="T9" fmla="*/ 217181 h 693"/>
                <a:gd name="T10" fmla="*/ 2208754 w 1250"/>
                <a:gd name="T11" fmla="*/ 217181 h 693"/>
                <a:gd name="T12" fmla="*/ 2208754 w 1250"/>
                <a:gd name="T13" fmla="*/ 217181 h 693"/>
                <a:gd name="T14" fmla="*/ 2208754 w 1250"/>
                <a:gd name="T15" fmla="*/ 217181 h 693"/>
                <a:gd name="T16" fmla="*/ 2208754 w 1250"/>
                <a:gd name="T17" fmla="*/ 217181 h 693"/>
                <a:gd name="T18" fmla="*/ 2208754 w 1250"/>
                <a:gd name="T19" fmla="*/ 217181 h 693"/>
                <a:gd name="T20" fmla="*/ 2208754 w 1250"/>
                <a:gd name="T21" fmla="*/ 217181 h 693"/>
                <a:gd name="T22" fmla="*/ 2208754 w 1250"/>
                <a:gd name="T23" fmla="*/ 217181 h 693"/>
                <a:gd name="T24" fmla="*/ 2208754 w 1250"/>
                <a:gd name="T25" fmla="*/ 217181 h 693"/>
                <a:gd name="T26" fmla="*/ 2208754 w 1250"/>
                <a:gd name="T27" fmla="*/ 217181 h 693"/>
                <a:gd name="T28" fmla="*/ 2208754 w 1250"/>
                <a:gd name="T29" fmla="*/ 217181 h 693"/>
                <a:gd name="T30" fmla="*/ 2208754 w 1250"/>
                <a:gd name="T31" fmla="*/ 217181 h 693"/>
                <a:gd name="T32" fmla="*/ 2208754 w 1250"/>
                <a:gd name="T33" fmla="*/ 217181 h 693"/>
                <a:gd name="T34" fmla="*/ 2208754 w 1250"/>
                <a:gd name="T35" fmla="*/ 217181 h 693"/>
                <a:gd name="T36" fmla="*/ 2208754 w 1250"/>
                <a:gd name="T37" fmla="*/ 217181 h 693"/>
                <a:gd name="T38" fmla="*/ 2208754 w 1250"/>
                <a:gd name="T39" fmla="*/ 217181 h 693"/>
                <a:gd name="T40" fmla="*/ 2208754 w 1250"/>
                <a:gd name="T41" fmla="*/ 217181 h 693"/>
                <a:gd name="T42" fmla="*/ 2208754 w 1250"/>
                <a:gd name="T43" fmla="*/ 217181 h 693"/>
                <a:gd name="T44" fmla="*/ 2208754 w 1250"/>
                <a:gd name="T45" fmla="*/ 217181 h 693"/>
                <a:gd name="T46" fmla="*/ 2208754 w 1250"/>
                <a:gd name="T47" fmla="*/ 217181 h 693"/>
                <a:gd name="T48" fmla="*/ 2208754 w 1250"/>
                <a:gd name="T49" fmla="*/ 217181 h 693"/>
                <a:gd name="T50" fmla="*/ 2208754 w 1250"/>
                <a:gd name="T51" fmla="*/ 217181 h 693"/>
                <a:gd name="T52" fmla="*/ 2208754 w 1250"/>
                <a:gd name="T53" fmla="*/ 217181 h 693"/>
                <a:gd name="T54" fmla="*/ 2208754 w 1250"/>
                <a:gd name="T55" fmla="*/ 217181 h 693"/>
                <a:gd name="T56" fmla="*/ 2208754 w 1250"/>
                <a:gd name="T57" fmla="*/ 217181 h 693"/>
                <a:gd name="T58" fmla="*/ 2208754 w 1250"/>
                <a:gd name="T59" fmla="*/ 217181 h 693"/>
                <a:gd name="T60" fmla="*/ 2208754 w 1250"/>
                <a:gd name="T61" fmla="*/ 217181 h 693"/>
                <a:gd name="T62" fmla="*/ 2208754 w 1250"/>
                <a:gd name="T63" fmla="*/ 217181 h 693"/>
                <a:gd name="T64" fmla="*/ 2208754 w 1250"/>
                <a:gd name="T65" fmla="*/ 217181 h 693"/>
                <a:gd name="T66" fmla="*/ 2208754 w 1250"/>
                <a:gd name="T67" fmla="*/ 217181 h 693"/>
                <a:gd name="T68" fmla="*/ 2208754 w 1250"/>
                <a:gd name="T69" fmla="*/ 217181 h 693"/>
                <a:gd name="T70" fmla="*/ 2208754 w 1250"/>
                <a:gd name="T71" fmla="*/ 217181 h 693"/>
                <a:gd name="T72" fmla="*/ 2208754 w 1250"/>
                <a:gd name="T73" fmla="*/ 217181 h 693"/>
                <a:gd name="T74" fmla="*/ 2208754 w 1250"/>
                <a:gd name="T75" fmla="*/ 217181 h 693"/>
                <a:gd name="T76" fmla="*/ 2208754 w 1250"/>
                <a:gd name="T77" fmla="*/ 217181 h 693"/>
                <a:gd name="T78" fmla="*/ 2208754 w 1250"/>
                <a:gd name="T79" fmla="*/ 0 h 693"/>
                <a:gd name="T80" fmla="*/ 2208754 w 1250"/>
                <a:gd name="T81" fmla="*/ 217181 h 693"/>
                <a:gd name="T82" fmla="*/ 2208754 w 1250"/>
                <a:gd name="T83" fmla="*/ 217181 h 693"/>
                <a:gd name="T84" fmla="*/ 2208754 w 1250"/>
                <a:gd name="T85" fmla="*/ 217181 h 693"/>
                <a:gd name="T86" fmla="*/ 2208754 w 1250"/>
                <a:gd name="T87" fmla="*/ 217181 h 693"/>
                <a:gd name="T88" fmla="*/ 2208754 w 1250"/>
                <a:gd name="T89" fmla="*/ 217181 h 693"/>
                <a:gd name="T90" fmla="*/ 2208754 w 1250"/>
                <a:gd name="T91" fmla="*/ 217181 h 693"/>
                <a:gd name="T92" fmla="*/ 2208754 w 1250"/>
                <a:gd name="T93" fmla="*/ 217181 h 693"/>
                <a:gd name="T94" fmla="*/ 2208754 w 1250"/>
                <a:gd name="T95" fmla="*/ 217181 h 693"/>
                <a:gd name="T96" fmla="*/ 2208754 w 1250"/>
                <a:gd name="T97" fmla="*/ 21718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zh-TW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中華市話</a:t>
              </a:r>
            </a:p>
          </p:txBody>
        </p:sp>
      </p:grpSp>
      <p:pic>
        <p:nvPicPr>
          <p:cNvPr id="105" name="圖片 104" descr="電塔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1714488"/>
            <a:ext cx="1205859" cy="1581152"/>
          </a:xfrm>
          <a:prstGeom prst="rect">
            <a:avLst/>
          </a:prstGeom>
        </p:spPr>
      </p:pic>
      <p:pic>
        <p:nvPicPr>
          <p:cNvPr id="106" name="圖片 105" descr="電塔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633666"/>
            <a:ext cx="606558" cy="79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" name="Rectangle 122"/>
          <p:cNvSpPr>
            <a:spLocks noChangeArrowheads="1"/>
          </p:cNvSpPr>
          <p:nvPr/>
        </p:nvSpPr>
        <p:spPr bwMode="auto">
          <a:xfrm>
            <a:off x="5867400" y="3213100"/>
            <a:ext cx="2665413" cy="302418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endParaRPr kumimoji="0" lang="zh-TW" altLang="en-US" b="1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" name="Rectangle 122"/>
          <p:cNvSpPr>
            <a:spLocks noChangeArrowheads="1"/>
          </p:cNvSpPr>
          <p:nvPr/>
        </p:nvSpPr>
        <p:spPr bwMode="auto">
          <a:xfrm>
            <a:off x="5651500" y="3068638"/>
            <a:ext cx="2665413" cy="302418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kumimoji="0" lang="zh-TW" altLang="en-US" b="1">
                <a:ea typeface="新細明體" pitchFamily="18" charset="-120"/>
                <a:cs typeface="Arial" pitchFamily="34" charset="0"/>
              </a:rPr>
              <a:t>各據點</a:t>
            </a: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539750" y="3141663"/>
            <a:ext cx="3024188" cy="29511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kumimoji="0" lang="zh-CN" altLang="en-US" b="1">
                <a:ea typeface="新細明體" pitchFamily="18" charset="-120"/>
                <a:cs typeface="Arial" pitchFamily="34" charset="0"/>
              </a:rPr>
              <a:t>總公司</a:t>
            </a:r>
            <a:endParaRPr kumimoji="0" lang="zh-TW" altLang="en-US" b="1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9157" name="Line 187"/>
          <p:cNvSpPr>
            <a:spLocks noChangeShapeType="1"/>
          </p:cNvSpPr>
          <p:nvPr/>
        </p:nvSpPr>
        <p:spPr bwMode="auto">
          <a:xfrm>
            <a:off x="13271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58" name="Line 188"/>
          <p:cNvSpPr>
            <a:spLocks noChangeShapeType="1"/>
          </p:cNvSpPr>
          <p:nvPr/>
        </p:nvSpPr>
        <p:spPr bwMode="auto">
          <a:xfrm>
            <a:off x="15430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59" name="Line 189"/>
          <p:cNvSpPr>
            <a:spLocks noChangeShapeType="1"/>
          </p:cNvSpPr>
          <p:nvPr/>
        </p:nvSpPr>
        <p:spPr bwMode="auto">
          <a:xfrm>
            <a:off x="17589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0" name="Line 190"/>
          <p:cNvSpPr>
            <a:spLocks noChangeShapeType="1"/>
          </p:cNvSpPr>
          <p:nvPr/>
        </p:nvSpPr>
        <p:spPr bwMode="auto">
          <a:xfrm>
            <a:off x="1974850" y="48688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1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最經濟行動路由</a:t>
            </a:r>
          </a:p>
        </p:txBody>
      </p:sp>
      <p:sp>
        <p:nvSpPr>
          <p:cNvPr id="49162" name="Line 21"/>
          <p:cNvSpPr>
            <a:spLocks noChangeShapeType="1"/>
          </p:cNvSpPr>
          <p:nvPr/>
        </p:nvSpPr>
        <p:spPr bwMode="auto">
          <a:xfrm flipV="1">
            <a:off x="4572000" y="2852738"/>
            <a:ext cx="0" cy="11128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3" name="Line 187"/>
          <p:cNvSpPr>
            <a:spLocks noChangeShapeType="1"/>
          </p:cNvSpPr>
          <p:nvPr/>
        </p:nvSpPr>
        <p:spPr bwMode="auto">
          <a:xfrm>
            <a:off x="133191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4" name="Line 188"/>
          <p:cNvSpPr>
            <a:spLocks noChangeShapeType="1"/>
          </p:cNvSpPr>
          <p:nvPr/>
        </p:nvSpPr>
        <p:spPr bwMode="auto">
          <a:xfrm>
            <a:off x="154781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5" name="Line 189"/>
          <p:cNvSpPr>
            <a:spLocks noChangeShapeType="1"/>
          </p:cNvSpPr>
          <p:nvPr/>
        </p:nvSpPr>
        <p:spPr bwMode="auto">
          <a:xfrm>
            <a:off x="1765300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6" name="Line 190"/>
          <p:cNvSpPr>
            <a:spLocks noChangeShapeType="1"/>
          </p:cNvSpPr>
          <p:nvPr/>
        </p:nvSpPr>
        <p:spPr bwMode="auto">
          <a:xfrm>
            <a:off x="197961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67" name="Line 2"/>
          <p:cNvSpPr>
            <a:spLocks noChangeShapeType="1"/>
          </p:cNvSpPr>
          <p:nvPr/>
        </p:nvSpPr>
        <p:spPr bwMode="auto">
          <a:xfrm flipH="1" flipV="1">
            <a:off x="1978025" y="4181475"/>
            <a:ext cx="20891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563938" y="2001838"/>
            <a:ext cx="2016125" cy="935037"/>
            <a:chOff x="2925" y="1344"/>
            <a:chExt cx="1270" cy="635"/>
          </a:xfrm>
        </p:grpSpPr>
        <p:sp>
          <p:nvSpPr>
            <p:cNvPr id="49261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418 w 1250"/>
                <a:gd name="T1" fmla="*/ 7 h 693"/>
                <a:gd name="T2" fmla="*/ 212 w 1250"/>
                <a:gd name="T3" fmla="*/ 8 h 693"/>
                <a:gd name="T4" fmla="*/ 30 w 1250"/>
                <a:gd name="T5" fmla="*/ 10 h 693"/>
                <a:gd name="T6" fmla="*/ 2 w 1250"/>
                <a:gd name="T7" fmla="*/ 11 h 693"/>
                <a:gd name="T8" fmla="*/ 6 w 1250"/>
                <a:gd name="T9" fmla="*/ 13 h 693"/>
                <a:gd name="T10" fmla="*/ 28 w 1250"/>
                <a:gd name="T11" fmla="*/ 13 h 693"/>
                <a:gd name="T12" fmla="*/ 182 w 1250"/>
                <a:gd name="T13" fmla="*/ 14 h 693"/>
                <a:gd name="T14" fmla="*/ 424 w 1250"/>
                <a:gd name="T15" fmla="*/ 15 h 693"/>
                <a:gd name="T16" fmla="*/ 736 w 1250"/>
                <a:gd name="T17" fmla="*/ 15 h 693"/>
                <a:gd name="T18" fmla="*/ 963 w 1250"/>
                <a:gd name="T19" fmla="*/ 16 h 693"/>
                <a:gd name="T20" fmla="*/ 1112 w 1250"/>
                <a:gd name="T21" fmla="*/ 16 h 693"/>
                <a:gd name="T22" fmla="*/ 1307 w 1250"/>
                <a:gd name="T23" fmla="*/ 17 h 693"/>
                <a:gd name="T24" fmla="*/ 1533 w 1250"/>
                <a:gd name="T25" fmla="*/ 17 h 693"/>
                <a:gd name="T26" fmla="*/ 1796 w 1250"/>
                <a:gd name="T27" fmla="*/ 17 h 693"/>
                <a:gd name="T28" fmla="*/ 2052 w 1250"/>
                <a:gd name="T29" fmla="*/ 17 h 693"/>
                <a:gd name="T30" fmla="*/ 2249 w 1250"/>
                <a:gd name="T31" fmla="*/ 17 h 693"/>
                <a:gd name="T32" fmla="*/ 2472 w 1250"/>
                <a:gd name="T33" fmla="*/ 18 h 693"/>
                <a:gd name="T34" fmla="*/ 2741 w 1250"/>
                <a:gd name="T35" fmla="*/ 19 h 693"/>
                <a:gd name="T36" fmla="*/ 3026 w 1250"/>
                <a:gd name="T37" fmla="*/ 19 h 693"/>
                <a:gd name="T38" fmla="*/ 3408 w 1250"/>
                <a:gd name="T39" fmla="*/ 17 h 693"/>
                <a:gd name="T40" fmla="*/ 3771 w 1250"/>
                <a:gd name="T41" fmla="*/ 16 h 693"/>
                <a:gd name="T42" fmla="*/ 3912 w 1250"/>
                <a:gd name="T43" fmla="*/ 15 h 693"/>
                <a:gd name="T44" fmla="*/ 4335 w 1250"/>
                <a:gd name="T45" fmla="*/ 15 h 693"/>
                <a:gd name="T46" fmla="*/ 4624 w 1250"/>
                <a:gd name="T47" fmla="*/ 14 h 693"/>
                <a:gd name="T48" fmla="*/ 4782 w 1250"/>
                <a:gd name="T49" fmla="*/ 13 h 693"/>
                <a:gd name="T50" fmla="*/ 4811 w 1250"/>
                <a:gd name="T51" fmla="*/ 12 h 693"/>
                <a:gd name="T52" fmla="*/ 4814 w 1250"/>
                <a:gd name="T53" fmla="*/ 11 h 693"/>
                <a:gd name="T54" fmla="*/ 4750 w 1250"/>
                <a:gd name="T55" fmla="*/ 10 h 693"/>
                <a:gd name="T56" fmla="*/ 4644 w 1250"/>
                <a:gd name="T57" fmla="*/ 8 h 693"/>
                <a:gd name="T58" fmla="*/ 4490 w 1250"/>
                <a:gd name="T59" fmla="*/ 7 h 693"/>
                <a:gd name="T60" fmla="*/ 4319 w 1250"/>
                <a:gd name="T61" fmla="*/ 5 h 693"/>
                <a:gd name="T62" fmla="*/ 4324 w 1250"/>
                <a:gd name="T63" fmla="*/ 5 h 693"/>
                <a:gd name="T64" fmla="*/ 4261 w 1250"/>
                <a:gd name="T65" fmla="*/ 5 h 693"/>
                <a:gd name="T66" fmla="*/ 4113 w 1250"/>
                <a:gd name="T67" fmla="*/ 5 h 693"/>
                <a:gd name="T68" fmla="*/ 3882 w 1250"/>
                <a:gd name="T69" fmla="*/ 5 h 693"/>
                <a:gd name="T70" fmla="*/ 3606 w 1250"/>
                <a:gd name="T71" fmla="*/ 5 h 693"/>
                <a:gd name="T72" fmla="*/ 3286 w 1250"/>
                <a:gd name="T73" fmla="*/ 5 h 693"/>
                <a:gd name="T74" fmla="*/ 3122 w 1250"/>
                <a:gd name="T75" fmla="*/ 5 h 693"/>
                <a:gd name="T76" fmla="*/ 2900 w 1250"/>
                <a:gd name="T77" fmla="*/ 5 h 693"/>
                <a:gd name="T78" fmla="*/ 2386 w 1250"/>
                <a:gd name="T79" fmla="*/ 0 h 693"/>
                <a:gd name="T80" fmla="*/ 1829 w 1250"/>
                <a:gd name="T81" fmla="*/ 5 h 693"/>
                <a:gd name="T82" fmla="*/ 1612 w 1250"/>
                <a:gd name="T83" fmla="*/ 5 h 693"/>
                <a:gd name="T84" fmla="*/ 1465 w 1250"/>
                <a:gd name="T85" fmla="*/ 5 h 693"/>
                <a:gd name="T86" fmla="*/ 1113 w 1250"/>
                <a:gd name="T87" fmla="*/ 5 h 693"/>
                <a:gd name="T88" fmla="*/ 851 w 1250"/>
                <a:gd name="T89" fmla="*/ 5 h 693"/>
                <a:gd name="T90" fmla="*/ 652 w 1250"/>
                <a:gd name="T91" fmla="*/ 5 h 693"/>
                <a:gd name="T92" fmla="*/ 543 w 1250"/>
                <a:gd name="T93" fmla="*/ 5 h 693"/>
                <a:gd name="T94" fmla="*/ 527 w 1250"/>
                <a:gd name="T95" fmla="*/ 5 h 693"/>
                <a:gd name="T96" fmla="*/ 546 w 1250"/>
                <a:gd name="T97" fmla="*/ 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遠傳電信</a:t>
              </a:r>
            </a:p>
          </p:txBody>
        </p:sp>
      </p:grpSp>
      <p:sp>
        <p:nvSpPr>
          <p:cNvPr id="49169" name="Line 25"/>
          <p:cNvSpPr>
            <a:spLocks noChangeShapeType="1"/>
          </p:cNvSpPr>
          <p:nvPr/>
        </p:nvSpPr>
        <p:spPr bwMode="auto">
          <a:xfrm flipH="1" flipV="1">
            <a:off x="5364163" y="4181475"/>
            <a:ext cx="1152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3744913" y="3678238"/>
            <a:ext cx="1763712" cy="935037"/>
            <a:chOff x="2244" y="2569"/>
            <a:chExt cx="1224" cy="589"/>
          </a:xfrm>
        </p:grpSpPr>
        <p:sp>
          <p:nvSpPr>
            <p:cNvPr id="49259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5757 w 1250"/>
                <a:gd name="T1" fmla="*/ 21 h 693"/>
                <a:gd name="T2" fmla="*/ 2903 w 1250"/>
                <a:gd name="T3" fmla="*/ 24 h 693"/>
                <a:gd name="T4" fmla="*/ 850 w 1250"/>
                <a:gd name="T5" fmla="*/ 26 h 693"/>
                <a:gd name="T6" fmla="*/ 66 w 1250"/>
                <a:gd name="T7" fmla="*/ 31 h 693"/>
                <a:gd name="T8" fmla="*/ 144 w 1250"/>
                <a:gd name="T9" fmla="*/ 35 h 693"/>
                <a:gd name="T10" fmla="*/ 786 w 1250"/>
                <a:gd name="T11" fmla="*/ 36 h 693"/>
                <a:gd name="T12" fmla="*/ 2468 w 1250"/>
                <a:gd name="T13" fmla="*/ 40 h 693"/>
                <a:gd name="T14" fmla="*/ 5830 w 1250"/>
                <a:gd name="T15" fmla="*/ 42 h 693"/>
                <a:gd name="T16" fmla="*/ 10113 w 1250"/>
                <a:gd name="T17" fmla="*/ 43 h 693"/>
                <a:gd name="T18" fmla="*/ 13164 w 1250"/>
                <a:gd name="T19" fmla="*/ 46 h 693"/>
                <a:gd name="T20" fmla="*/ 15232 w 1250"/>
                <a:gd name="T21" fmla="*/ 48 h 693"/>
                <a:gd name="T22" fmla="*/ 17912 w 1250"/>
                <a:gd name="T23" fmla="*/ 50 h 693"/>
                <a:gd name="T24" fmla="*/ 21028 w 1250"/>
                <a:gd name="T25" fmla="*/ 51 h 693"/>
                <a:gd name="T26" fmla="*/ 24639 w 1250"/>
                <a:gd name="T27" fmla="*/ 51 h 693"/>
                <a:gd name="T28" fmla="*/ 28171 w 1250"/>
                <a:gd name="T29" fmla="*/ 50 h 693"/>
                <a:gd name="T30" fmla="*/ 30861 w 1250"/>
                <a:gd name="T31" fmla="*/ 50 h 693"/>
                <a:gd name="T32" fmla="*/ 33868 w 1250"/>
                <a:gd name="T33" fmla="*/ 52 h 693"/>
                <a:gd name="T34" fmla="*/ 37583 w 1250"/>
                <a:gd name="T35" fmla="*/ 54 h 693"/>
                <a:gd name="T36" fmla="*/ 41410 w 1250"/>
                <a:gd name="T37" fmla="*/ 54 h 693"/>
                <a:gd name="T38" fmla="*/ 46711 w 1250"/>
                <a:gd name="T39" fmla="*/ 51 h 693"/>
                <a:gd name="T40" fmla="*/ 51675 w 1250"/>
                <a:gd name="T41" fmla="*/ 46 h 693"/>
                <a:gd name="T42" fmla="*/ 53576 w 1250"/>
                <a:gd name="T43" fmla="*/ 43 h 693"/>
                <a:gd name="T44" fmla="*/ 59441 w 1250"/>
                <a:gd name="T45" fmla="*/ 41 h 693"/>
                <a:gd name="T46" fmla="*/ 63405 w 1250"/>
                <a:gd name="T47" fmla="*/ 39 h 693"/>
                <a:gd name="T48" fmla="*/ 65590 w 1250"/>
                <a:gd name="T49" fmla="*/ 35 h 693"/>
                <a:gd name="T50" fmla="*/ 65905 w 1250"/>
                <a:gd name="T51" fmla="*/ 33 h 693"/>
                <a:gd name="T52" fmla="*/ 65944 w 1250"/>
                <a:gd name="T53" fmla="*/ 31 h 693"/>
                <a:gd name="T54" fmla="*/ 65086 w 1250"/>
                <a:gd name="T55" fmla="*/ 26 h 693"/>
                <a:gd name="T56" fmla="*/ 63658 w 1250"/>
                <a:gd name="T57" fmla="*/ 24 h 693"/>
                <a:gd name="T58" fmla="*/ 61571 w 1250"/>
                <a:gd name="T59" fmla="*/ 21 h 693"/>
                <a:gd name="T60" fmla="*/ 59185 w 1250"/>
                <a:gd name="T61" fmla="*/ 18 h 693"/>
                <a:gd name="T62" fmla="*/ 59228 w 1250"/>
                <a:gd name="T63" fmla="*/ 15 h 693"/>
                <a:gd name="T64" fmla="*/ 58461 w 1250"/>
                <a:gd name="T65" fmla="*/ 12 h 693"/>
                <a:gd name="T66" fmla="*/ 56326 w 1250"/>
                <a:gd name="T67" fmla="*/ 8 h 693"/>
                <a:gd name="T68" fmla="*/ 53272 w 1250"/>
                <a:gd name="T69" fmla="*/ 6 h 693"/>
                <a:gd name="T70" fmla="*/ 49394 w 1250"/>
                <a:gd name="T71" fmla="*/ 5 h 693"/>
                <a:gd name="T72" fmla="*/ 45016 w 1250"/>
                <a:gd name="T73" fmla="*/ 7 h 693"/>
                <a:gd name="T74" fmla="*/ 42765 w 1250"/>
                <a:gd name="T75" fmla="*/ 3 h 693"/>
                <a:gd name="T76" fmla="*/ 39729 w 1250"/>
                <a:gd name="T77" fmla="*/ 3 h 693"/>
                <a:gd name="T78" fmla="*/ 32643 w 1250"/>
                <a:gd name="T79" fmla="*/ 0 h 693"/>
                <a:gd name="T80" fmla="*/ 25039 w 1250"/>
                <a:gd name="T81" fmla="*/ 3 h 693"/>
                <a:gd name="T82" fmla="*/ 22072 w 1250"/>
                <a:gd name="T83" fmla="*/ 3 h 693"/>
                <a:gd name="T84" fmla="*/ 20062 w 1250"/>
                <a:gd name="T85" fmla="*/ 7 h 693"/>
                <a:gd name="T86" fmla="*/ 15260 w 1250"/>
                <a:gd name="T87" fmla="*/ 6 h 693"/>
                <a:gd name="T88" fmla="*/ 11687 w 1250"/>
                <a:gd name="T89" fmla="*/ 8 h 693"/>
                <a:gd name="T90" fmla="*/ 8970 w 1250"/>
                <a:gd name="T91" fmla="*/ 11 h 693"/>
                <a:gd name="T92" fmla="*/ 7450 w 1250"/>
                <a:gd name="T93" fmla="*/ 15 h 693"/>
                <a:gd name="T94" fmla="*/ 7255 w 1250"/>
                <a:gd name="T95" fmla="*/ 18 h 693"/>
                <a:gd name="T96" fmla="*/ 7507 w 1250"/>
                <a:gd name="T97" fmla="*/ 2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 sz="1800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489" y="2766"/>
              <a:ext cx="725" cy="189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Internet</a:t>
              </a:r>
              <a:endParaRPr lang="en-US" altLang="zh-TW" sz="1800" dirty="0">
                <a:ea typeface="新細明體" pitchFamily="18" charset="-120"/>
              </a:endParaRPr>
            </a:p>
          </p:txBody>
        </p:sp>
      </p:grpSp>
      <p:sp>
        <p:nvSpPr>
          <p:cNvPr id="49171" name="Text Box 302"/>
          <p:cNvSpPr txBox="1">
            <a:spLocks noChangeArrowheads="1"/>
          </p:cNvSpPr>
          <p:nvPr/>
        </p:nvSpPr>
        <p:spPr bwMode="auto">
          <a:xfrm>
            <a:off x="1042988" y="16287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/>
              <a:t>中華手機</a:t>
            </a:r>
          </a:p>
        </p:txBody>
      </p:sp>
      <p:sp>
        <p:nvSpPr>
          <p:cNvPr id="49172" name="Text Box 302"/>
          <p:cNvSpPr txBox="1">
            <a:spLocks noChangeArrowheads="1"/>
          </p:cNvSpPr>
          <p:nvPr/>
        </p:nvSpPr>
        <p:spPr bwMode="auto">
          <a:xfrm>
            <a:off x="5868988" y="170021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/>
              <a:t>遠傳手機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5632450" y="2547938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0936-000168</a:t>
            </a:r>
          </a:p>
        </p:txBody>
      </p: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900113" y="3068638"/>
            <a:ext cx="1511300" cy="792162"/>
            <a:chOff x="4241" y="2115"/>
            <a:chExt cx="1043" cy="544"/>
          </a:xfrm>
        </p:grpSpPr>
        <p:sp>
          <p:nvSpPr>
            <p:cNvPr id="49257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2208754 w 1250"/>
                <a:gd name="T1" fmla="*/ 217181 h 693"/>
                <a:gd name="T2" fmla="*/ 2208754 w 1250"/>
                <a:gd name="T3" fmla="*/ 217181 h 693"/>
                <a:gd name="T4" fmla="*/ 2208754 w 1250"/>
                <a:gd name="T5" fmla="*/ 217181 h 693"/>
                <a:gd name="T6" fmla="*/ 2208754 w 1250"/>
                <a:gd name="T7" fmla="*/ 217181 h 693"/>
                <a:gd name="T8" fmla="*/ 2208754 w 1250"/>
                <a:gd name="T9" fmla="*/ 217181 h 693"/>
                <a:gd name="T10" fmla="*/ 2208754 w 1250"/>
                <a:gd name="T11" fmla="*/ 217181 h 693"/>
                <a:gd name="T12" fmla="*/ 2208754 w 1250"/>
                <a:gd name="T13" fmla="*/ 217181 h 693"/>
                <a:gd name="T14" fmla="*/ 2208754 w 1250"/>
                <a:gd name="T15" fmla="*/ 217181 h 693"/>
                <a:gd name="T16" fmla="*/ 2208754 w 1250"/>
                <a:gd name="T17" fmla="*/ 217181 h 693"/>
                <a:gd name="T18" fmla="*/ 2208754 w 1250"/>
                <a:gd name="T19" fmla="*/ 217181 h 693"/>
                <a:gd name="T20" fmla="*/ 2208754 w 1250"/>
                <a:gd name="T21" fmla="*/ 217181 h 693"/>
                <a:gd name="T22" fmla="*/ 2208754 w 1250"/>
                <a:gd name="T23" fmla="*/ 217181 h 693"/>
                <a:gd name="T24" fmla="*/ 2208754 w 1250"/>
                <a:gd name="T25" fmla="*/ 217181 h 693"/>
                <a:gd name="T26" fmla="*/ 2208754 w 1250"/>
                <a:gd name="T27" fmla="*/ 217181 h 693"/>
                <a:gd name="T28" fmla="*/ 2208754 w 1250"/>
                <a:gd name="T29" fmla="*/ 217181 h 693"/>
                <a:gd name="T30" fmla="*/ 2208754 w 1250"/>
                <a:gd name="T31" fmla="*/ 217181 h 693"/>
                <a:gd name="T32" fmla="*/ 2208754 w 1250"/>
                <a:gd name="T33" fmla="*/ 217181 h 693"/>
                <a:gd name="T34" fmla="*/ 2208754 w 1250"/>
                <a:gd name="T35" fmla="*/ 217181 h 693"/>
                <a:gd name="T36" fmla="*/ 2208754 w 1250"/>
                <a:gd name="T37" fmla="*/ 217181 h 693"/>
                <a:gd name="T38" fmla="*/ 2208754 w 1250"/>
                <a:gd name="T39" fmla="*/ 217181 h 693"/>
                <a:gd name="T40" fmla="*/ 2208754 w 1250"/>
                <a:gd name="T41" fmla="*/ 217181 h 693"/>
                <a:gd name="T42" fmla="*/ 2208754 w 1250"/>
                <a:gd name="T43" fmla="*/ 217181 h 693"/>
                <a:gd name="T44" fmla="*/ 2208754 w 1250"/>
                <a:gd name="T45" fmla="*/ 217181 h 693"/>
                <a:gd name="T46" fmla="*/ 2208754 w 1250"/>
                <a:gd name="T47" fmla="*/ 217181 h 693"/>
                <a:gd name="T48" fmla="*/ 2208754 w 1250"/>
                <a:gd name="T49" fmla="*/ 217181 h 693"/>
                <a:gd name="T50" fmla="*/ 2208754 w 1250"/>
                <a:gd name="T51" fmla="*/ 217181 h 693"/>
                <a:gd name="T52" fmla="*/ 2208754 w 1250"/>
                <a:gd name="T53" fmla="*/ 217181 h 693"/>
                <a:gd name="T54" fmla="*/ 2208754 w 1250"/>
                <a:gd name="T55" fmla="*/ 217181 h 693"/>
                <a:gd name="T56" fmla="*/ 2208754 w 1250"/>
                <a:gd name="T57" fmla="*/ 217181 h 693"/>
                <a:gd name="T58" fmla="*/ 2208754 w 1250"/>
                <a:gd name="T59" fmla="*/ 217181 h 693"/>
                <a:gd name="T60" fmla="*/ 2208754 w 1250"/>
                <a:gd name="T61" fmla="*/ 217181 h 693"/>
                <a:gd name="T62" fmla="*/ 2208754 w 1250"/>
                <a:gd name="T63" fmla="*/ 217181 h 693"/>
                <a:gd name="T64" fmla="*/ 2208754 w 1250"/>
                <a:gd name="T65" fmla="*/ 217181 h 693"/>
                <a:gd name="T66" fmla="*/ 2208754 w 1250"/>
                <a:gd name="T67" fmla="*/ 217181 h 693"/>
                <a:gd name="T68" fmla="*/ 2208754 w 1250"/>
                <a:gd name="T69" fmla="*/ 217181 h 693"/>
                <a:gd name="T70" fmla="*/ 2208754 w 1250"/>
                <a:gd name="T71" fmla="*/ 217181 h 693"/>
                <a:gd name="T72" fmla="*/ 2208754 w 1250"/>
                <a:gd name="T73" fmla="*/ 217181 h 693"/>
                <a:gd name="T74" fmla="*/ 2208754 w 1250"/>
                <a:gd name="T75" fmla="*/ 217181 h 693"/>
                <a:gd name="T76" fmla="*/ 2208754 w 1250"/>
                <a:gd name="T77" fmla="*/ 217181 h 693"/>
                <a:gd name="T78" fmla="*/ 2208754 w 1250"/>
                <a:gd name="T79" fmla="*/ 0 h 693"/>
                <a:gd name="T80" fmla="*/ 2208754 w 1250"/>
                <a:gd name="T81" fmla="*/ 217181 h 693"/>
                <a:gd name="T82" fmla="*/ 2208754 w 1250"/>
                <a:gd name="T83" fmla="*/ 217181 h 693"/>
                <a:gd name="T84" fmla="*/ 2208754 w 1250"/>
                <a:gd name="T85" fmla="*/ 217181 h 693"/>
                <a:gd name="T86" fmla="*/ 2208754 w 1250"/>
                <a:gd name="T87" fmla="*/ 217181 h 693"/>
                <a:gd name="T88" fmla="*/ 2208754 w 1250"/>
                <a:gd name="T89" fmla="*/ 217181 h 693"/>
                <a:gd name="T90" fmla="*/ 2208754 w 1250"/>
                <a:gd name="T91" fmla="*/ 217181 h 693"/>
                <a:gd name="T92" fmla="*/ 2208754 w 1250"/>
                <a:gd name="T93" fmla="*/ 217181 h 693"/>
                <a:gd name="T94" fmla="*/ 2208754 w 1250"/>
                <a:gd name="T95" fmla="*/ 217181 h 693"/>
                <a:gd name="T96" fmla="*/ 2208754 w 1250"/>
                <a:gd name="T97" fmla="*/ 21718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zh-TW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中華市話</a:t>
              </a:r>
            </a:p>
          </p:txBody>
        </p:sp>
      </p:grpSp>
      <p:pic>
        <p:nvPicPr>
          <p:cNvPr id="49175" name="Picture 78" descr="MOSA 4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78288"/>
            <a:ext cx="10080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6" name="Line 18"/>
          <p:cNvSpPr>
            <a:spLocks noChangeShapeType="1"/>
          </p:cNvSpPr>
          <p:nvPr/>
        </p:nvSpPr>
        <p:spPr bwMode="auto">
          <a:xfrm>
            <a:off x="2771775" y="4186238"/>
            <a:ext cx="0" cy="322262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9177" name="Picture 15" descr="Fonemosa 4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8" y="436562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8" name="Text Box 33"/>
          <p:cNvSpPr txBox="1">
            <a:spLocks noChangeArrowheads="1"/>
          </p:cNvSpPr>
          <p:nvPr/>
        </p:nvSpPr>
        <p:spPr bwMode="auto">
          <a:xfrm>
            <a:off x="503238" y="3933825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  <a:cs typeface="Arial" charset="0"/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  <a:cs typeface="Arial" charset="0"/>
              </a:rPr>
              <a:t>A</a:t>
            </a:r>
            <a:endParaRPr kumimoji="0" lang="en-US" altLang="zh-TW" sz="1200" b="1">
              <a:solidFill>
                <a:srgbClr val="3333FF"/>
              </a:solidFill>
              <a:cs typeface="Arial" charset="0"/>
            </a:endParaRPr>
          </a:p>
          <a:p>
            <a:pPr algn="ctr" eaLnBrk="0" hangingPunct="0"/>
            <a:r>
              <a:rPr kumimoji="0" lang="en-US" altLang="zh-TW" sz="1200" b="1">
                <a:cs typeface="Arial" charset="0"/>
              </a:rPr>
              <a:t>IP PBX</a:t>
            </a:r>
          </a:p>
        </p:txBody>
      </p: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1057275" y="4464050"/>
            <a:ext cx="1169988" cy="620713"/>
            <a:chOff x="666" y="2767"/>
            <a:chExt cx="737" cy="391"/>
          </a:xfrm>
        </p:grpSpPr>
        <p:pic>
          <p:nvPicPr>
            <p:cNvPr id="49255" name="Picture 192" descr="new cabin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256" name="Text Box 193"/>
            <p:cNvSpPr txBox="1">
              <a:spLocks noChangeArrowheads="1"/>
            </p:cNvSpPr>
            <p:nvPr/>
          </p:nvSpPr>
          <p:spPr bwMode="auto">
            <a:xfrm>
              <a:off x="827" y="2795"/>
              <a:ext cx="4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49180" name="Line 187"/>
          <p:cNvSpPr>
            <a:spLocks noChangeShapeType="1"/>
          </p:cNvSpPr>
          <p:nvPr/>
        </p:nvSpPr>
        <p:spPr bwMode="auto">
          <a:xfrm>
            <a:off x="6696075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1" name="Line 188"/>
          <p:cNvSpPr>
            <a:spLocks noChangeShapeType="1"/>
          </p:cNvSpPr>
          <p:nvPr/>
        </p:nvSpPr>
        <p:spPr bwMode="auto">
          <a:xfrm>
            <a:off x="6911975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2" name="Line 189"/>
          <p:cNvSpPr>
            <a:spLocks noChangeShapeType="1"/>
          </p:cNvSpPr>
          <p:nvPr/>
        </p:nvSpPr>
        <p:spPr bwMode="auto">
          <a:xfrm>
            <a:off x="712946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3" name="Line 190"/>
          <p:cNvSpPr>
            <a:spLocks noChangeShapeType="1"/>
          </p:cNvSpPr>
          <p:nvPr/>
        </p:nvSpPr>
        <p:spPr bwMode="auto">
          <a:xfrm>
            <a:off x="7343775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4" name="Line 187"/>
          <p:cNvSpPr>
            <a:spLocks noChangeShapeType="1"/>
          </p:cNvSpPr>
          <p:nvPr/>
        </p:nvSpPr>
        <p:spPr bwMode="auto">
          <a:xfrm>
            <a:off x="67325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5" name="Line 188"/>
          <p:cNvSpPr>
            <a:spLocks noChangeShapeType="1"/>
          </p:cNvSpPr>
          <p:nvPr/>
        </p:nvSpPr>
        <p:spPr bwMode="auto">
          <a:xfrm>
            <a:off x="69484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6" name="Line 189"/>
          <p:cNvSpPr>
            <a:spLocks noChangeShapeType="1"/>
          </p:cNvSpPr>
          <p:nvPr/>
        </p:nvSpPr>
        <p:spPr bwMode="auto">
          <a:xfrm>
            <a:off x="71643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7" name="Line 190"/>
          <p:cNvSpPr>
            <a:spLocks noChangeShapeType="1"/>
          </p:cNvSpPr>
          <p:nvPr/>
        </p:nvSpPr>
        <p:spPr bwMode="auto">
          <a:xfrm>
            <a:off x="7380288" y="47625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9188" name="Picture 194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4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9" name="Picture 195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825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0" name="Picture 196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1" name="Picture 197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2" name="Picture 78" descr="MOSA 4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4078288"/>
            <a:ext cx="10080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3" name="Text Box 33"/>
          <p:cNvSpPr txBox="1">
            <a:spLocks noChangeArrowheads="1"/>
          </p:cNvSpPr>
          <p:nvPr/>
        </p:nvSpPr>
        <p:spPr bwMode="auto">
          <a:xfrm>
            <a:off x="7524750" y="3933825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  <a:cs typeface="Arial" charset="0"/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  <a:cs typeface="Arial" charset="0"/>
              </a:rPr>
              <a:t>A</a:t>
            </a:r>
            <a:endParaRPr kumimoji="0" lang="en-US" altLang="zh-TW" sz="1200" b="1">
              <a:solidFill>
                <a:srgbClr val="3333FF"/>
              </a:solidFill>
              <a:cs typeface="Arial" charset="0"/>
            </a:endParaRPr>
          </a:p>
          <a:p>
            <a:pPr algn="ctr" eaLnBrk="0" hangingPunct="0"/>
            <a:r>
              <a:rPr kumimoji="0" lang="en-US" altLang="zh-TW" sz="1200" b="1">
                <a:cs typeface="Arial" charset="0"/>
              </a:rPr>
              <a:t>IP PBX</a:t>
            </a:r>
          </a:p>
        </p:txBody>
      </p: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6421438" y="4464050"/>
            <a:ext cx="1169987" cy="620713"/>
            <a:chOff x="666" y="2767"/>
            <a:chExt cx="737" cy="391"/>
          </a:xfrm>
        </p:grpSpPr>
        <p:pic>
          <p:nvPicPr>
            <p:cNvPr id="49253" name="Picture 192" descr="new cabin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254" name="Text Box 193"/>
            <p:cNvSpPr txBox="1">
              <a:spLocks noChangeArrowheads="1"/>
            </p:cNvSpPr>
            <p:nvPr/>
          </p:nvSpPr>
          <p:spPr bwMode="auto">
            <a:xfrm>
              <a:off x="827" y="2795"/>
              <a:ext cx="4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pic>
        <p:nvPicPr>
          <p:cNvPr id="49195" name="Picture 194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050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6" name="Picture 195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3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7" name="Picture 196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288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8" name="Picture 197" descr="Feature Phone dark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8950" y="5229225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6454775" y="2547938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0954-000888</a:t>
            </a:r>
          </a:p>
        </p:txBody>
      </p:sp>
      <p:pic>
        <p:nvPicPr>
          <p:cNvPr id="49200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6742113" y="2060575"/>
            <a:ext cx="2714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01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5949950" y="2060575"/>
            <a:ext cx="2714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02" name="Rectangle 74"/>
          <p:cNvSpPr>
            <a:spLocks noChangeArrowheads="1"/>
          </p:cNvSpPr>
          <p:nvPr/>
        </p:nvSpPr>
        <p:spPr bwMode="auto">
          <a:xfrm>
            <a:off x="2197100" y="4581525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endParaRPr kumimoji="0" lang="en-US" altLang="zh-TW" sz="1200" b="1"/>
          </a:p>
          <a:p>
            <a:pPr algn="ctr" eaLnBrk="0" hangingPunct="0"/>
            <a:r>
              <a:rPr kumimoji="0" lang="en-US" altLang="zh-TW" sz="1200" b="1"/>
              <a:t>LCR Server</a:t>
            </a:r>
          </a:p>
        </p:txBody>
      </p:sp>
      <p:pic>
        <p:nvPicPr>
          <p:cNvPr id="49203" name="Picture 40" descr="ADSLmodem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005263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04" name="Rectangle 74"/>
          <p:cNvSpPr>
            <a:spLocks noChangeArrowheads="1"/>
          </p:cNvSpPr>
          <p:nvPr/>
        </p:nvSpPr>
        <p:spPr bwMode="auto">
          <a:xfrm>
            <a:off x="2700338" y="3619500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A50021"/>
                </a:solidFill>
              </a:rPr>
              <a:t>語音專用</a:t>
            </a:r>
          </a:p>
          <a:p>
            <a:pPr algn="ctr" eaLnBrk="0" hangingPunct="0"/>
            <a:r>
              <a:rPr kumimoji="0" lang="en-US" altLang="zh-TW" sz="1200"/>
              <a:t>ADSL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827088" y="2476500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0928-000111</a:t>
            </a:r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1649413" y="2476500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0937-000222</a:t>
            </a:r>
          </a:p>
        </p:txBody>
      </p:sp>
      <p:pic>
        <p:nvPicPr>
          <p:cNvPr id="49209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936750" y="1989138"/>
            <a:ext cx="271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10" name="Picture 183" descr="apple-iphone_400x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144588" y="1989138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11" name="Picture 40" descr="ADSLmodem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8488" y="4030663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12" name="Rectangle 74"/>
          <p:cNvSpPr>
            <a:spLocks noChangeArrowheads="1"/>
          </p:cNvSpPr>
          <p:nvPr/>
        </p:nvSpPr>
        <p:spPr bwMode="auto">
          <a:xfrm>
            <a:off x="5437188" y="3644900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A50021"/>
                </a:solidFill>
              </a:rPr>
              <a:t>語音專用</a:t>
            </a:r>
          </a:p>
          <a:p>
            <a:pPr algn="ctr" eaLnBrk="0" hangingPunct="0"/>
            <a:r>
              <a:rPr kumimoji="0" lang="en-US" altLang="zh-TW" sz="1200"/>
              <a:t>ADSL</a:t>
            </a:r>
          </a:p>
        </p:txBody>
      </p:sp>
      <p:sp>
        <p:nvSpPr>
          <p:cNvPr id="100510" name="Rectangle 158"/>
          <p:cNvSpPr>
            <a:spLocks noChangeArrowheads="1"/>
          </p:cNvSpPr>
          <p:nvPr/>
        </p:nvSpPr>
        <p:spPr bwMode="auto">
          <a:xfrm>
            <a:off x="539750" y="908050"/>
            <a:ext cx="8208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)"/>
              <a:defRPr/>
            </a:pPr>
            <a:r>
              <a:rPr lang="zh-TW" altLang="en-US" sz="1800" dirty="0">
                <a:ea typeface="新細明體" pitchFamily="18" charset="-120"/>
              </a:rPr>
              <a:t>用戶撥打員工手機時，中華門號</a:t>
            </a:r>
            <a:r>
              <a:rPr lang="zh-TW" altLang="en-US" sz="1800" u="sng" dirty="0">
                <a:ea typeface="新細明體" pitchFamily="18" charset="-120"/>
              </a:rPr>
              <a:t>繞當地外線</a:t>
            </a:r>
            <a:r>
              <a:rPr lang="zh-TW" altLang="en-US" sz="1800" dirty="0">
                <a:ea typeface="新細明體" pitchFamily="18" charset="-120"/>
              </a:rPr>
              <a:t>走中華市話路由、</a:t>
            </a:r>
            <a:r>
              <a:rPr lang="zh-TW" altLang="en-US" sz="1800" u="sng" dirty="0">
                <a:ea typeface="新細明體" pitchFamily="18" charset="-120"/>
              </a:rPr>
              <a:t>非中華門號</a:t>
            </a:r>
            <a:r>
              <a:rPr lang="zh-TW" altLang="en-US" sz="1800" dirty="0">
                <a:ea typeface="新細明體" pitchFamily="18" charset="-120"/>
              </a:rPr>
              <a:t>走遠傳節費路由。</a:t>
            </a:r>
          </a:p>
        </p:txBody>
      </p:sp>
      <p:sp>
        <p:nvSpPr>
          <p:cNvPr id="20526" name="Freeform 82"/>
          <p:cNvSpPr>
            <a:spLocks/>
          </p:cNvSpPr>
          <p:nvPr/>
        </p:nvSpPr>
        <p:spPr bwMode="auto">
          <a:xfrm>
            <a:off x="1217613" y="2705100"/>
            <a:ext cx="90487" cy="2565400"/>
          </a:xfrm>
          <a:custGeom>
            <a:avLst/>
            <a:gdLst>
              <a:gd name="T0" fmla="*/ 2147483647 w 57"/>
              <a:gd name="T1" fmla="*/ 0 h 1616"/>
              <a:gd name="T2" fmla="*/ 2147483647 w 57"/>
              <a:gd name="T3" fmla="*/ 2147483647 h 1616"/>
              <a:gd name="T4" fmla="*/ 2147483647 w 57"/>
              <a:gd name="T5" fmla="*/ 2147483647 h 1616"/>
              <a:gd name="T6" fmla="*/ 0 w 57"/>
              <a:gd name="T7" fmla="*/ 2147483647 h 1616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1616"/>
              <a:gd name="T14" fmla="*/ 2864 w 57"/>
              <a:gd name="T15" fmla="*/ 995 h 1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1616">
                <a:moveTo>
                  <a:pt x="57" y="1616"/>
                </a:moveTo>
                <a:cubicBezTo>
                  <a:pt x="49" y="1517"/>
                  <a:pt x="18" y="1201"/>
                  <a:pt x="9" y="1032"/>
                </a:cubicBezTo>
                <a:cubicBezTo>
                  <a:pt x="0" y="863"/>
                  <a:pt x="0" y="772"/>
                  <a:pt x="1" y="600"/>
                </a:cubicBezTo>
                <a:cubicBezTo>
                  <a:pt x="2" y="428"/>
                  <a:pt x="14" y="125"/>
                  <a:pt x="17" y="0"/>
                </a:cubicBezTo>
              </a:path>
            </a:pathLst>
          </a:custGeom>
          <a:noFill/>
          <a:ln w="50800" cap="flat" cmpd="sng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73" name="Text Box 74"/>
          <p:cNvSpPr txBox="1">
            <a:spLocks noChangeArrowheads="1"/>
          </p:cNvSpPr>
          <p:nvPr/>
        </p:nvSpPr>
        <p:spPr bwMode="auto">
          <a:xfrm>
            <a:off x="2173288" y="5157788"/>
            <a:ext cx="2254250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1.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撥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0928000111 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中華門號</a:t>
            </a:r>
          </a:p>
        </p:txBody>
      </p:sp>
      <p:sp>
        <p:nvSpPr>
          <p:cNvPr id="100514" name="Freeform 83"/>
          <p:cNvSpPr>
            <a:spLocks/>
          </p:cNvSpPr>
          <p:nvPr/>
        </p:nvSpPr>
        <p:spPr bwMode="auto">
          <a:xfrm>
            <a:off x="1358900" y="4241800"/>
            <a:ext cx="1435100" cy="965200"/>
          </a:xfrm>
          <a:custGeom>
            <a:avLst/>
            <a:gdLst>
              <a:gd name="T0" fmla="*/ 2147483647 w 904"/>
              <a:gd name="T1" fmla="*/ 0 h 608"/>
              <a:gd name="T2" fmla="*/ 2147483647 w 904"/>
              <a:gd name="T3" fmla="*/ 2147483647 h 608"/>
              <a:gd name="T4" fmla="*/ 2147483647 w 904"/>
              <a:gd name="T5" fmla="*/ 2147483647 h 608"/>
              <a:gd name="T6" fmla="*/ 2147483647 w 904"/>
              <a:gd name="T7" fmla="*/ 2147483647 h 608"/>
              <a:gd name="T8" fmla="*/ 2147483647 w 904"/>
              <a:gd name="T9" fmla="*/ 2147483647 h 608"/>
              <a:gd name="T10" fmla="*/ 0 w 904"/>
              <a:gd name="T11" fmla="*/ 2147483647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4"/>
              <a:gd name="T19" fmla="*/ 0 h 608"/>
              <a:gd name="T20" fmla="*/ 3072 w 904"/>
              <a:gd name="T21" fmla="*/ 1007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4" h="608">
                <a:moveTo>
                  <a:pt x="904" y="160"/>
                </a:moveTo>
                <a:cubicBezTo>
                  <a:pt x="851" y="135"/>
                  <a:pt x="705" y="16"/>
                  <a:pt x="584" y="8"/>
                </a:cubicBezTo>
                <a:cubicBezTo>
                  <a:pt x="463" y="0"/>
                  <a:pt x="273" y="12"/>
                  <a:pt x="176" y="112"/>
                </a:cubicBezTo>
                <a:cubicBezTo>
                  <a:pt x="79" y="212"/>
                  <a:pt x="37" y="505"/>
                  <a:pt x="0" y="608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2173288" y="5516563"/>
            <a:ext cx="225425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2.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撥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0936000168 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遠傳門號</a:t>
            </a:r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4552950" y="5500688"/>
            <a:ext cx="225425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3.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撥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0954000888 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遠傳門號</a:t>
            </a:r>
            <a:endParaRPr kumimoji="0" lang="en-US" altLang="zh-TW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0519" name="Freeform 83"/>
          <p:cNvSpPr>
            <a:spLocks/>
          </p:cNvSpPr>
          <p:nvPr/>
        </p:nvSpPr>
        <p:spPr bwMode="auto">
          <a:xfrm>
            <a:off x="2959100" y="4151313"/>
            <a:ext cx="3987800" cy="1106487"/>
          </a:xfrm>
          <a:custGeom>
            <a:avLst/>
            <a:gdLst>
              <a:gd name="T0" fmla="*/ 2147483647 w 2512"/>
              <a:gd name="T1" fmla="*/ 0 h 697"/>
              <a:gd name="T2" fmla="*/ 2147483647 w 2512"/>
              <a:gd name="T3" fmla="*/ 2147483647 h 697"/>
              <a:gd name="T4" fmla="*/ 2147483647 w 2512"/>
              <a:gd name="T5" fmla="*/ 2147483647 h 697"/>
              <a:gd name="T6" fmla="*/ 2147483647 w 2512"/>
              <a:gd name="T7" fmla="*/ 2147483647 h 697"/>
              <a:gd name="T8" fmla="*/ 2147483647 w 2512"/>
              <a:gd name="T9" fmla="*/ 2147483647 h 697"/>
              <a:gd name="T10" fmla="*/ 0 w 2512"/>
              <a:gd name="T11" fmla="*/ 2147483647 h 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12"/>
              <a:gd name="T19" fmla="*/ 0 h 697"/>
              <a:gd name="T20" fmla="*/ 3072 w 2512"/>
              <a:gd name="T21" fmla="*/ 1007 h 6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12" h="697">
                <a:moveTo>
                  <a:pt x="0" y="225"/>
                </a:moveTo>
                <a:cubicBezTo>
                  <a:pt x="172" y="190"/>
                  <a:pt x="653" y="34"/>
                  <a:pt x="1032" y="17"/>
                </a:cubicBezTo>
                <a:cubicBezTo>
                  <a:pt x="1411" y="0"/>
                  <a:pt x="2032" y="8"/>
                  <a:pt x="2272" y="121"/>
                </a:cubicBezTo>
                <a:cubicBezTo>
                  <a:pt x="2512" y="234"/>
                  <a:pt x="2430" y="577"/>
                  <a:pt x="2472" y="697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6227763" y="3068638"/>
            <a:ext cx="1511300" cy="792162"/>
            <a:chOff x="4241" y="2115"/>
            <a:chExt cx="1043" cy="544"/>
          </a:xfrm>
        </p:grpSpPr>
        <p:sp>
          <p:nvSpPr>
            <p:cNvPr id="49223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2208754 w 1250"/>
                <a:gd name="T1" fmla="*/ 217181 h 693"/>
                <a:gd name="T2" fmla="*/ 2208754 w 1250"/>
                <a:gd name="T3" fmla="*/ 217181 h 693"/>
                <a:gd name="T4" fmla="*/ 2208754 w 1250"/>
                <a:gd name="T5" fmla="*/ 217181 h 693"/>
                <a:gd name="T6" fmla="*/ 2208754 w 1250"/>
                <a:gd name="T7" fmla="*/ 217181 h 693"/>
                <a:gd name="T8" fmla="*/ 2208754 w 1250"/>
                <a:gd name="T9" fmla="*/ 217181 h 693"/>
                <a:gd name="T10" fmla="*/ 2208754 w 1250"/>
                <a:gd name="T11" fmla="*/ 217181 h 693"/>
                <a:gd name="T12" fmla="*/ 2208754 w 1250"/>
                <a:gd name="T13" fmla="*/ 217181 h 693"/>
                <a:gd name="T14" fmla="*/ 2208754 w 1250"/>
                <a:gd name="T15" fmla="*/ 217181 h 693"/>
                <a:gd name="T16" fmla="*/ 2208754 w 1250"/>
                <a:gd name="T17" fmla="*/ 217181 h 693"/>
                <a:gd name="T18" fmla="*/ 2208754 w 1250"/>
                <a:gd name="T19" fmla="*/ 217181 h 693"/>
                <a:gd name="T20" fmla="*/ 2208754 w 1250"/>
                <a:gd name="T21" fmla="*/ 217181 h 693"/>
                <a:gd name="T22" fmla="*/ 2208754 w 1250"/>
                <a:gd name="T23" fmla="*/ 217181 h 693"/>
                <a:gd name="T24" fmla="*/ 2208754 w 1250"/>
                <a:gd name="T25" fmla="*/ 217181 h 693"/>
                <a:gd name="T26" fmla="*/ 2208754 w 1250"/>
                <a:gd name="T27" fmla="*/ 217181 h 693"/>
                <a:gd name="T28" fmla="*/ 2208754 w 1250"/>
                <a:gd name="T29" fmla="*/ 217181 h 693"/>
                <a:gd name="T30" fmla="*/ 2208754 w 1250"/>
                <a:gd name="T31" fmla="*/ 217181 h 693"/>
                <a:gd name="T32" fmla="*/ 2208754 w 1250"/>
                <a:gd name="T33" fmla="*/ 217181 h 693"/>
                <a:gd name="T34" fmla="*/ 2208754 w 1250"/>
                <a:gd name="T35" fmla="*/ 217181 h 693"/>
                <a:gd name="T36" fmla="*/ 2208754 w 1250"/>
                <a:gd name="T37" fmla="*/ 217181 h 693"/>
                <a:gd name="T38" fmla="*/ 2208754 w 1250"/>
                <a:gd name="T39" fmla="*/ 217181 h 693"/>
                <a:gd name="T40" fmla="*/ 2208754 w 1250"/>
                <a:gd name="T41" fmla="*/ 217181 h 693"/>
                <a:gd name="T42" fmla="*/ 2208754 w 1250"/>
                <a:gd name="T43" fmla="*/ 217181 h 693"/>
                <a:gd name="T44" fmla="*/ 2208754 w 1250"/>
                <a:gd name="T45" fmla="*/ 217181 h 693"/>
                <a:gd name="T46" fmla="*/ 2208754 w 1250"/>
                <a:gd name="T47" fmla="*/ 217181 h 693"/>
                <a:gd name="T48" fmla="*/ 2208754 w 1250"/>
                <a:gd name="T49" fmla="*/ 217181 h 693"/>
                <a:gd name="T50" fmla="*/ 2208754 w 1250"/>
                <a:gd name="T51" fmla="*/ 217181 h 693"/>
                <a:gd name="T52" fmla="*/ 2208754 w 1250"/>
                <a:gd name="T53" fmla="*/ 217181 h 693"/>
                <a:gd name="T54" fmla="*/ 2208754 w 1250"/>
                <a:gd name="T55" fmla="*/ 217181 h 693"/>
                <a:gd name="T56" fmla="*/ 2208754 w 1250"/>
                <a:gd name="T57" fmla="*/ 217181 h 693"/>
                <a:gd name="T58" fmla="*/ 2208754 w 1250"/>
                <a:gd name="T59" fmla="*/ 217181 h 693"/>
                <a:gd name="T60" fmla="*/ 2208754 w 1250"/>
                <a:gd name="T61" fmla="*/ 217181 h 693"/>
                <a:gd name="T62" fmla="*/ 2208754 w 1250"/>
                <a:gd name="T63" fmla="*/ 217181 h 693"/>
                <a:gd name="T64" fmla="*/ 2208754 w 1250"/>
                <a:gd name="T65" fmla="*/ 217181 h 693"/>
                <a:gd name="T66" fmla="*/ 2208754 w 1250"/>
                <a:gd name="T67" fmla="*/ 217181 h 693"/>
                <a:gd name="T68" fmla="*/ 2208754 w 1250"/>
                <a:gd name="T69" fmla="*/ 217181 h 693"/>
                <a:gd name="T70" fmla="*/ 2208754 w 1250"/>
                <a:gd name="T71" fmla="*/ 217181 h 693"/>
                <a:gd name="T72" fmla="*/ 2208754 w 1250"/>
                <a:gd name="T73" fmla="*/ 217181 h 693"/>
                <a:gd name="T74" fmla="*/ 2208754 w 1250"/>
                <a:gd name="T75" fmla="*/ 217181 h 693"/>
                <a:gd name="T76" fmla="*/ 2208754 w 1250"/>
                <a:gd name="T77" fmla="*/ 217181 h 693"/>
                <a:gd name="T78" fmla="*/ 2208754 w 1250"/>
                <a:gd name="T79" fmla="*/ 0 h 693"/>
                <a:gd name="T80" fmla="*/ 2208754 w 1250"/>
                <a:gd name="T81" fmla="*/ 217181 h 693"/>
                <a:gd name="T82" fmla="*/ 2208754 w 1250"/>
                <a:gd name="T83" fmla="*/ 217181 h 693"/>
                <a:gd name="T84" fmla="*/ 2208754 w 1250"/>
                <a:gd name="T85" fmla="*/ 217181 h 693"/>
                <a:gd name="T86" fmla="*/ 2208754 w 1250"/>
                <a:gd name="T87" fmla="*/ 217181 h 693"/>
                <a:gd name="T88" fmla="*/ 2208754 w 1250"/>
                <a:gd name="T89" fmla="*/ 217181 h 693"/>
                <a:gd name="T90" fmla="*/ 2208754 w 1250"/>
                <a:gd name="T91" fmla="*/ 217181 h 693"/>
                <a:gd name="T92" fmla="*/ 2208754 w 1250"/>
                <a:gd name="T93" fmla="*/ 217181 h 693"/>
                <a:gd name="T94" fmla="*/ 2208754 w 1250"/>
                <a:gd name="T95" fmla="*/ 217181 h 693"/>
                <a:gd name="T96" fmla="*/ 2208754 w 1250"/>
                <a:gd name="T97" fmla="*/ 21718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zh-TW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中華市話</a:t>
              </a:r>
            </a:p>
          </p:txBody>
        </p:sp>
      </p:grpSp>
      <p:pic>
        <p:nvPicPr>
          <p:cNvPr id="111" name="圖片 110" descr="電塔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1714488"/>
            <a:ext cx="1205859" cy="1581152"/>
          </a:xfrm>
          <a:prstGeom prst="rect">
            <a:avLst/>
          </a:prstGeom>
        </p:spPr>
      </p:pic>
      <p:pic>
        <p:nvPicPr>
          <p:cNvPr id="112" name="圖片 111" descr="電塔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633666"/>
            <a:ext cx="606558" cy="795334"/>
          </a:xfrm>
          <a:prstGeom prst="rect">
            <a:avLst/>
          </a:prstGeom>
        </p:spPr>
      </p:pic>
      <p:sp>
        <p:nvSpPr>
          <p:cNvPr id="11" name="Freeform 82"/>
          <p:cNvSpPr>
            <a:spLocks/>
          </p:cNvSpPr>
          <p:nvPr/>
        </p:nvSpPr>
        <p:spPr bwMode="auto">
          <a:xfrm>
            <a:off x="1333500" y="2324100"/>
            <a:ext cx="4572000" cy="2921000"/>
          </a:xfrm>
          <a:custGeom>
            <a:avLst/>
            <a:gdLst>
              <a:gd name="T0" fmla="*/ 2147483647 w 2880"/>
              <a:gd name="T1" fmla="*/ 0 h 1840"/>
              <a:gd name="T2" fmla="*/ 2147483647 w 2880"/>
              <a:gd name="T3" fmla="*/ 2147483647 h 1840"/>
              <a:gd name="T4" fmla="*/ 2147483647 w 2880"/>
              <a:gd name="T5" fmla="*/ 2147483647 h 1840"/>
              <a:gd name="T6" fmla="*/ 0 w 2880"/>
              <a:gd name="T7" fmla="*/ 2147483647 h 1840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840"/>
              <a:gd name="T14" fmla="*/ 2864 w 2880"/>
              <a:gd name="T15" fmla="*/ 995 h 18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840">
                <a:moveTo>
                  <a:pt x="0" y="1840"/>
                </a:moveTo>
                <a:cubicBezTo>
                  <a:pt x="53" y="1727"/>
                  <a:pt x="51" y="1279"/>
                  <a:pt x="320" y="1160"/>
                </a:cubicBezTo>
                <a:cubicBezTo>
                  <a:pt x="589" y="1041"/>
                  <a:pt x="1289" y="1256"/>
                  <a:pt x="1616" y="1128"/>
                </a:cubicBezTo>
                <a:cubicBezTo>
                  <a:pt x="1943" y="1000"/>
                  <a:pt x="2069" y="580"/>
                  <a:pt x="2280" y="392"/>
                </a:cubicBezTo>
                <a:cubicBezTo>
                  <a:pt x="2491" y="204"/>
                  <a:pt x="2755" y="82"/>
                  <a:pt x="288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Freeform 82"/>
          <p:cNvSpPr>
            <a:spLocks/>
          </p:cNvSpPr>
          <p:nvPr/>
        </p:nvSpPr>
        <p:spPr bwMode="auto">
          <a:xfrm>
            <a:off x="4622800" y="2743200"/>
            <a:ext cx="2357438" cy="2489200"/>
          </a:xfrm>
          <a:custGeom>
            <a:avLst/>
            <a:gdLst>
              <a:gd name="T0" fmla="*/ 2147483647 w 1485"/>
              <a:gd name="T1" fmla="*/ 0 h 1568"/>
              <a:gd name="T2" fmla="*/ 2147483647 w 1485"/>
              <a:gd name="T3" fmla="*/ 2147483647 h 1568"/>
              <a:gd name="T4" fmla="*/ 2147483647 w 1485"/>
              <a:gd name="T5" fmla="*/ 2147483647 h 1568"/>
              <a:gd name="T6" fmla="*/ 0 w 1485"/>
              <a:gd name="T7" fmla="*/ 2147483647 h 1568"/>
              <a:gd name="T8" fmla="*/ 0 60000 65536"/>
              <a:gd name="T9" fmla="*/ 0 60000 65536"/>
              <a:gd name="T10" fmla="*/ 0 60000 65536"/>
              <a:gd name="T11" fmla="*/ 0 60000 65536"/>
              <a:gd name="T12" fmla="*/ 0 w 1485"/>
              <a:gd name="T13" fmla="*/ 0 h 1568"/>
              <a:gd name="T14" fmla="*/ 2864 w 1485"/>
              <a:gd name="T15" fmla="*/ 995 h 1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5" h="1568">
                <a:moveTo>
                  <a:pt x="1440" y="1568"/>
                </a:moveTo>
                <a:cubicBezTo>
                  <a:pt x="1412" y="1465"/>
                  <a:pt x="1485" y="1097"/>
                  <a:pt x="1272" y="952"/>
                </a:cubicBezTo>
                <a:cubicBezTo>
                  <a:pt x="1059" y="807"/>
                  <a:pt x="320" y="816"/>
                  <a:pt x="160" y="696"/>
                </a:cubicBezTo>
                <a:cubicBezTo>
                  <a:pt x="0" y="576"/>
                  <a:pt x="137" y="348"/>
                  <a:pt x="312" y="232"/>
                </a:cubicBezTo>
                <a:cubicBezTo>
                  <a:pt x="487" y="116"/>
                  <a:pt x="1021" y="48"/>
                  <a:pt x="1208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6" grpId="0" animBg="1"/>
      <p:bldP spid="20573" grpId="0" animBg="1"/>
      <p:bldP spid="100514" grpId="0" animBg="1"/>
      <p:bldP spid="100514" grpId="1" animBg="1"/>
      <p:bldP spid="12" grpId="0" animBg="1"/>
      <p:bldP spid="13" grpId="0" animBg="1"/>
      <p:bldP spid="100519" grpId="0" animBg="1"/>
      <p:bldP spid="11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22"/>
          <p:cNvSpPr>
            <a:spLocks noChangeArrowheads="1"/>
          </p:cNvSpPr>
          <p:nvPr/>
        </p:nvSpPr>
        <p:spPr bwMode="auto">
          <a:xfrm>
            <a:off x="539750" y="3141663"/>
            <a:ext cx="5472113" cy="309562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kumimoji="0" lang="zh-CN" altLang="en-US" b="1" dirty="0">
                <a:latin typeface="Arial" pitchFamily="34" charset="0"/>
                <a:ea typeface="新細明體" pitchFamily="18" charset="-120"/>
                <a:cs typeface="Arial" charset="0"/>
              </a:rPr>
              <a:t>總公司</a:t>
            </a:r>
            <a:endParaRPr kumimoji="0" lang="zh-TW" altLang="en-US" b="1" dirty="0"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0179" name="Rectangle 8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TW" altLang="en-US" smtClean="0"/>
              <a:t>最經濟行動路由</a:t>
            </a:r>
            <a:endParaRPr lang="en-US" altLang="zh-TW" smtClean="0"/>
          </a:p>
        </p:txBody>
      </p:sp>
      <p:sp>
        <p:nvSpPr>
          <p:cNvPr id="50180" name="Line 188"/>
          <p:cNvSpPr>
            <a:spLocks noChangeShapeType="1"/>
          </p:cNvSpPr>
          <p:nvPr/>
        </p:nvSpPr>
        <p:spPr bwMode="auto">
          <a:xfrm>
            <a:off x="2093913" y="4257675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1" name="Line 187"/>
          <p:cNvSpPr>
            <a:spLocks noChangeShapeType="1"/>
          </p:cNvSpPr>
          <p:nvPr/>
        </p:nvSpPr>
        <p:spPr bwMode="auto">
          <a:xfrm>
            <a:off x="1331913" y="393382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2" name="Line 187"/>
          <p:cNvSpPr>
            <a:spLocks noChangeShapeType="1"/>
          </p:cNvSpPr>
          <p:nvPr/>
        </p:nvSpPr>
        <p:spPr bwMode="auto">
          <a:xfrm>
            <a:off x="1187450" y="4905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3" name="Line 188"/>
          <p:cNvSpPr>
            <a:spLocks noChangeShapeType="1"/>
          </p:cNvSpPr>
          <p:nvPr/>
        </p:nvSpPr>
        <p:spPr bwMode="auto">
          <a:xfrm>
            <a:off x="1474788" y="4905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4" name="Line 189"/>
          <p:cNvSpPr>
            <a:spLocks noChangeShapeType="1"/>
          </p:cNvSpPr>
          <p:nvPr/>
        </p:nvSpPr>
        <p:spPr bwMode="auto">
          <a:xfrm>
            <a:off x="1763713" y="4905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5" name="Line 190"/>
          <p:cNvSpPr>
            <a:spLocks noChangeShapeType="1"/>
          </p:cNvSpPr>
          <p:nvPr/>
        </p:nvSpPr>
        <p:spPr bwMode="auto">
          <a:xfrm>
            <a:off x="2051050" y="4905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6" name="Line 188"/>
          <p:cNvSpPr>
            <a:spLocks noChangeShapeType="1"/>
          </p:cNvSpPr>
          <p:nvPr/>
        </p:nvSpPr>
        <p:spPr bwMode="auto">
          <a:xfrm>
            <a:off x="3132138" y="28527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7" name="Line 188"/>
          <p:cNvSpPr>
            <a:spLocks noChangeShapeType="1"/>
          </p:cNvSpPr>
          <p:nvPr/>
        </p:nvSpPr>
        <p:spPr bwMode="auto">
          <a:xfrm>
            <a:off x="5005388" y="27813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8" name="Line 2"/>
          <p:cNvSpPr>
            <a:spLocks noChangeShapeType="1"/>
          </p:cNvSpPr>
          <p:nvPr/>
        </p:nvSpPr>
        <p:spPr bwMode="auto">
          <a:xfrm flipH="1" flipV="1">
            <a:off x="2409825" y="4292600"/>
            <a:ext cx="32416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0189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429250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429250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429250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429250"/>
            <a:ext cx="3651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3132138" y="3644900"/>
            <a:ext cx="0" cy="647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94" name="Line 21"/>
          <p:cNvSpPr>
            <a:spLocks noChangeShapeType="1"/>
          </p:cNvSpPr>
          <p:nvPr/>
        </p:nvSpPr>
        <p:spPr bwMode="auto">
          <a:xfrm flipV="1">
            <a:off x="4962525" y="3644900"/>
            <a:ext cx="0" cy="647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95" name="Line 25"/>
          <p:cNvSpPr>
            <a:spLocks noChangeShapeType="1"/>
          </p:cNvSpPr>
          <p:nvPr/>
        </p:nvSpPr>
        <p:spPr bwMode="auto">
          <a:xfrm flipH="1" flipV="1">
            <a:off x="5867400" y="4292600"/>
            <a:ext cx="12239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96" name="Text Box 302"/>
          <p:cNvSpPr txBox="1">
            <a:spLocks noChangeArrowheads="1"/>
          </p:cNvSpPr>
          <p:nvPr/>
        </p:nvSpPr>
        <p:spPr bwMode="auto">
          <a:xfrm>
            <a:off x="973138" y="2647950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中華手機</a:t>
            </a:r>
          </a:p>
        </p:txBody>
      </p:sp>
      <p:sp>
        <p:nvSpPr>
          <p:cNvPr id="50197" name="Text Box 302"/>
          <p:cNvSpPr txBox="1">
            <a:spLocks noChangeArrowheads="1"/>
          </p:cNvSpPr>
          <p:nvPr/>
        </p:nvSpPr>
        <p:spPr bwMode="auto">
          <a:xfrm>
            <a:off x="5795963" y="258921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遠傳手機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5580063" y="2216150"/>
            <a:ext cx="933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0936-000168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6443663" y="2216150"/>
            <a:ext cx="933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0954-000888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611188" y="2236788"/>
            <a:ext cx="933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0928-000111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971550" y="5848350"/>
            <a:ext cx="785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Ext</a:t>
            </a:r>
            <a:r>
              <a:rPr kumimoji="0" lang="en-US" altLang="zh-TW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197100" y="2265363"/>
            <a:ext cx="1728788" cy="935037"/>
            <a:chOff x="1474" y="1487"/>
            <a:chExt cx="1270" cy="589"/>
          </a:xfrm>
        </p:grpSpPr>
        <p:sp>
          <p:nvSpPr>
            <p:cNvPr id="50247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1677776 h 693"/>
                <a:gd name="T2" fmla="*/ 2147483647 w 1250"/>
                <a:gd name="T3" fmla="*/ 1677776 h 693"/>
                <a:gd name="T4" fmla="*/ 2147483647 w 1250"/>
                <a:gd name="T5" fmla="*/ 1677776 h 693"/>
                <a:gd name="T6" fmla="*/ 2147483647 w 1250"/>
                <a:gd name="T7" fmla="*/ 1677776 h 693"/>
                <a:gd name="T8" fmla="*/ 2147483647 w 1250"/>
                <a:gd name="T9" fmla="*/ 1677776 h 693"/>
                <a:gd name="T10" fmla="*/ 2147483647 w 1250"/>
                <a:gd name="T11" fmla="*/ 1677776 h 693"/>
                <a:gd name="T12" fmla="*/ 2147483647 w 1250"/>
                <a:gd name="T13" fmla="*/ 1677776 h 693"/>
                <a:gd name="T14" fmla="*/ 2147483647 w 1250"/>
                <a:gd name="T15" fmla="*/ 1677776 h 693"/>
                <a:gd name="T16" fmla="*/ 2147483647 w 1250"/>
                <a:gd name="T17" fmla="*/ 1677776 h 693"/>
                <a:gd name="T18" fmla="*/ 2147483647 w 1250"/>
                <a:gd name="T19" fmla="*/ 1677776 h 693"/>
                <a:gd name="T20" fmla="*/ 2147483647 w 1250"/>
                <a:gd name="T21" fmla="*/ 1677776 h 693"/>
                <a:gd name="T22" fmla="*/ 2147483647 w 1250"/>
                <a:gd name="T23" fmla="*/ 1677776 h 693"/>
                <a:gd name="T24" fmla="*/ 2147483647 w 1250"/>
                <a:gd name="T25" fmla="*/ 1677776 h 693"/>
                <a:gd name="T26" fmla="*/ 2147483647 w 1250"/>
                <a:gd name="T27" fmla="*/ 1677776 h 693"/>
                <a:gd name="T28" fmla="*/ 2147483647 w 1250"/>
                <a:gd name="T29" fmla="*/ 1677776 h 693"/>
                <a:gd name="T30" fmla="*/ 2147483647 w 1250"/>
                <a:gd name="T31" fmla="*/ 1677776 h 693"/>
                <a:gd name="T32" fmla="*/ 2147483647 w 1250"/>
                <a:gd name="T33" fmla="*/ 1677776 h 693"/>
                <a:gd name="T34" fmla="*/ 2147483647 w 1250"/>
                <a:gd name="T35" fmla="*/ 1677776 h 693"/>
                <a:gd name="T36" fmla="*/ 2147483647 w 1250"/>
                <a:gd name="T37" fmla="*/ 1677776 h 693"/>
                <a:gd name="T38" fmla="*/ 2147483647 w 1250"/>
                <a:gd name="T39" fmla="*/ 1677776 h 693"/>
                <a:gd name="T40" fmla="*/ 2147483647 w 1250"/>
                <a:gd name="T41" fmla="*/ 1677776 h 693"/>
                <a:gd name="T42" fmla="*/ 2147483647 w 1250"/>
                <a:gd name="T43" fmla="*/ 1677776 h 693"/>
                <a:gd name="T44" fmla="*/ 2147483647 w 1250"/>
                <a:gd name="T45" fmla="*/ 1677776 h 693"/>
                <a:gd name="T46" fmla="*/ 2147483647 w 1250"/>
                <a:gd name="T47" fmla="*/ 1677776 h 693"/>
                <a:gd name="T48" fmla="*/ 2147483647 w 1250"/>
                <a:gd name="T49" fmla="*/ 1677776 h 693"/>
                <a:gd name="T50" fmla="*/ 2147483647 w 1250"/>
                <a:gd name="T51" fmla="*/ 1677776 h 693"/>
                <a:gd name="T52" fmla="*/ 2147483647 w 1250"/>
                <a:gd name="T53" fmla="*/ 1677776 h 693"/>
                <a:gd name="T54" fmla="*/ 2147483647 w 1250"/>
                <a:gd name="T55" fmla="*/ 1677776 h 693"/>
                <a:gd name="T56" fmla="*/ 2147483647 w 1250"/>
                <a:gd name="T57" fmla="*/ 1677776 h 693"/>
                <a:gd name="T58" fmla="*/ 2147483647 w 1250"/>
                <a:gd name="T59" fmla="*/ 1677776 h 693"/>
                <a:gd name="T60" fmla="*/ 2147483647 w 1250"/>
                <a:gd name="T61" fmla="*/ 1677776 h 693"/>
                <a:gd name="T62" fmla="*/ 2147483647 w 1250"/>
                <a:gd name="T63" fmla="*/ 1677776 h 693"/>
                <a:gd name="T64" fmla="*/ 2147483647 w 1250"/>
                <a:gd name="T65" fmla="*/ 1677776 h 693"/>
                <a:gd name="T66" fmla="*/ 2147483647 w 1250"/>
                <a:gd name="T67" fmla="*/ 1677776 h 693"/>
                <a:gd name="T68" fmla="*/ 2147483647 w 1250"/>
                <a:gd name="T69" fmla="*/ 1677776 h 693"/>
                <a:gd name="T70" fmla="*/ 2147483647 w 1250"/>
                <a:gd name="T71" fmla="*/ 1677776 h 693"/>
                <a:gd name="T72" fmla="*/ 2147483647 w 1250"/>
                <a:gd name="T73" fmla="*/ 1677776 h 693"/>
                <a:gd name="T74" fmla="*/ 2147483647 w 1250"/>
                <a:gd name="T75" fmla="*/ 1677776 h 693"/>
                <a:gd name="T76" fmla="*/ 2147483647 w 1250"/>
                <a:gd name="T77" fmla="*/ 1677776 h 693"/>
                <a:gd name="T78" fmla="*/ 2147483647 w 1250"/>
                <a:gd name="T79" fmla="*/ 0 h 693"/>
                <a:gd name="T80" fmla="*/ 2147483647 w 1250"/>
                <a:gd name="T81" fmla="*/ 1677776 h 693"/>
                <a:gd name="T82" fmla="*/ 2147483647 w 1250"/>
                <a:gd name="T83" fmla="*/ 1677776 h 693"/>
                <a:gd name="T84" fmla="*/ 2147483647 w 1250"/>
                <a:gd name="T85" fmla="*/ 1677776 h 693"/>
                <a:gd name="T86" fmla="*/ 2147483647 w 1250"/>
                <a:gd name="T87" fmla="*/ 1677776 h 693"/>
                <a:gd name="T88" fmla="*/ 2147483647 w 1250"/>
                <a:gd name="T89" fmla="*/ 1677776 h 693"/>
                <a:gd name="T90" fmla="*/ 2147483647 w 1250"/>
                <a:gd name="T91" fmla="*/ 1677776 h 693"/>
                <a:gd name="T92" fmla="*/ 2147483647 w 1250"/>
                <a:gd name="T93" fmla="*/ 1677776 h 693"/>
                <a:gd name="T94" fmla="*/ 2147483647 w 1250"/>
                <a:gd name="T95" fmla="*/ 1677776 h 693"/>
                <a:gd name="T96" fmla="*/ 2147483647 w 1250"/>
                <a:gd name="T97" fmla="*/ 16777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中華電信</a:t>
              </a:r>
              <a:endParaRPr lang="en-US" altLang="zh-TW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</a:endParaRPr>
            </a:p>
            <a:p>
              <a:pPr algn="ctr">
                <a:defRPr/>
              </a:pPr>
              <a:r>
                <a:rPr lang="en-US" altLang="zh-TW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MVPN</a:t>
              </a:r>
            </a:p>
          </p:txBody>
        </p:sp>
      </p:grpSp>
      <p:pic>
        <p:nvPicPr>
          <p:cNvPr id="50203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1163" y="1773238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4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000" y="1773238"/>
            <a:ext cx="25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4962525" y="328453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3081338" y="3284538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pic>
        <p:nvPicPr>
          <p:cNvPr id="50207" name="Picture 15" descr="Fonemosa 4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0" y="3500438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8" name="Text Box 33"/>
          <p:cNvSpPr txBox="1">
            <a:spLocks noChangeArrowheads="1"/>
          </p:cNvSpPr>
          <p:nvPr/>
        </p:nvSpPr>
        <p:spPr bwMode="auto">
          <a:xfrm>
            <a:off x="2555875" y="35004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CC66"/>
                </a:solidFill>
                <a:cs typeface="Arial" charset="0"/>
              </a:rPr>
              <a:t>E1 TGW</a:t>
            </a:r>
          </a:p>
        </p:txBody>
      </p:sp>
      <p:pic>
        <p:nvPicPr>
          <p:cNvPr id="50209" name="Picture 15" descr="Fonemosa 4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725" y="3500438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0" name="Text Box 33"/>
          <p:cNvSpPr txBox="1">
            <a:spLocks noChangeArrowheads="1"/>
          </p:cNvSpPr>
          <p:nvPr/>
        </p:nvSpPr>
        <p:spPr bwMode="auto">
          <a:xfrm>
            <a:off x="4457700" y="35004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1477963" y="2236788"/>
            <a:ext cx="933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0937-000222</a:t>
            </a: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39750" y="3213100"/>
            <a:ext cx="1511300" cy="792163"/>
            <a:chOff x="4241" y="2115"/>
            <a:chExt cx="1043" cy="544"/>
          </a:xfrm>
        </p:grpSpPr>
        <p:sp>
          <p:nvSpPr>
            <p:cNvPr id="50245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745407 w 1250"/>
                <a:gd name="T1" fmla="*/ 50818 h 693"/>
                <a:gd name="T2" fmla="*/ 745407 w 1250"/>
                <a:gd name="T3" fmla="*/ 50818 h 693"/>
                <a:gd name="T4" fmla="*/ 745407 w 1250"/>
                <a:gd name="T5" fmla="*/ 50818 h 693"/>
                <a:gd name="T6" fmla="*/ 745407 w 1250"/>
                <a:gd name="T7" fmla="*/ 50818 h 693"/>
                <a:gd name="T8" fmla="*/ 745407 w 1250"/>
                <a:gd name="T9" fmla="*/ 50818 h 693"/>
                <a:gd name="T10" fmla="*/ 745407 w 1250"/>
                <a:gd name="T11" fmla="*/ 50818 h 693"/>
                <a:gd name="T12" fmla="*/ 745407 w 1250"/>
                <a:gd name="T13" fmla="*/ 50818 h 693"/>
                <a:gd name="T14" fmla="*/ 745407 w 1250"/>
                <a:gd name="T15" fmla="*/ 50818 h 693"/>
                <a:gd name="T16" fmla="*/ 745407 w 1250"/>
                <a:gd name="T17" fmla="*/ 50818 h 693"/>
                <a:gd name="T18" fmla="*/ 745407 w 1250"/>
                <a:gd name="T19" fmla="*/ 50818 h 693"/>
                <a:gd name="T20" fmla="*/ 745407 w 1250"/>
                <a:gd name="T21" fmla="*/ 50818 h 693"/>
                <a:gd name="T22" fmla="*/ 745407 w 1250"/>
                <a:gd name="T23" fmla="*/ 50818 h 693"/>
                <a:gd name="T24" fmla="*/ 745407 w 1250"/>
                <a:gd name="T25" fmla="*/ 50818 h 693"/>
                <a:gd name="T26" fmla="*/ 745407 w 1250"/>
                <a:gd name="T27" fmla="*/ 50818 h 693"/>
                <a:gd name="T28" fmla="*/ 745407 w 1250"/>
                <a:gd name="T29" fmla="*/ 50818 h 693"/>
                <a:gd name="T30" fmla="*/ 745407 w 1250"/>
                <a:gd name="T31" fmla="*/ 50818 h 693"/>
                <a:gd name="T32" fmla="*/ 745407 w 1250"/>
                <a:gd name="T33" fmla="*/ 50818 h 693"/>
                <a:gd name="T34" fmla="*/ 745407 w 1250"/>
                <a:gd name="T35" fmla="*/ 50818 h 693"/>
                <a:gd name="T36" fmla="*/ 745407 w 1250"/>
                <a:gd name="T37" fmla="*/ 50818 h 693"/>
                <a:gd name="T38" fmla="*/ 745407 w 1250"/>
                <a:gd name="T39" fmla="*/ 50818 h 693"/>
                <a:gd name="T40" fmla="*/ 745407 w 1250"/>
                <a:gd name="T41" fmla="*/ 50818 h 693"/>
                <a:gd name="T42" fmla="*/ 745407 w 1250"/>
                <a:gd name="T43" fmla="*/ 50818 h 693"/>
                <a:gd name="T44" fmla="*/ 745407 w 1250"/>
                <a:gd name="T45" fmla="*/ 50818 h 693"/>
                <a:gd name="T46" fmla="*/ 745407 w 1250"/>
                <a:gd name="T47" fmla="*/ 50818 h 693"/>
                <a:gd name="T48" fmla="*/ 745407 w 1250"/>
                <a:gd name="T49" fmla="*/ 50818 h 693"/>
                <a:gd name="T50" fmla="*/ 745407 w 1250"/>
                <a:gd name="T51" fmla="*/ 50818 h 693"/>
                <a:gd name="T52" fmla="*/ 745407 w 1250"/>
                <a:gd name="T53" fmla="*/ 50818 h 693"/>
                <a:gd name="T54" fmla="*/ 745407 w 1250"/>
                <a:gd name="T55" fmla="*/ 50818 h 693"/>
                <a:gd name="T56" fmla="*/ 745407 w 1250"/>
                <a:gd name="T57" fmla="*/ 50818 h 693"/>
                <a:gd name="T58" fmla="*/ 745407 w 1250"/>
                <a:gd name="T59" fmla="*/ 50818 h 693"/>
                <a:gd name="T60" fmla="*/ 745407 w 1250"/>
                <a:gd name="T61" fmla="*/ 50818 h 693"/>
                <a:gd name="T62" fmla="*/ 745407 w 1250"/>
                <a:gd name="T63" fmla="*/ 50818 h 693"/>
                <a:gd name="T64" fmla="*/ 745407 w 1250"/>
                <a:gd name="T65" fmla="*/ 50818 h 693"/>
                <a:gd name="T66" fmla="*/ 745407 w 1250"/>
                <a:gd name="T67" fmla="*/ 50818 h 693"/>
                <a:gd name="T68" fmla="*/ 745407 w 1250"/>
                <a:gd name="T69" fmla="*/ 50818 h 693"/>
                <a:gd name="T70" fmla="*/ 745407 w 1250"/>
                <a:gd name="T71" fmla="*/ 50818 h 693"/>
                <a:gd name="T72" fmla="*/ 745407 w 1250"/>
                <a:gd name="T73" fmla="*/ 50818 h 693"/>
                <a:gd name="T74" fmla="*/ 745407 w 1250"/>
                <a:gd name="T75" fmla="*/ 50818 h 693"/>
                <a:gd name="T76" fmla="*/ 745407 w 1250"/>
                <a:gd name="T77" fmla="*/ 50818 h 693"/>
                <a:gd name="T78" fmla="*/ 745407 w 1250"/>
                <a:gd name="T79" fmla="*/ 0 h 693"/>
                <a:gd name="T80" fmla="*/ 745407 w 1250"/>
                <a:gd name="T81" fmla="*/ 50818 h 693"/>
                <a:gd name="T82" fmla="*/ 745407 w 1250"/>
                <a:gd name="T83" fmla="*/ 50818 h 693"/>
                <a:gd name="T84" fmla="*/ 745407 w 1250"/>
                <a:gd name="T85" fmla="*/ 50818 h 693"/>
                <a:gd name="T86" fmla="*/ 745407 w 1250"/>
                <a:gd name="T87" fmla="*/ 50818 h 693"/>
                <a:gd name="T88" fmla="*/ 745407 w 1250"/>
                <a:gd name="T89" fmla="*/ 50818 h 693"/>
                <a:gd name="T90" fmla="*/ 745407 w 1250"/>
                <a:gd name="T91" fmla="*/ 50818 h 693"/>
                <a:gd name="T92" fmla="*/ 745407 w 1250"/>
                <a:gd name="T93" fmla="*/ 50818 h 693"/>
                <a:gd name="T94" fmla="*/ 745407 w 1250"/>
                <a:gd name="T95" fmla="*/ 50818 h 693"/>
                <a:gd name="T96" fmla="*/ 745407 w 1250"/>
                <a:gd name="T97" fmla="*/ 50818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PSTN</a:t>
              </a:r>
            </a:p>
          </p:txBody>
        </p:sp>
      </p:grpSp>
      <p:pic>
        <p:nvPicPr>
          <p:cNvPr id="50213" name="Picture 15" descr="Fonemosa 4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149725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4" name="Text Box 33"/>
          <p:cNvSpPr txBox="1">
            <a:spLocks noChangeArrowheads="1"/>
          </p:cNvSpPr>
          <p:nvPr/>
        </p:nvSpPr>
        <p:spPr bwMode="auto">
          <a:xfrm>
            <a:off x="1619250" y="4149725"/>
            <a:ext cx="10080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CC66"/>
                </a:solidFill>
                <a:cs typeface="Arial" charset="0"/>
              </a:rPr>
              <a:t>E1 TGW</a:t>
            </a:r>
          </a:p>
        </p:txBody>
      </p:sp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2051050" y="436562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971550" y="4292600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6840538" y="3716338"/>
            <a:ext cx="1763712" cy="935037"/>
            <a:chOff x="2244" y="2569"/>
            <a:chExt cx="1224" cy="589"/>
          </a:xfrm>
        </p:grpSpPr>
        <p:sp>
          <p:nvSpPr>
            <p:cNvPr id="50243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5075 w 1250"/>
                <a:gd name="T1" fmla="*/ 8 h 693"/>
                <a:gd name="T2" fmla="*/ 2559 w 1250"/>
                <a:gd name="T3" fmla="*/ 8 h 693"/>
                <a:gd name="T4" fmla="*/ 749 w 1250"/>
                <a:gd name="T5" fmla="*/ 10 h 693"/>
                <a:gd name="T6" fmla="*/ 60 w 1250"/>
                <a:gd name="T7" fmla="*/ 12 h 693"/>
                <a:gd name="T8" fmla="*/ 126 w 1250"/>
                <a:gd name="T9" fmla="*/ 13 h 693"/>
                <a:gd name="T10" fmla="*/ 693 w 1250"/>
                <a:gd name="T11" fmla="*/ 14 h 693"/>
                <a:gd name="T12" fmla="*/ 2177 w 1250"/>
                <a:gd name="T13" fmla="*/ 15 h 693"/>
                <a:gd name="T14" fmla="*/ 5140 w 1250"/>
                <a:gd name="T15" fmla="*/ 16 h 693"/>
                <a:gd name="T16" fmla="*/ 8916 w 1250"/>
                <a:gd name="T17" fmla="*/ 16 h 693"/>
                <a:gd name="T18" fmla="*/ 11604 w 1250"/>
                <a:gd name="T19" fmla="*/ 17 h 693"/>
                <a:gd name="T20" fmla="*/ 13428 w 1250"/>
                <a:gd name="T21" fmla="*/ 18 h 693"/>
                <a:gd name="T22" fmla="*/ 15789 w 1250"/>
                <a:gd name="T23" fmla="*/ 19 h 693"/>
                <a:gd name="T24" fmla="*/ 18537 w 1250"/>
                <a:gd name="T25" fmla="*/ 19 h 693"/>
                <a:gd name="T26" fmla="*/ 21721 w 1250"/>
                <a:gd name="T27" fmla="*/ 19 h 693"/>
                <a:gd name="T28" fmla="*/ 24833 w 1250"/>
                <a:gd name="T29" fmla="*/ 19 h 693"/>
                <a:gd name="T30" fmla="*/ 27204 w 1250"/>
                <a:gd name="T31" fmla="*/ 19 h 693"/>
                <a:gd name="T32" fmla="*/ 29856 w 1250"/>
                <a:gd name="T33" fmla="*/ 19 h 693"/>
                <a:gd name="T34" fmla="*/ 33129 w 1250"/>
                <a:gd name="T35" fmla="*/ 20 h 693"/>
                <a:gd name="T36" fmla="*/ 36504 w 1250"/>
                <a:gd name="T37" fmla="*/ 20 h 693"/>
                <a:gd name="T38" fmla="*/ 41176 w 1250"/>
                <a:gd name="T39" fmla="*/ 19 h 693"/>
                <a:gd name="T40" fmla="*/ 45552 w 1250"/>
                <a:gd name="T41" fmla="*/ 17 h 693"/>
                <a:gd name="T42" fmla="*/ 47228 w 1250"/>
                <a:gd name="T43" fmla="*/ 16 h 693"/>
                <a:gd name="T44" fmla="*/ 52398 w 1250"/>
                <a:gd name="T45" fmla="*/ 15 h 693"/>
                <a:gd name="T46" fmla="*/ 55893 w 1250"/>
                <a:gd name="T47" fmla="*/ 14 h 693"/>
                <a:gd name="T48" fmla="*/ 57819 w 1250"/>
                <a:gd name="T49" fmla="*/ 13 h 693"/>
                <a:gd name="T50" fmla="*/ 58097 w 1250"/>
                <a:gd name="T51" fmla="*/ 12 h 693"/>
                <a:gd name="T52" fmla="*/ 58130 w 1250"/>
                <a:gd name="T53" fmla="*/ 12 h 693"/>
                <a:gd name="T54" fmla="*/ 57373 w 1250"/>
                <a:gd name="T55" fmla="*/ 10 h 693"/>
                <a:gd name="T56" fmla="*/ 56115 w 1250"/>
                <a:gd name="T57" fmla="*/ 8 h 693"/>
                <a:gd name="T58" fmla="*/ 54276 w 1250"/>
                <a:gd name="T59" fmla="*/ 8 h 693"/>
                <a:gd name="T60" fmla="*/ 52173 w 1250"/>
                <a:gd name="T61" fmla="*/ 7 h 693"/>
                <a:gd name="T62" fmla="*/ 52210 w 1250"/>
                <a:gd name="T63" fmla="*/ 6 h 693"/>
                <a:gd name="T64" fmla="*/ 51533 w 1250"/>
                <a:gd name="T65" fmla="*/ 4 h 693"/>
                <a:gd name="T66" fmla="*/ 49652 w 1250"/>
                <a:gd name="T67" fmla="*/ 3 h 693"/>
                <a:gd name="T68" fmla="*/ 46960 w 1250"/>
                <a:gd name="T69" fmla="*/ 3 h 693"/>
                <a:gd name="T70" fmla="*/ 43541 w 1250"/>
                <a:gd name="T71" fmla="*/ 3 h 693"/>
                <a:gd name="T72" fmla="*/ 39682 w 1250"/>
                <a:gd name="T73" fmla="*/ 3 h 693"/>
                <a:gd name="T74" fmla="*/ 37697 w 1250"/>
                <a:gd name="T75" fmla="*/ 3 h 693"/>
                <a:gd name="T76" fmla="*/ 35022 w 1250"/>
                <a:gd name="T77" fmla="*/ 3 h 693"/>
                <a:gd name="T78" fmla="*/ 28776 w 1250"/>
                <a:gd name="T79" fmla="*/ 0 h 693"/>
                <a:gd name="T80" fmla="*/ 22072 w 1250"/>
                <a:gd name="T81" fmla="*/ 3 h 693"/>
                <a:gd name="T82" fmla="*/ 19457 w 1250"/>
                <a:gd name="T83" fmla="*/ 3 h 693"/>
                <a:gd name="T84" fmla="*/ 17684 w 1250"/>
                <a:gd name="T85" fmla="*/ 3 h 693"/>
                <a:gd name="T86" fmla="*/ 13452 w 1250"/>
                <a:gd name="T87" fmla="*/ 3 h 693"/>
                <a:gd name="T88" fmla="*/ 10303 w 1250"/>
                <a:gd name="T89" fmla="*/ 3 h 693"/>
                <a:gd name="T90" fmla="*/ 7906 w 1250"/>
                <a:gd name="T91" fmla="*/ 4 h 693"/>
                <a:gd name="T92" fmla="*/ 6567 w 1250"/>
                <a:gd name="T93" fmla="*/ 6 h 693"/>
                <a:gd name="T94" fmla="*/ 6394 w 1250"/>
                <a:gd name="T95" fmla="*/ 7 h 693"/>
                <a:gd name="T96" fmla="*/ 6616 w 1250"/>
                <a:gd name="T97" fmla="*/ 8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368" y="2766"/>
              <a:ext cx="950" cy="191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Intranet</a:t>
              </a:r>
              <a:endParaRPr lang="en-US" altLang="zh-TW" dirty="0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50218" name="Line 18"/>
          <p:cNvSpPr>
            <a:spLocks noChangeShapeType="1"/>
          </p:cNvSpPr>
          <p:nvPr/>
        </p:nvSpPr>
        <p:spPr bwMode="auto">
          <a:xfrm>
            <a:off x="3275013" y="4292600"/>
            <a:ext cx="0" cy="322263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0219" name="Picture 15" descr="Fonemosa 4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175" y="453072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20" name="Rectangle 74"/>
          <p:cNvSpPr>
            <a:spLocks noChangeArrowheads="1"/>
          </p:cNvSpPr>
          <p:nvPr/>
        </p:nvSpPr>
        <p:spPr bwMode="auto">
          <a:xfrm>
            <a:off x="2700338" y="4724400"/>
            <a:ext cx="1079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</a:t>
            </a:r>
            <a:endParaRPr kumimoji="0" lang="en-US" altLang="zh-TW" sz="1200" b="1"/>
          </a:p>
          <a:p>
            <a:pPr algn="ctr" eaLnBrk="0" hangingPunct="0"/>
            <a:r>
              <a:rPr kumimoji="0" lang="en-US" altLang="zh-TW" sz="1200" b="1"/>
              <a:t>LCR Server</a:t>
            </a:r>
          </a:p>
        </p:txBody>
      </p:sp>
      <p:sp>
        <p:nvSpPr>
          <p:cNvPr id="50221" name="Rectangle 74"/>
          <p:cNvSpPr>
            <a:spLocks noChangeArrowheads="1"/>
          </p:cNvSpPr>
          <p:nvPr/>
        </p:nvSpPr>
        <p:spPr bwMode="auto">
          <a:xfrm>
            <a:off x="2627313" y="5156200"/>
            <a:ext cx="1439862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A50021"/>
                </a:solidFill>
              </a:rPr>
              <a:t>20,000</a:t>
            </a:r>
            <a:r>
              <a:rPr kumimoji="0" lang="zh-TW" altLang="en-US" sz="1200">
                <a:solidFill>
                  <a:srgbClr val="A50021"/>
                </a:solidFill>
              </a:rPr>
              <a:t>筆手機號碼</a:t>
            </a:r>
            <a:endParaRPr kumimoji="0" lang="zh-TW" altLang="en-US" sz="1200"/>
          </a:p>
        </p:txBody>
      </p:sp>
      <p:sp>
        <p:nvSpPr>
          <p:cNvPr id="50222" name="Text Box 34"/>
          <p:cNvSpPr txBox="1">
            <a:spLocks noChangeArrowheads="1"/>
          </p:cNvSpPr>
          <p:nvPr/>
        </p:nvSpPr>
        <p:spPr bwMode="auto">
          <a:xfrm>
            <a:off x="4140200" y="4797425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cs typeface="Arial" charset="0"/>
              </a:rPr>
              <a:t>AD Server</a:t>
            </a:r>
          </a:p>
        </p:txBody>
      </p:sp>
      <p:pic>
        <p:nvPicPr>
          <p:cNvPr id="50223" name="Picture 93" descr="IV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508500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900113" y="4581525"/>
            <a:ext cx="1439862" cy="620713"/>
            <a:chOff x="666" y="2767"/>
            <a:chExt cx="737" cy="391"/>
          </a:xfrm>
        </p:grpSpPr>
        <p:pic>
          <p:nvPicPr>
            <p:cNvPr id="50241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42" name="Text Box 193"/>
            <p:cNvSpPr txBox="1">
              <a:spLocks noChangeArrowheads="1"/>
            </p:cNvSpPr>
            <p:nvPr/>
          </p:nvSpPr>
          <p:spPr bwMode="auto">
            <a:xfrm>
              <a:off x="850" y="2858"/>
              <a:ext cx="4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sp>
        <p:nvSpPr>
          <p:cNvPr id="50225" name="Line 18"/>
          <p:cNvSpPr>
            <a:spLocks noChangeShapeType="1"/>
          </p:cNvSpPr>
          <p:nvPr/>
        </p:nvSpPr>
        <p:spPr bwMode="auto">
          <a:xfrm>
            <a:off x="4643438" y="4292600"/>
            <a:ext cx="0" cy="322263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226" name="Rectangle 74"/>
          <p:cNvSpPr>
            <a:spLocks noChangeArrowheads="1"/>
          </p:cNvSpPr>
          <p:nvPr/>
        </p:nvSpPr>
        <p:spPr bwMode="auto">
          <a:xfrm>
            <a:off x="5795963" y="3943350"/>
            <a:ext cx="1439862" cy="2778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006699"/>
                </a:solidFill>
              </a:rPr>
              <a:t>專線 </a:t>
            </a:r>
            <a:r>
              <a:rPr kumimoji="0" lang="en-US" altLang="zh-TW" sz="1200">
                <a:solidFill>
                  <a:srgbClr val="006699"/>
                </a:solidFill>
              </a:rPr>
              <a:t>or VPN</a:t>
            </a:r>
            <a:endParaRPr kumimoji="0" lang="zh-TW" altLang="en-US" sz="1200">
              <a:solidFill>
                <a:srgbClr val="006699"/>
              </a:solidFill>
            </a:endParaRPr>
          </a:p>
        </p:txBody>
      </p:sp>
      <p:pic>
        <p:nvPicPr>
          <p:cNvPr id="50227" name="Picture 40" descr="ADSLmodem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076700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28" name="Picture 183" descr="apple-iphone_400x4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1779588" y="1773238"/>
            <a:ext cx="271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29" name="Picture 183" descr="apple-iphone_400x4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99" t="6061" r="24794" b="7162"/>
          <a:stretch>
            <a:fillRect/>
          </a:stretch>
        </p:blipFill>
        <p:spPr bwMode="auto">
          <a:xfrm>
            <a:off x="971550" y="1773238"/>
            <a:ext cx="271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148138" y="2276475"/>
            <a:ext cx="1728787" cy="935038"/>
            <a:chOff x="2925" y="1344"/>
            <a:chExt cx="1270" cy="635"/>
          </a:xfrm>
        </p:grpSpPr>
        <p:sp>
          <p:nvSpPr>
            <p:cNvPr id="50239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460 w 1250"/>
                <a:gd name="T1" fmla="*/ 5 h 693"/>
                <a:gd name="T2" fmla="*/ 233 w 1250"/>
                <a:gd name="T3" fmla="*/ 5 h 693"/>
                <a:gd name="T4" fmla="*/ 30 w 1250"/>
                <a:gd name="T5" fmla="*/ 5 h 693"/>
                <a:gd name="T6" fmla="*/ 2 w 1250"/>
                <a:gd name="T7" fmla="*/ 5 h 693"/>
                <a:gd name="T8" fmla="*/ 6 w 1250"/>
                <a:gd name="T9" fmla="*/ 7 h 693"/>
                <a:gd name="T10" fmla="*/ 28 w 1250"/>
                <a:gd name="T11" fmla="*/ 7 h 693"/>
                <a:gd name="T12" fmla="*/ 200 w 1250"/>
                <a:gd name="T13" fmla="*/ 8 h 693"/>
                <a:gd name="T14" fmla="*/ 466 w 1250"/>
                <a:gd name="T15" fmla="*/ 9 h 693"/>
                <a:gd name="T16" fmla="*/ 810 w 1250"/>
                <a:gd name="T17" fmla="*/ 9 h 693"/>
                <a:gd name="T18" fmla="*/ 1059 w 1250"/>
                <a:gd name="T19" fmla="*/ 10 h 693"/>
                <a:gd name="T20" fmla="*/ 1223 w 1250"/>
                <a:gd name="T21" fmla="*/ 10 h 693"/>
                <a:gd name="T22" fmla="*/ 1438 w 1250"/>
                <a:gd name="T23" fmla="*/ 11 h 693"/>
                <a:gd name="T24" fmla="*/ 1687 w 1250"/>
                <a:gd name="T25" fmla="*/ 11 h 693"/>
                <a:gd name="T26" fmla="*/ 1976 w 1250"/>
                <a:gd name="T27" fmla="*/ 11 h 693"/>
                <a:gd name="T28" fmla="*/ 2257 w 1250"/>
                <a:gd name="T29" fmla="*/ 11 h 693"/>
                <a:gd name="T30" fmla="*/ 2474 w 1250"/>
                <a:gd name="T31" fmla="*/ 11 h 693"/>
                <a:gd name="T32" fmla="*/ 2719 w 1250"/>
                <a:gd name="T33" fmla="*/ 11 h 693"/>
                <a:gd name="T34" fmla="*/ 3015 w 1250"/>
                <a:gd name="T35" fmla="*/ 12 h 693"/>
                <a:gd name="T36" fmla="*/ 3328 w 1250"/>
                <a:gd name="T37" fmla="*/ 12 h 693"/>
                <a:gd name="T38" fmla="*/ 3748 w 1250"/>
                <a:gd name="T39" fmla="*/ 11 h 693"/>
                <a:gd name="T40" fmla="*/ 4146 w 1250"/>
                <a:gd name="T41" fmla="*/ 10 h 693"/>
                <a:gd name="T42" fmla="*/ 4305 w 1250"/>
                <a:gd name="T43" fmla="*/ 9 h 693"/>
                <a:gd name="T44" fmla="*/ 4768 w 1250"/>
                <a:gd name="T45" fmla="*/ 9 h 693"/>
                <a:gd name="T46" fmla="*/ 5086 w 1250"/>
                <a:gd name="T47" fmla="*/ 8 h 693"/>
                <a:gd name="T48" fmla="*/ 5261 w 1250"/>
                <a:gd name="T49" fmla="*/ 7 h 693"/>
                <a:gd name="T50" fmla="*/ 5291 w 1250"/>
                <a:gd name="T51" fmla="*/ 6 h 693"/>
                <a:gd name="T52" fmla="*/ 5295 w 1250"/>
                <a:gd name="T53" fmla="*/ 5 h 693"/>
                <a:gd name="T54" fmla="*/ 5224 w 1250"/>
                <a:gd name="T55" fmla="*/ 5 h 693"/>
                <a:gd name="T56" fmla="*/ 5107 w 1250"/>
                <a:gd name="T57" fmla="*/ 5 h 693"/>
                <a:gd name="T58" fmla="*/ 4939 w 1250"/>
                <a:gd name="T59" fmla="*/ 5 h 693"/>
                <a:gd name="T60" fmla="*/ 4750 w 1250"/>
                <a:gd name="T61" fmla="*/ 5 h 693"/>
                <a:gd name="T62" fmla="*/ 4756 w 1250"/>
                <a:gd name="T63" fmla="*/ 5 h 693"/>
                <a:gd name="T64" fmla="*/ 4686 w 1250"/>
                <a:gd name="T65" fmla="*/ 5 h 693"/>
                <a:gd name="T66" fmla="*/ 4524 w 1250"/>
                <a:gd name="T67" fmla="*/ 5 h 693"/>
                <a:gd name="T68" fmla="*/ 4269 w 1250"/>
                <a:gd name="T69" fmla="*/ 5 h 693"/>
                <a:gd name="T70" fmla="*/ 3968 w 1250"/>
                <a:gd name="T71" fmla="*/ 5 h 693"/>
                <a:gd name="T72" fmla="*/ 3614 w 1250"/>
                <a:gd name="T73" fmla="*/ 5 h 693"/>
                <a:gd name="T74" fmla="*/ 3434 w 1250"/>
                <a:gd name="T75" fmla="*/ 5 h 693"/>
                <a:gd name="T76" fmla="*/ 3189 w 1250"/>
                <a:gd name="T77" fmla="*/ 5 h 693"/>
                <a:gd name="T78" fmla="*/ 2624 w 1250"/>
                <a:gd name="T79" fmla="*/ 0 h 693"/>
                <a:gd name="T80" fmla="*/ 2012 w 1250"/>
                <a:gd name="T81" fmla="*/ 5 h 693"/>
                <a:gd name="T82" fmla="*/ 1773 w 1250"/>
                <a:gd name="T83" fmla="*/ 5 h 693"/>
                <a:gd name="T84" fmla="*/ 1611 w 1250"/>
                <a:gd name="T85" fmla="*/ 5 h 693"/>
                <a:gd name="T86" fmla="*/ 1224 w 1250"/>
                <a:gd name="T87" fmla="*/ 5 h 693"/>
                <a:gd name="T88" fmla="*/ 937 w 1250"/>
                <a:gd name="T89" fmla="*/ 5 h 693"/>
                <a:gd name="T90" fmla="*/ 717 w 1250"/>
                <a:gd name="T91" fmla="*/ 5 h 693"/>
                <a:gd name="T92" fmla="*/ 597 w 1250"/>
                <a:gd name="T93" fmla="*/ 5 h 693"/>
                <a:gd name="T94" fmla="*/ 580 w 1250"/>
                <a:gd name="T95" fmla="*/ 5 h 693"/>
                <a:gd name="T96" fmla="*/ 600 w 1250"/>
                <a:gd name="T97" fmla="*/ 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40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遠傳電信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50231" name="Line 25"/>
          <p:cNvSpPr>
            <a:spLocks noChangeShapeType="1"/>
          </p:cNvSpPr>
          <p:nvPr/>
        </p:nvSpPr>
        <p:spPr bwMode="auto">
          <a:xfrm>
            <a:off x="3708400" y="4652963"/>
            <a:ext cx="503238" cy="0"/>
          </a:xfrm>
          <a:prstGeom prst="line">
            <a:avLst/>
          </a:prstGeom>
          <a:noFill/>
          <a:ln w="50800">
            <a:solidFill>
              <a:srgbClr val="6600FF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232" name="Rectangle 74"/>
          <p:cNvSpPr>
            <a:spLocks noChangeArrowheads="1"/>
          </p:cNvSpPr>
          <p:nvPr/>
        </p:nvSpPr>
        <p:spPr bwMode="auto">
          <a:xfrm>
            <a:off x="3492500" y="4076700"/>
            <a:ext cx="1008063" cy="463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6600FF"/>
                </a:solidFill>
              </a:rPr>
              <a:t>DB update by FTP</a:t>
            </a:r>
            <a:endParaRPr kumimoji="0" lang="zh-TW" altLang="en-US" sz="1200">
              <a:solidFill>
                <a:srgbClr val="6600FF"/>
              </a:solidFill>
            </a:endParaRPr>
          </a:p>
        </p:txBody>
      </p:sp>
      <p:sp>
        <p:nvSpPr>
          <p:cNvPr id="80" name="Rectangle 158"/>
          <p:cNvSpPr>
            <a:spLocks noChangeArrowheads="1"/>
          </p:cNvSpPr>
          <p:nvPr/>
        </p:nvSpPr>
        <p:spPr bwMode="auto">
          <a:xfrm>
            <a:off x="539750" y="908050"/>
            <a:ext cx="768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)"/>
              <a:defRPr/>
            </a:pPr>
            <a:r>
              <a:rPr lang="zh-TW" altLang="en-US" sz="1800" dirty="0">
                <a:latin typeface="Arial" pitchFamily="34" charset="0"/>
                <a:ea typeface="新細明體" pitchFamily="18" charset="-120"/>
              </a:rPr>
              <a:t>桌機撥打手機時，中華門號走中華路由、</a:t>
            </a:r>
            <a:r>
              <a:rPr lang="zh-TW" altLang="en-US" sz="1800" u="sng" dirty="0">
                <a:latin typeface="Arial" pitchFamily="34" charset="0"/>
                <a:ea typeface="新細明體" pitchFamily="18" charset="-120"/>
              </a:rPr>
              <a:t>非中華門號</a:t>
            </a:r>
            <a:r>
              <a:rPr lang="zh-TW" altLang="en-US" sz="1800" dirty="0">
                <a:latin typeface="Arial" pitchFamily="34" charset="0"/>
                <a:ea typeface="新細明體" pitchFamily="18" charset="-120"/>
              </a:rPr>
              <a:t>走遠傳節費路由。</a:t>
            </a:r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1295400" y="2492375"/>
            <a:ext cx="1812925" cy="2778125"/>
          </a:xfrm>
          <a:custGeom>
            <a:avLst/>
            <a:gdLst>
              <a:gd name="T0" fmla="*/ 2147483647 w 200298"/>
              <a:gd name="T1" fmla="*/ 2147483647 h 10827"/>
              <a:gd name="T2" fmla="*/ 2147483647 w 200298"/>
              <a:gd name="T3" fmla="*/ 2147483647 h 10827"/>
              <a:gd name="T4" fmla="*/ 2147483647 w 200298"/>
              <a:gd name="T5" fmla="*/ 2147483647 h 10827"/>
              <a:gd name="T6" fmla="*/ 2147483647 w 200298"/>
              <a:gd name="T7" fmla="*/ 2147483647 h 10827"/>
              <a:gd name="T8" fmla="*/ 2147483647 w 200298"/>
              <a:gd name="T9" fmla="*/ 0 h 108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298"/>
              <a:gd name="T16" fmla="*/ 0 h 10827"/>
              <a:gd name="T17" fmla="*/ 200298 w 200298"/>
              <a:gd name="T18" fmla="*/ 10827 h 108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298" h="10827">
                <a:moveTo>
                  <a:pt x="1404" y="10827"/>
                </a:moveTo>
                <a:cubicBezTo>
                  <a:pt x="0" y="10214"/>
                  <a:pt x="4899" y="7932"/>
                  <a:pt x="35837" y="6736"/>
                </a:cubicBezTo>
                <a:cubicBezTo>
                  <a:pt x="66775" y="5540"/>
                  <a:pt x="173772" y="4584"/>
                  <a:pt x="187035" y="3649"/>
                </a:cubicBezTo>
                <a:cubicBezTo>
                  <a:pt x="200298" y="2714"/>
                  <a:pt x="145920" y="1684"/>
                  <a:pt x="115415" y="1123"/>
                </a:cubicBezTo>
                <a:cubicBezTo>
                  <a:pt x="84212" y="327"/>
                  <a:pt x="55556" y="324"/>
                  <a:pt x="19921" y="0"/>
                </a:cubicBezTo>
              </a:path>
            </a:pathLst>
          </a:custGeom>
          <a:noFill/>
          <a:ln w="5080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3" name="Text Box 74"/>
          <p:cNvSpPr txBox="1">
            <a:spLocks noChangeArrowheads="1"/>
          </p:cNvSpPr>
          <p:nvPr/>
        </p:nvSpPr>
        <p:spPr bwMode="auto">
          <a:xfrm>
            <a:off x="2317750" y="5213350"/>
            <a:ext cx="2254250" cy="3048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1.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撥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0928000111 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中華門號</a:t>
            </a: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1358900" y="4241800"/>
            <a:ext cx="1435100" cy="965200"/>
          </a:xfrm>
          <a:custGeom>
            <a:avLst/>
            <a:gdLst>
              <a:gd name="T0" fmla="*/ 2147483647 w 904"/>
              <a:gd name="T1" fmla="*/ 0 h 608"/>
              <a:gd name="T2" fmla="*/ 2147483647 w 904"/>
              <a:gd name="T3" fmla="*/ 2147483647 h 608"/>
              <a:gd name="T4" fmla="*/ 2147483647 w 904"/>
              <a:gd name="T5" fmla="*/ 2147483647 h 608"/>
              <a:gd name="T6" fmla="*/ 2147483647 w 904"/>
              <a:gd name="T7" fmla="*/ 2147483647 h 608"/>
              <a:gd name="T8" fmla="*/ 2147483647 w 904"/>
              <a:gd name="T9" fmla="*/ 2147483647 h 608"/>
              <a:gd name="T10" fmla="*/ 0 w 904"/>
              <a:gd name="T11" fmla="*/ 2147483647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4"/>
              <a:gd name="T19" fmla="*/ 0 h 608"/>
              <a:gd name="T20" fmla="*/ 3072 w 904"/>
              <a:gd name="T21" fmla="*/ 1007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4" h="608">
                <a:moveTo>
                  <a:pt x="904" y="160"/>
                </a:moveTo>
                <a:cubicBezTo>
                  <a:pt x="851" y="135"/>
                  <a:pt x="705" y="16"/>
                  <a:pt x="584" y="8"/>
                </a:cubicBezTo>
                <a:cubicBezTo>
                  <a:pt x="463" y="0"/>
                  <a:pt x="273" y="12"/>
                  <a:pt x="176" y="112"/>
                </a:cubicBezTo>
                <a:cubicBezTo>
                  <a:pt x="79" y="212"/>
                  <a:pt x="37" y="505"/>
                  <a:pt x="0" y="608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1333500" y="2420938"/>
            <a:ext cx="4391025" cy="2824162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0" y="10000"/>
                </a:moveTo>
                <a:cubicBezTo>
                  <a:pt x="192" y="9365"/>
                  <a:pt x="24" y="7191"/>
                  <a:pt x="1144" y="6374"/>
                </a:cubicBezTo>
                <a:cubicBezTo>
                  <a:pt x="1933" y="5632"/>
                  <a:pt x="3659" y="6585"/>
                  <a:pt x="4588" y="6374"/>
                </a:cubicBezTo>
                <a:cubicBezTo>
                  <a:pt x="5517" y="6162"/>
                  <a:pt x="6037" y="5736"/>
                  <a:pt x="6720" y="5099"/>
                </a:cubicBezTo>
                <a:cubicBezTo>
                  <a:pt x="7403" y="4462"/>
                  <a:pt x="8141" y="3400"/>
                  <a:pt x="8688" y="2550"/>
                </a:cubicBezTo>
                <a:cubicBezTo>
                  <a:pt x="9234" y="1701"/>
                  <a:pt x="9548" y="461"/>
                  <a:pt x="1000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6" name="Text Box 74"/>
          <p:cNvSpPr txBox="1">
            <a:spLocks noChangeArrowheads="1"/>
          </p:cNvSpPr>
          <p:nvPr/>
        </p:nvSpPr>
        <p:spPr bwMode="auto">
          <a:xfrm>
            <a:off x="2317750" y="5572125"/>
            <a:ext cx="225425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2.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撥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0936000168 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遠傳門號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188"/>
          <p:cNvSpPr>
            <a:spLocks noChangeShapeType="1"/>
          </p:cNvSpPr>
          <p:nvPr/>
        </p:nvSpPr>
        <p:spPr bwMode="auto">
          <a:xfrm>
            <a:off x="6918325" y="4400550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3" name="Line 187"/>
          <p:cNvSpPr>
            <a:spLocks noChangeShapeType="1"/>
          </p:cNvSpPr>
          <p:nvPr/>
        </p:nvSpPr>
        <p:spPr bwMode="auto">
          <a:xfrm>
            <a:off x="1835150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188"/>
          <p:cNvSpPr>
            <a:spLocks noChangeShapeType="1"/>
          </p:cNvSpPr>
          <p:nvPr/>
        </p:nvSpPr>
        <p:spPr bwMode="auto">
          <a:xfrm>
            <a:off x="1979613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5" name="Line 189"/>
          <p:cNvSpPr>
            <a:spLocks noChangeShapeType="1"/>
          </p:cNvSpPr>
          <p:nvPr/>
        </p:nvSpPr>
        <p:spPr bwMode="auto">
          <a:xfrm>
            <a:off x="2124075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6" name="Line 190"/>
          <p:cNvSpPr>
            <a:spLocks noChangeShapeType="1"/>
          </p:cNvSpPr>
          <p:nvPr/>
        </p:nvSpPr>
        <p:spPr bwMode="auto">
          <a:xfrm>
            <a:off x="22685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7" name="Line 187"/>
          <p:cNvSpPr>
            <a:spLocks noChangeShapeType="1"/>
          </p:cNvSpPr>
          <p:nvPr/>
        </p:nvSpPr>
        <p:spPr bwMode="auto">
          <a:xfrm>
            <a:off x="11874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8" name="Line 188"/>
          <p:cNvSpPr>
            <a:spLocks noChangeShapeType="1"/>
          </p:cNvSpPr>
          <p:nvPr/>
        </p:nvSpPr>
        <p:spPr bwMode="auto">
          <a:xfrm>
            <a:off x="1474788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189"/>
          <p:cNvSpPr>
            <a:spLocks noChangeShapeType="1"/>
          </p:cNvSpPr>
          <p:nvPr/>
        </p:nvSpPr>
        <p:spPr bwMode="auto">
          <a:xfrm>
            <a:off x="1763713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90"/>
          <p:cNvSpPr>
            <a:spLocks noChangeShapeType="1"/>
          </p:cNvSpPr>
          <p:nvPr/>
        </p:nvSpPr>
        <p:spPr bwMode="auto">
          <a:xfrm>
            <a:off x="2051050" y="50133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88"/>
          <p:cNvSpPr>
            <a:spLocks noChangeShapeType="1"/>
          </p:cNvSpPr>
          <p:nvPr/>
        </p:nvSpPr>
        <p:spPr bwMode="auto">
          <a:xfrm>
            <a:off x="4397375" y="27082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88"/>
          <p:cNvSpPr>
            <a:spLocks noChangeShapeType="1"/>
          </p:cNvSpPr>
          <p:nvPr/>
        </p:nvSpPr>
        <p:spPr bwMode="auto">
          <a:xfrm>
            <a:off x="6199188" y="26368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2"/>
          <p:cNvSpPr>
            <a:spLocks noChangeShapeType="1"/>
          </p:cNvSpPr>
          <p:nvPr/>
        </p:nvSpPr>
        <p:spPr bwMode="auto">
          <a:xfrm flipH="1" flipV="1">
            <a:off x="2122488" y="4437063"/>
            <a:ext cx="12255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4" name="Line 187"/>
          <p:cNvSpPr>
            <a:spLocks noChangeShapeType="1"/>
          </p:cNvSpPr>
          <p:nvPr/>
        </p:nvSpPr>
        <p:spPr bwMode="auto">
          <a:xfrm>
            <a:off x="1403350" y="38925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5" name="Line 190"/>
          <p:cNvSpPr>
            <a:spLocks noChangeShapeType="1"/>
          </p:cNvSpPr>
          <p:nvPr/>
        </p:nvSpPr>
        <p:spPr bwMode="auto">
          <a:xfrm>
            <a:off x="7812088" y="38925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1216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0" name="Line 18"/>
          <p:cNvSpPr>
            <a:spLocks noChangeShapeType="1"/>
          </p:cNvSpPr>
          <p:nvPr/>
        </p:nvSpPr>
        <p:spPr bwMode="auto">
          <a:xfrm>
            <a:off x="4398963" y="3789363"/>
            <a:ext cx="0" cy="647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 flipV="1">
            <a:off x="6156325" y="3860800"/>
            <a:ext cx="0" cy="5762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89538" y="2144713"/>
            <a:ext cx="1728787" cy="935037"/>
            <a:chOff x="2925" y="1344"/>
            <a:chExt cx="1270" cy="635"/>
          </a:xfrm>
        </p:grpSpPr>
        <p:sp>
          <p:nvSpPr>
            <p:cNvPr id="51290" name="Freeform 198"/>
            <p:cNvSpPr>
              <a:spLocks/>
            </p:cNvSpPr>
            <p:nvPr/>
          </p:nvSpPr>
          <p:spPr bwMode="auto">
            <a:xfrm>
              <a:off x="2925" y="1344"/>
              <a:ext cx="1270" cy="635"/>
            </a:xfrm>
            <a:custGeom>
              <a:avLst/>
              <a:gdLst>
                <a:gd name="T0" fmla="*/ 399 w 1250"/>
                <a:gd name="T1" fmla="*/ 10 h 693"/>
                <a:gd name="T2" fmla="*/ 203 w 1250"/>
                <a:gd name="T3" fmla="*/ 11 h 693"/>
                <a:gd name="T4" fmla="*/ 30 w 1250"/>
                <a:gd name="T5" fmla="*/ 13 h 693"/>
                <a:gd name="T6" fmla="*/ 2 w 1250"/>
                <a:gd name="T7" fmla="*/ 14 h 693"/>
                <a:gd name="T8" fmla="*/ 6 w 1250"/>
                <a:gd name="T9" fmla="*/ 16 h 693"/>
                <a:gd name="T10" fmla="*/ 28 w 1250"/>
                <a:gd name="T11" fmla="*/ 16 h 693"/>
                <a:gd name="T12" fmla="*/ 173 w 1250"/>
                <a:gd name="T13" fmla="*/ 17 h 693"/>
                <a:gd name="T14" fmla="*/ 404 w 1250"/>
                <a:gd name="T15" fmla="*/ 19 h 693"/>
                <a:gd name="T16" fmla="*/ 702 w 1250"/>
                <a:gd name="T17" fmla="*/ 20 h 693"/>
                <a:gd name="T18" fmla="*/ 918 w 1250"/>
                <a:gd name="T19" fmla="*/ 21 h 693"/>
                <a:gd name="T20" fmla="*/ 1060 w 1250"/>
                <a:gd name="T21" fmla="*/ 22 h 693"/>
                <a:gd name="T22" fmla="*/ 1246 w 1250"/>
                <a:gd name="T23" fmla="*/ 23 h 693"/>
                <a:gd name="T24" fmla="*/ 1462 w 1250"/>
                <a:gd name="T25" fmla="*/ 23 h 693"/>
                <a:gd name="T26" fmla="*/ 1713 w 1250"/>
                <a:gd name="T27" fmla="*/ 23 h 693"/>
                <a:gd name="T28" fmla="*/ 1957 w 1250"/>
                <a:gd name="T29" fmla="*/ 23 h 693"/>
                <a:gd name="T30" fmla="*/ 2145 w 1250"/>
                <a:gd name="T31" fmla="*/ 23 h 693"/>
                <a:gd name="T32" fmla="*/ 2357 w 1250"/>
                <a:gd name="T33" fmla="*/ 24 h 693"/>
                <a:gd name="T34" fmla="*/ 2614 w 1250"/>
                <a:gd name="T35" fmla="*/ 25 h 693"/>
                <a:gd name="T36" fmla="*/ 2885 w 1250"/>
                <a:gd name="T37" fmla="*/ 25 h 693"/>
                <a:gd name="T38" fmla="*/ 3249 w 1250"/>
                <a:gd name="T39" fmla="*/ 23 h 693"/>
                <a:gd name="T40" fmla="*/ 3596 w 1250"/>
                <a:gd name="T41" fmla="*/ 21 h 693"/>
                <a:gd name="T42" fmla="*/ 3729 w 1250"/>
                <a:gd name="T43" fmla="*/ 20 h 693"/>
                <a:gd name="T44" fmla="*/ 4134 w 1250"/>
                <a:gd name="T45" fmla="*/ 19 h 693"/>
                <a:gd name="T46" fmla="*/ 4408 w 1250"/>
                <a:gd name="T47" fmla="*/ 17 h 693"/>
                <a:gd name="T48" fmla="*/ 4560 w 1250"/>
                <a:gd name="T49" fmla="*/ 16 h 693"/>
                <a:gd name="T50" fmla="*/ 4587 w 1250"/>
                <a:gd name="T51" fmla="*/ 15 h 693"/>
                <a:gd name="T52" fmla="*/ 4590 w 1250"/>
                <a:gd name="T53" fmla="*/ 14 h 693"/>
                <a:gd name="T54" fmla="*/ 4529 w 1250"/>
                <a:gd name="T55" fmla="*/ 13 h 693"/>
                <a:gd name="T56" fmla="*/ 4428 w 1250"/>
                <a:gd name="T57" fmla="*/ 11 h 693"/>
                <a:gd name="T58" fmla="*/ 4281 w 1250"/>
                <a:gd name="T59" fmla="*/ 10 h 693"/>
                <a:gd name="T60" fmla="*/ 4118 w 1250"/>
                <a:gd name="T61" fmla="*/ 8 h 693"/>
                <a:gd name="T62" fmla="*/ 4123 w 1250"/>
                <a:gd name="T63" fmla="*/ 6 h 693"/>
                <a:gd name="T64" fmla="*/ 4063 w 1250"/>
                <a:gd name="T65" fmla="*/ 5 h 693"/>
                <a:gd name="T66" fmla="*/ 3921 w 1250"/>
                <a:gd name="T67" fmla="*/ 5 h 693"/>
                <a:gd name="T68" fmla="*/ 3702 w 1250"/>
                <a:gd name="T69" fmla="*/ 5 h 693"/>
                <a:gd name="T70" fmla="*/ 3438 w 1250"/>
                <a:gd name="T71" fmla="*/ 5 h 693"/>
                <a:gd name="T72" fmla="*/ 3133 w 1250"/>
                <a:gd name="T73" fmla="*/ 5 h 693"/>
                <a:gd name="T74" fmla="*/ 2977 w 1250"/>
                <a:gd name="T75" fmla="*/ 5 h 693"/>
                <a:gd name="T76" fmla="*/ 2765 w 1250"/>
                <a:gd name="T77" fmla="*/ 5 h 693"/>
                <a:gd name="T78" fmla="*/ 2275 w 1250"/>
                <a:gd name="T79" fmla="*/ 0 h 693"/>
                <a:gd name="T80" fmla="*/ 1744 w 1250"/>
                <a:gd name="T81" fmla="*/ 5 h 693"/>
                <a:gd name="T82" fmla="*/ 1537 w 1250"/>
                <a:gd name="T83" fmla="*/ 5 h 693"/>
                <a:gd name="T84" fmla="*/ 1397 w 1250"/>
                <a:gd name="T85" fmla="*/ 5 h 693"/>
                <a:gd name="T86" fmla="*/ 1061 w 1250"/>
                <a:gd name="T87" fmla="*/ 5 h 693"/>
                <a:gd name="T88" fmla="*/ 812 w 1250"/>
                <a:gd name="T89" fmla="*/ 5 h 693"/>
                <a:gd name="T90" fmla="*/ 622 w 1250"/>
                <a:gd name="T91" fmla="*/ 5 h 693"/>
                <a:gd name="T92" fmla="*/ 518 w 1250"/>
                <a:gd name="T93" fmla="*/ 6 h 693"/>
                <a:gd name="T94" fmla="*/ 503 w 1250"/>
                <a:gd name="T95" fmla="*/ 8 h 693"/>
                <a:gd name="T96" fmla="*/ 521 w 1250"/>
                <a:gd name="T97" fmla="*/ 10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91" name="Text Box 199"/>
            <p:cNvSpPr txBox="1">
              <a:spLocks noChangeArrowheads="1"/>
            </p:cNvSpPr>
            <p:nvPr/>
          </p:nvSpPr>
          <p:spPr bwMode="auto">
            <a:xfrm>
              <a:off x="3107" y="1433"/>
              <a:ext cx="892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chemeClr val="bg1"/>
                  </a:solidFill>
                </a:rPr>
                <a:t>遠傳</a:t>
              </a:r>
            </a:p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IP-MVPN</a:t>
              </a:r>
            </a:p>
          </p:txBody>
        </p:sp>
      </p:grpSp>
      <p:sp>
        <p:nvSpPr>
          <p:cNvPr id="51223" name="Line 25"/>
          <p:cNvSpPr>
            <a:spLocks noChangeShapeType="1"/>
          </p:cNvSpPr>
          <p:nvPr/>
        </p:nvSpPr>
        <p:spPr bwMode="auto">
          <a:xfrm flipH="1" flipV="1">
            <a:off x="3563938" y="4437063"/>
            <a:ext cx="2952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24" name="Line 187"/>
          <p:cNvSpPr>
            <a:spLocks noChangeShapeType="1"/>
          </p:cNvSpPr>
          <p:nvPr/>
        </p:nvSpPr>
        <p:spPr bwMode="auto">
          <a:xfrm>
            <a:off x="71262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25" name="Line 188"/>
          <p:cNvSpPr>
            <a:spLocks noChangeShapeType="1"/>
          </p:cNvSpPr>
          <p:nvPr/>
        </p:nvSpPr>
        <p:spPr bwMode="auto">
          <a:xfrm>
            <a:off x="7413625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26" name="Line 189"/>
          <p:cNvSpPr>
            <a:spLocks noChangeShapeType="1"/>
          </p:cNvSpPr>
          <p:nvPr/>
        </p:nvSpPr>
        <p:spPr bwMode="auto">
          <a:xfrm>
            <a:off x="7702550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27" name="Line 190"/>
          <p:cNvSpPr>
            <a:spLocks noChangeShapeType="1"/>
          </p:cNvSpPr>
          <p:nvPr/>
        </p:nvSpPr>
        <p:spPr bwMode="auto">
          <a:xfrm>
            <a:off x="7989888" y="49418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1228" name="Picture 194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9" name="Picture 1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0" name="Picture 196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1" name="Picture 197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5516563"/>
            <a:ext cx="365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235825" y="3357563"/>
            <a:ext cx="1223963" cy="792162"/>
            <a:chOff x="4241" y="2115"/>
            <a:chExt cx="1043" cy="544"/>
          </a:xfrm>
        </p:grpSpPr>
        <p:sp>
          <p:nvSpPr>
            <p:cNvPr id="51288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89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</a:rPr>
                <a:t>PSTN</a:t>
              </a:r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2627313" y="3965575"/>
            <a:ext cx="1368425" cy="903288"/>
            <a:chOff x="2244" y="2569"/>
            <a:chExt cx="1224" cy="589"/>
          </a:xfrm>
        </p:grpSpPr>
        <p:sp>
          <p:nvSpPr>
            <p:cNvPr id="51286" name="Freeform 190"/>
            <p:cNvSpPr>
              <a:spLocks/>
            </p:cNvSpPr>
            <p:nvPr/>
          </p:nvSpPr>
          <p:spPr bwMode="auto">
            <a:xfrm>
              <a:off x="2244" y="2569"/>
              <a:ext cx="1224" cy="589"/>
            </a:xfrm>
            <a:custGeom>
              <a:avLst/>
              <a:gdLst>
                <a:gd name="T0" fmla="*/ 6132 w 1250"/>
                <a:gd name="T1" fmla="*/ 35 h 693"/>
                <a:gd name="T2" fmla="*/ 3092 w 1250"/>
                <a:gd name="T3" fmla="*/ 39 h 693"/>
                <a:gd name="T4" fmla="*/ 905 w 1250"/>
                <a:gd name="T5" fmla="*/ 43 h 693"/>
                <a:gd name="T6" fmla="*/ 69 w 1250"/>
                <a:gd name="T7" fmla="*/ 50 h 693"/>
                <a:gd name="T8" fmla="*/ 153 w 1250"/>
                <a:gd name="T9" fmla="*/ 56 h 693"/>
                <a:gd name="T10" fmla="*/ 837 w 1250"/>
                <a:gd name="T11" fmla="*/ 59 h 693"/>
                <a:gd name="T12" fmla="*/ 2629 w 1250"/>
                <a:gd name="T13" fmla="*/ 65 h 693"/>
                <a:gd name="T14" fmla="*/ 6209 w 1250"/>
                <a:gd name="T15" fmla="*/ 70 h 693"/>
                <a:gd name="T16" fmla="*/ 10771 w 1250"/>
                <a:gd name="T17" fmla="*/ 71 h 693"/>
                <a:gd name="T18" fmla="*/ 14022 w 1250"/>
                <a:gd name="T19" fmla="*/ 75 h 693"/>
                <a:gd name="T20" fmla="*/ 16223 w 1250"/>
                <a:gd name="T21" fmla="*/ 78 h 693"/>
                <a:gd name="T22" fmla="*/ 19078 w 1250"/>
                <a:gd name="T23" fmla="*/ 82 h 693"/>
                <a:gd name="T24" fmla="*/ 22397 w 1250"/>
                <a:gd name="T25" fmla="*/ 84 h 693"/>
                <a:gd name="T26" fmla="*/ 26242 w 1250"/>
                <a:gd name="T27" fmla="*/ 84 h 693"/>
                <a:gd name="T28" fmla="*/ 30004 w 1250"/>
                <a:gd name="T29" fmla="*/ 82 h 693"/>
                <a:gd name="T30" fmla="*/ 32870 w 1250"/>
                <a:gd name="T31" fmla="*/ 82 h 693"/>
                <a:gd name="T32" fmla="*/ 36072 w 1250"/>
                <a:gd name="T33" fmla="*/ 85 h 693"/>
                <a:gd name="T34" fmla="*/ 40029 w 1250"/>
                <a:gd name="T35" fmla="*/ 87 h 693"/>
                <a:gd name="T36" fmla="*/ 44105 w 1250"/>
                <a:gd name="T37" fmla="*/ 87 h 693"/>
                <a:gd name="T38" fmla="*/ 49751 w 1250"/>
                <a:gd name="T39" fmla="*/ 83 h 693"/>
                <a:gd name="T40" fmla="*/ 55039 w 1250"/>
                <a:gd name="T41" fmla="*/ 75 h 693"/>
                <a:gd name="T42" fmla="*/ 57063 w 1250"/>
                <a:gd name="T43" fmla="*/ 71 h 693"/>
                <a:gd name="T44" fmla="*/ 63310 w 1250"/>
                <a:gd name="T45" fmla="*/ 67 h 693"/>
                <a:gd name="T46" fmla="*/ 67532 w 1250"/>
                <a:gd name="T47" fmla="*/ 64 h 693"/>
                <a:gd name="T48" fmla="*/ 69859 w 1250"/>
                <a:gd name="T49" fmla="*/ 56 h 693"/>
                <a:gd name="T50" fmla="*/ 70195 w 1250"/>
                <a:gd name="T51" fmla="*/ 54 h 693"/>
                <a:gd name="T52" fmla="*/ 70237 w 1250"/>
                <a:gd name="T53" fmla="*/ 50 h 693"/>
                <a:gd name="T54" fmla="*/ 69323 w 1250"/>
                <a:gd name="T55" fmla="*/ 43 h 693"/>
                <a:gd name="T56" fmla="*/ 67801 w 1250"/>
                <a:gd name="T57" fmla="*/ 39 h 693"/>
                <a:gd name="T58" fmla="*/ 65579 w 1250"/>
                <a:gd name="T59" fmla="*/ 35 h 693"/>
                <a:gd name="T60" fmla="*/ 63037 w 1250"/>
                <a:gd name="T61" fmla="*/ 30 h 693"/>
                <a:gd name="T62" fmla="*/ 63083 w 1250"/>
                <a:gd name="T63" fmla="*/ 25 h 693"/>
                <a:gd name="T64" fmla="*/ 62266 w 1250"/>
                <a:gd name="T65" fmla="*/ 20 h 693"/>
                <a:gd name="T66" fmla="*/ 59992 w 1250"/>
                <a:gd name="T67" fmla="*/ 14 h 693"/>
                <a:gd name="T68" fmla="*/ 56740 w 1250"/>
                <a:gd name="T69" fmla="*/ 10 h 693"/>
                <a:gd name="T70" fmla="*/ 52608 w 1250"/>
                <a:gd name="T71" fmla="*/ 8 h 693"/>
                <a:gd name="T72" fmla="*/ 47946 w 1250"/>
                <a:gd name="T73" fmla="*/ 11 h 693"/>
                <a:gd name="T74" fmla="*/ 45548 w 1250"/>
                <a:gd name="T75" fmla="*/ 6 h 693"/>
                <a:gd name="T76" fmla="*/ 42315 w 1250"/>
                <a:gd name="T77" fmla="*/ 3 h 693"/>
                <a:gd name="T78" fmla="*/ 34767 w 1250"/>
                <a:gd name="T79" fmla="*/ 0 h 693"/>
                <a:gd name="T80" fmla="*/ 26669 w 1250"/>
                <a:gd name="T81" fmla="*/ 3 h 693"/>
                <a:gd name="T82" fmla="*/ 23509 w 1250"/>
                <a:gd name="T83" fmla="*/ 6 h 693"/>
                <a:gd name="T84" fmla="*/ 21367 w 1250"/>
                <a:gd name="T85" fmla="*/ 11 h 693"/>
                <a:gd name="T86" fmla="*/ 16253 w 1250"/>
                <a:gd name="T87" fmla="*/ 10 h 693"/>
                <a:gd name="T88" fmla="*/ 12448 w 1250"/>
                <a:gd name="T89" fmla="*/ 13 h 693"/>
                <a:gd name="T90" fmla="*/ 9555 w 1250"/>
                <a:gd name="T91" fmla="*/ 18 h 693"/>
                <a:gd name="T92" fmla="*/ 7935 w 1250"/>
                <a:gd name="T93" fmla="*/ 25 h 693"/>
                <a:gd name="T94" fmla="*/ 7727 w 1250"/>
                <a:gd name="T95" fmla="*/ 30 h 693"/>
                <a:gd name="T96" fmla="*/ 7995 w 1250"/>
                <a:gd name="T97" fmla="*/ 34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356" y="2766"/>
              <a:ext cx="1001" cy="236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Intranet</a:t>
              </a:r>
              <a:endParaRPr lang="en-US" altLang="zh-TW" dirty="0">
                <a:ea typeface="新細明體" pitchFamily="18" charset="-120"/>
              </a:endParaRPr>
            </a:p>
          </p:txBody>
        </p:sp>
      </p:grpSp>
      <p:sp>
        <p:nvSpPr>
          <p:cNvPr id="192563" name="Rectangle 51"/>
          <p:cNvSpPr>
            <a:spLocks noChangeArrowheads="1"/>
          </p:cNvSpPr>
          <p:nvPr/>
        </p:nvSpPr>
        <p:spPr bwMode="auto">
          <a:xfrm>
            <a:off x="7164388" y="6015038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總公司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1254125" y="601503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b="1" dirty="0">
                <a:solidFill>
                  <a:srgbClr val="000066"/>
                </a:solidFill>
                <a:ea typeface="新細明體" pitchFamily="18" charset="-120"/>
              </a:rPr>
              <a:t>分公司</a:t>
            </a:r>
            <a:endParaRPr kumimoji="0" lang="en-US" altLang="zh-TW" b="1" dirty="0">
              <a:solidFill>
                <a:srgbClr val="000066"/>
              </a:solidFill>
              <a:ea typeface="新細明體" pitchFamily="18" charset="-120"/>
            </a:endParaRPr>
          </a:p>
        </p:txBody>
      </p:sp>
      <p:sp>
        <p:nvSpPr>
          <p:cNvPr id="51236" name="Text Box 302"/>
          <p:cNvSpPr txBox="1">
            <a:spLocks noChangeArrowheads="1"/>
          </p:cNvSpPr>
          <p:nvPr/>
        </p:nvSpPr>
        <p:spPr bwMode="auto">
          <a:xfrm>
            <a:off x="2238375" y="2722563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中華群組手機</a:t>
            </a:r>
          </a:p>
        </p:txBody>
      </p:sp>
      <p:sp>
        <p:nvSpPr>
          <p:cNvPr id="51237" name="Text Box 302"/>
          <p:cNvSpPr txBox="1">
            <a:spLocks noChangeArrowheads="1"/>
          </p:cNvSpPr>
          <p:nvPr/>
        </p:nvSpPr>
        <p:spPr bwMode="auto">
          <a:xfrm>
            <a:off x="7207250" y="27336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200" b="1"/>
              <a:t>遠傳群組手機</a:t>
            </a: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6732588" y="58880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69" name="Rectangle 57"/>
          <p:cNvSpPr>
            <a:spLocks noChangeArrowheads="1"/>
          </p:cNvSpPr>
          <p:nvPr/>
        </p:nvSpPr>
        <p:spPr bwMode="auto">
          <a:xfrm>
            <a:off x="7062788" y="2547938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11101</a:t>
            </a:r>
          </a:p>
        </p:txBody>
      </p:sp>
      <p:sp>
        <p:nvSpPr>
          <p:cNvPr id="192570" name="Rectangle 58"/>
          <p:cNvSpPr>
            <a:spLocks noChangeArrowheads="1"/>
          </p:cNvSpPr>
          <p:nvPr/>
        </p:nvSpPr>
        <p:spPr bwMode="auto">
          <a:xfrm>
            <a:off x="7854950" y="2547938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6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11102</a:t>
            </a:r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1949450" y="25368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5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30201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92275" y="58642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8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3462338" y="2132013"/>
            <a:ext cx="1727200" cy="935037"/>
            <a:chOff x="1474" y="1487"/>
            <a:chExt cx="1270" cy="589"/>
          </a:xfrm>
        </p:grpSpPr>
        <p:sp>
          <p:nvSpPr>
            <p:cNvPr id="51284" name="Freeform 198"/>
            <p:cNvSpPr>
              <a:spLocks/>
            </p:cNvSpPr>
            <p:nvPr/>
          </p:nvSpPr>
          <p:spPr bwMode="auto">
            <a:xfrm>
              <a:off x="1474" y="1487"/>
              <a:ext cx="1270" cy="589"/>
            </a:xfrm>
            <a:custGeom>
              <a:avLst/>
              <a:gdLst>
                <a:gd name="T0" fmla="*/ 2147483647 w 1250"/>
                <a:gd name="T1" fmla="*/ 7249301 h 693"/>
                <a:gd name="T2" fmla="*/ 2147483647 w 1250"/>
                <a:gd name="T3" fmla="*/ 7249301 h 693"/>
                <a:gd name="T4" fmla="*/ 2147483647 w 1250"/>
                <a:gd name="T5" fmla="*/ 7249301 h 693"/>
                <a:gd name="T6" fmla="*/ 2147483647 w 1250"/>
                <a:gd name="T7" fmla="*/ 7249301 h 693"/>
                <a:gd name="T8" fmla="*/ 2147483647 w 1250"/>
                <a:gd name="T9" fmla="*/ 7249301 h 693"/>
                <a:gd name="T10" fmla="*/ 2147483647 w 1250"/>
                <a:gd name="T11" fmla="*/ 7249301 h 693"/>
                <a:gd name="T12" fmla="*/ 2147483647 w 1250"/>
                <a:gd name="T13" fmla="*/ 7249301 h 693"/>
                <a:gd name="T14" fmla="*/ 2147483647 w 1250"/>
                <a:gd name="T15" fmla="*/ 7249301 h 693"/>
                <a:gd name="T16" fmla="*/ 2147483647 w 1250"/>
                <a:gd name="T17" fmla="*/ 7249301 h 693"/>
                <a:gd name="T18" fmla="*/ 2147483647 w 1250"/>
                <a:gd name="T19" fmla="*/ 7249301 h 693"/>
                <a:gd name="T20" fmla="*/ 2147483647 w 1250"/>
                <a:gd name="T21" fmla="*/ 7249301 h 693"/>
                <a:gd name="T22" fmla="*/ 2147483647 w 1250"/>
                <a:gd name="T23" fmla="*/ 7249301 h 693"/>
                <a:gd name="T24" fmla="*/ 2147483647 w 1250"/>
                <a:gd name="T25" fmla="*/ 7249301 h 693"/>
                <a:gd name="T26" fmla="*/ 2147483647 w 1250"/>
                <a:gd name="T27" fmla="*/ 7249301 h 693"/>
                <a:gd name="T28" fmla="*/ 2147483647 w 1250"/>
                <a:gd name="T29" fmla="*/ 7249301 h 693"/>
                <a:gd name="T30" fmla="*/ 2147483647 w 1250"/>
                <a:gd name="T31" fmla="*/ 7249301 h 693"/>
                <a:gd name="T32" fmla="*/ 2147483647 w 1250"/>
                <a:gd name="T33" fmla="*/ 7249301 h 693"/>
                <a:gd name="T34" fmla="*/ 2147483647 w 1250"/>
                <a:gd name="T35" fmla="*/ 7249301 h 693"/>
                <a:gd name="T36" fmla="*/ 2147483647 w 1250"/>
                <a:gd name="T37" fmla="*/ 7249301 h 693"/>
                <a:gd name="T38" fmla="*/ 2147483647 w 1250"/>
                <a:gd name="T39" fmla="*/ 7249301 h 693"/>
                <a:gd name="T40" fmla="*/ 2147483647 w 1250"/>
                <a:gd name="T41" fmla="*/ 7249301 h 693"/>
                <a:gd name="T42" fmla="*/ 2147483647 w 1250"/>
                <a:gd name="T43" fmla="*/ 7249301 h 693"/>
                <a:gd name="T44" fmla="*/ 2147483647 w 1250"/>
                <a:gd name="T45" fmla="*/ 7249301 h 693"/>
                <a:gd name="T46" fmla="*/ 2147483647 w 1250"/>
                <a:gd name="T47" fmla="*/ 7249301 h 693"/>
                <a:gd name="T48" fmla="*/ 2147483647 w 1250"/>
                <a:gd name="T49" fmla="*/ 7249301 h 693"/>
                <a:gd name="T50" fmla="*/ 2147483647 w 1250"/>
                <a:gd name="T51" fmla="*/ 7249301 h 693"/>
                <a:gd name="T52" fmla="*/ 2147483647 w 1250"/>
                <a:gd name="T53" fmla="*/ 7249301 h 693"/>
                <a:gd name="T54" fmla="*/ 2147483647 w 1250"/>
                <a:gd name="T55" fmla="*/ 7249301 h 693"/>
                <a:gd name="T56" fmla="*/ 2147483647 w 1250"/>
                <a:gd name="T57" fmla="*/ 7249301 h 693"/>
                <a:gd name="T58" fmla="*/ 2147483647 w 1250"/>
                <a:gd name="T59" fmla="*/ 7249301 h 693"/>
                <a:gd name="T60" fmla="*/ 2147483647 w 1250"/>
                <a:gd name="T61" fmla="*/ 7249301 h 693"/>
                <a:gd name="T62" fmla="*/ 2147483647 w 1250"/>
                <a:gd name="T63" fmla="*/ 7249301 h 693"/>
                <a:gd name="T64" fmla="*/ 2147483647 w 1250"/>
                <a:gd name="T65" fmla="*/ 7249301 h 693"/>
                <a:gd name="T66" fmla="*/ 2147483647 w 1250"/>
                <a:gd name="T67" fmla="*/ 7249301 h 693"/>
                <a:gd name="T68" fmla="*/ 2147483647 w 1250"/>
                <a:gd name="T69" fmla="*/ 7249301 h 693"/>
                <a:gd name="T70" fmla="*/ 2147483647 w 1250"/>
                <a:gd name="T71" fmla="*/ 7249301 h 693"/>
                <a:gd name="T72" fmla="*/ 2147483647 w 1250"/>
                <a:gd name="T73" fmla="*/ 7249301 h 693"/>
                <a:gd name="T74" fmla="*/ 2147483647 w 1250"/>
                <a:gd name="T75" fmla="*/ 7249301 h 693"/>
                <a:gd name="T76" fmla="*/ 2147483647 w 1250"/>
                <a:gd name="T77" fmla="*/ 7249301 h 693"/>
                <a:gd name="T78" fmla="*/ 2147483647 w 1250"/>
                <a:gd name="T79" fmla="*/ 0 h 693"/>
                <a:gd name="T80" fmla="*/ 2147483647 w 1250"/>
                <a:gd name="T81" fmla="*/ 7249301 h 693"/>
                <a:gd name="T82" fmla="*/ 2147483647 w 1250"/>
                <a:gd name="T83" fmla="*/ 7249301 h 693"/>
                <a:gd name="T84" fmla="*/ 2147483647 w 1250"/>
                <a:gd name="T85" fmla="*/ 7249301 h 693"/>
                <a:gd name="T86" fmla="*/ 2147483647 w 1250"/>
                <a:gd name="T87" fmla="*/ 7249301 h 693"/>
                <a:gd name="T88" fmla="*/ 2147483647 w 1250"/>
                <a:gd name="T89" fmla="*/ 7249301 h 693"/>
                <a:gd name="T90" fmla="*/ 2147483647 w 1250"/>
                <a:gd name="T91" fmla="*/ 7249301 h 693"/>
                <a:gd name="T92" fmla="*/ 2147483647 w 1250"/>
                <a:gd name="T93" fmla="*/ 7249301 h 693"/>
                <a:gd name="T94" fmla="*/ 2147483647 w 1250"/>
                <a:gd name="T95" fmla="*/ 7249301 h 693"/>
                <a:gd name="T96" fmla="*/ 2147483647 w 1250"/>
                <a:gd name="T97" fmla="*/ 7249301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33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78" name="Text Box 199"/>
            <p:cNvSpPr txBox="1">
              <a:spLocks noChangeArrowheads="1"/>
            </p:cNvSpPr>
            <p:nvPr/>
          </p:nvSpPr>
          <p:spPr bwMode="auto">
            <a:xfrm>
              <a:off x="1565" y="1578"/>
              <a:ext cx="1088" cy="4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zh-TW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中華電信</a:t>
              </a:r>
            </a:p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</a:rPr>
                <a:t>MVPN</a:t>
              </a:r>
            </a:p>
          </p:txBody>
        </p:sp>
      </p:grpSp>
      <p:pic>
        <p:nvPicPr>
          <p:cNvPr id="51244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1975" y="2062163"/>
            <a:ext cx="25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5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950" y="2062163"/>
            <a:ext cx="25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6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2060575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7" name="Picture 70" descr="HTC Desi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060575"/>
            <a:ext cx="25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6156325" y="31400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4346575" y="314007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900113" y="44370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altLang="zh-TW" sz="100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51251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088" y="4365625"/>
            <a:ext cx="895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812088" y="43656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ea typeface="新細明體" pitchFamily="18" charset="-120"/>
              </a:rPr>
              <a:t>E1</a:t>
            </a:r>
          </a:p>
        </p:txBody>
      </p:sp>
      <p:pic>
        <p:nvPicPr>
          <p:cNvPr id="51253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900" y="367506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900" y="35004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5" name="Text Box 33"/>
          <p:cNvSpPr txBox="1">
            <a:spLocks noChangeArrowheads="1"/>
          </p:cNvSpPr>
          <p:nvPr/>
        </p:nvSpPr>
        <p:spPr bwMode="auto">
          <a:xfrm>
            <a:off x="3821113" y="3570288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51256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4138" y="3355975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7" name="Text Box 33"/>
          <p:cNvSpPr txBox="1">
            <a:spLocks noChangeArrowheads="1"/>
          </p:cNvSpPr>
          <p:nvPr/>
        </p:nvSpPr>
        <p:spPr bwMode="auto">
          <a:xfrm>
            <a:off x="3821113" y="3357563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pic>
        <p:nvPicPr>
          <p:cNvPr id="51258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678238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9" name="Picture 78" descr="MOSA 4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3503613"/>
            <a:ext cx="895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0" name="Text Box 33"/>
          <p:cNvSpPr txBox="1">
            <a:spLocks noChangeArrowheads="1"/>
          </p:cNvSpPr>
          <p:nvPr/>
        </p:nvSpPr>
        <p:spPr bwMode="auto">
          <a:xfrm>
            <a:off x="5651500" y="35734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Media GW</a:t>
            </a:r>
          </a:p>
        </p:txBody>
      </p:sp>
      <p:pic>
        <p:nvPicPr>
          <p:cNvPr id="51261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35915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2" name="Text Box 33"/>
          <p:cNvSpPr txBox="1">
            <a:spLocks noChangeArrowheads="1"/>
          </p:cNvSpPr>
          <p:nvPr/>
        </p:nvSpPr>
        <p:spPr bwMode="auto">
          <a:xfrm>
            <a:off x="5651500" y="33607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2786063" y="2536825"/>
            <a:ext cx="820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Ext.</a:t>
            </a:r>
            <a:r>
              <a:rPr kumimoji="0" lang="en-US" altLang="zh-TW" sz="1000">
                <a:solidFill>
                  <a:srgbClr val="A50021"/>
                </a:solidFill>
                <a:latin typeface="Arial" pitchFamily="34" charset="0"/>
                <a:ea typeface="新細明體" pitchFamily="18" charset="-120"/>
              </a:rPr>
              <a:t>5</a:t>
            </a:r>
            <a:r>
              <a:rPr kumimoji="0" lang="en-US" altLang="zh-TW" sz="1000">
                <a:latin typeface="Arial" pitchFamily="34" charset="0"/>
                <a:ea typeface="新細明體" pitchFamily="18" charset="-120"/>
              </a:rPr>
              <a:t>30202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55650" y="3429000"/>
            <a:ext cx="1223963" cy="792163"/>
            <a:chOff x="4241" y="2115"/>
            <a:chExt cx="1043" cy="544"/>
          </a:xfrm>
        </p:grpSpPr>
        <p:sp>
          <p:nvSpPr>
            <p:cNvPr id="51282" name="Freeform 36"/>
            <p:cNvSpPr>
              <a:spLocks/>
            </p:cNvSpPr>
            <p:nvPr/>
          </p:nvSpPr>
          <p:spPr bwMode="auto">
            <a:xfrm>
              <a:off x="4241" y="2115"/>
              <a:ext cx="1043" cy="544"/>
            </a:xfrm>
            <a:custGeom>
              <a:avLst/>
              <a:gdLst>
                <a:gd name="T0" fmla="*/ 3802111 w 1250"/>
                <a:gd name="T1" fmla="*/ 448977 h 693"/>
                <a:gd name="T2" fmla="*/ 3802111 w 1250"/>
                <a:gd name="T3" fmla="*/ 448977 h 693"/>
                <a:gd name="T4" fmla="*/ 3802111 w 1250"/>
                <a:gd name="T5" fmla="*/ 448977 h 693"/>
                <a:gd name="T6" fmla="*/ 3802111 w 1250"/>
                <a:gd name="T7" fmla="*/ 448977 h 693"/>
                <a:gd name="T8" fmla="*/ 3802111 w 1250"/>
                <a:gd name="T9" fmla="*/ 448977 h 693"/>
                <a:gd name="T10" fmla="*/ 3802111 w 1250"/>
                <a:gd name="T11" fmla="*/ 448977 h 693"/>
                <a:gd name="T12" fmla="*/ 3802111 w 1250"/>
                <a:gd name="T13" fmla="*/ 448977 h 693"/>
                <a:gd name="T14" fmla="*/ 3802111 w 1250"/>
                <a:gd name="T15" fmla="*/ 448977 h 693"/>
                <a:gd name="T16" fmla="*/ 3802111 w 1250"/>
                <a:gd name="T17" fmla="*/ 448977 h 693"/>
                <a:gd name="T18" fmla="*/ 3802111 w 1250"/>
                <a:gd name="T19" fmla="*/ 448977 h 693"/>
                <a:gd name="T20" fmla="*/ 3802111 w 1250"/>
                <a:gd name="T21" fmla="*/ 448977 h 693"/>
                <a:gd name="T22" fmla="*/ 3802111 w 1250"/>
                <a:gd name="T23" fmla="*/ 448977 h 693"/>
                <a:gd name="T24" fmla="*/ 3802111 w 1250"/>
                <a:gd name="T25" fmla="*/ 448977 h 693"/>
                <a:gd name="T26" fmla="*/ 3802111 w 1250"/>
                <a:gd name="T27" fmla="*/ 448977 h 693"/>
                <a:gd name="T28" fmla="*/ 3802111 w 1250"/>
                <a:gd name="T29" fmla="*/ 448977 h 693"/>
                <a:gd name="T30" fmla="*/ 3802111 w 1250"/>
                <a:gd name="T31" fmla="*/ 448977 h 693"/>
                <a:gd name="T32" fmla="*/ 3802111 w 1250"/>
                <a:gd name="T33" fmla="*/ 448977 h 693"/>
                <a:gd name="T34" fmla="*/ 3802111 w 1250"/>
                <a:gd name="T35" fmla="*/ 448977 h 693"/>
                <a:gd name="T36" fmla="*/ 3802111 w 1250"/>
                <a:gd name="T37" fmla="*/ 448977 h 693"/>
                <a:gd name="T38" fmla="*/ 3802111 w 1250"/>
                <a:gd name="T39" fmla="*/ 448977 h 693"/>
                <a:gd name="T40" fmla="*/ 3802111 w 1250"/>
                <a:gd name="T41" fmla="*/ 448977 h 693"/>
                <a:gd name="T42" fmla="*/ 3802111 w 1250"/>
                <a:gd name="T43" fmla="*/ 448977 h 693"/>
                <a:gd name="T44" fmla="*/ 3802111 w 1250"/>
                <a:gd name="T45" fmla="*/ 448977 h 693"/>
                <a:gd name="T46" fmla="*/ 3802111 w 1250"/>
                <a:gd name="T47" fmla="*/ 448977 h 693"/>
                <a:gd name="T48" fmla="*/ 3802111 w 1250"/>
                <a:gd name="T49" fmla="*/ 448977 h 693"/>
                <a:gd name="T50" fmla="*/ 3802111 w 1250"/>
                <a:gd name="T51" fmla="*/ 448977 h 693"/>
                <a:gd name="T52" fmla="*/ 3802111 w 1250"/>
                <a:gd name="T53" fmla="*/ 448977 h 693"/>
                <a:gd name="T54" fmla="*/ 3802111 w 1250"/>
                <a:gd name="T55" fmla="*/ 448977 h 693"/>
                <a:gd name="T56" fmla="*/ 3802111 w 1250"/>
                <a:gd name="T57" fmla="*/ 448977 h 693"/>
                <a:gd name="T58" fmla="*/ 3802111 w 1250"/>
                <a:gd name="T59" fmla="*/ 448977 h 693"/>
                <a:gd name="T60" fmla="*/ 3802111 w 1250"/>
                <a:gd name="T61" fmla="*/ 448977 h 693"/>
                <a:gd name="T62" fmla="*/ 3802111 w 1250"/>
                <a:gd name="T63" fmla="*/ 448977 h 693"/>
                <a:gd name="T64" fmla="*/ 3802111 w 1250"/>
                <a:gd name="T65" fmla="*/ 448977 h 693"/>
                <a:gd name="T66" fmla="*/ 3802111 w 1250"/>
                <a:gd name="T67" fmla="*/ 448977 h 693"/>
                <a:gd name="T68" fmla="*/ 3802111 w 1250"/>
                <a:gd name="T69" fmla="*/ 448977 h 693"/>
                <a:gd name="T70" fmla="*/ 3802111 w 1250"/>
                <a:gd name="T71" fmla="*/ 448977 h 693"/>
                <a:gd name="T72" fmla="*/ 3802111 w 1250"/>
                <a:gd name="T73" fmla="*/ 448977 h 693"/>
                <a:gd name="T74" fmla="*/ 3802111 w 1250"/>
                <a:gd name="T75" fmla="*/ 448977 h 693"/>
                <a:gd name="T76" fmla="*/ 3802111 w 1250"/>
                <a:gd name="T77" fmla="*/ 448977 h 693"/>
                <a:gd name="T78" fmla="*/ 3802111 w 1250"/>
                <a:gd name="T79" fmla="*/ 0 h 693"/>
                <a:gd name="T80" fmla="*/ 3802111 w 1250"/>
                <a:gd name="T81" fmla="*/ 448977 h 693"/>
                <a:gd name="T82" fmla="*/ 3802111 w 1250"/>
                <a:gd name="T83" fmla="*/ 448977 h 693"/>
                <a:gd name="T84" fmla="*/ 3802111 w 1250"/>
                <a:gd name="T85" fmla="*/ 448977 h 693"/>
                <a:gd name="T86" fmla="*/ 3802111 w 1250"/>
                <a:gd name="T87" fmla="*/ 448977 h 693"/>
                <a:gd name="T88" fmla="*/ 3802111 w 1250"/>
                <a:gd name="T89" fmla="*/ 448977 h 693"/>
                <a:gd name="T90" fmla="*/ 3802111 w 1250"/>
                <a:gd name="T91" fmla="*/ 448977 h 693"/>
                <a:gd name="T92" fmla="*/ 3802111 w 1250"/>
                <a:gd name="T93" fmla="*/ 448977 h 693"/>
                <a:gd name="T94" fmla="*/ 3802111 w 1250"/>
                <a:gd name="T95" fmla="*/ 448977 h 693"/>
                <a:gd name="T96" fmla="*/ 3802111 w 1250"/>
                <a:gd name="T97" fmla="*/ 448977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333333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83" name="Text Box 37"/>
            <p:cNvSpPr txBox="1">
              <a:spLocks noChangeArrowheads="1"/>
            </p:cNvSpPr>
            <p:nvPr/>
          </p:nvSpPr>
          <p:spPr bwMode="auto">
            <a:xfrm>
              <a:off x="4286" y="2259"/>
              <a:ext cx="908" cy="29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</a:rPr>
                <a:t>PSTN</a:t>
              </a:r>
            </a:p>
          </p:txBody>
        </p:sp>
      </p:grpSp>
      <p:sp>
        <p:nvSpPr>
          <p:cNvPr id="192574" name="Text Box 62"/>
          <p:cNvSpPr txBox="1">
            <a:spLocks noChangeArrowheads="1"/>
          </p:cNvSpPr>
          <p:nvPr/>
        </p:nvSpPr>
        <p:spPr bwMode="auto">
          <a:xfrm>
            <a:off x="6732588" y="1735138"/>
            <a:ext cx="936625" cy="274637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1. </a:t>
            </a:r>
            <a:r>
              <a:rPr kumimoji="0" lang="zh-TW" altLang="en-US" sz="1200" b="1">
                <a:solidFill>
                  <a:schemeClr val="bg1"/>
                </a:solidFill>
              </a:rPr>
              <a:t>撥 </a:t>
            </a:r>
            <a:r>
              <a:rPr kumimoji="0" lang="en-US" altLang="zh-TW" sz="1200" b="1">
                <a:solidFill>
                  <a:schemeClr val="bg1"/>
                </a:solidFill>
              </a:rPr>
              <a:t>530202</a:t>
            </a:r>
          </a:p>
        </p:txBody>
      </p:sp>
      <p:sp>
        <p:nvSpPr>
          <p:cNvPr id="192613" name="Text Box 101"/>
          <p:cNvSpPr txBox="1">
            <a:spLocks noChangeArrowheads="1"/>
          </p:cNvSpPr>
          <p:nvPr/>
        </p:nvSpPr>
        <p:spPr bwMode="auto">
          <a:xfrm>
            <a:off x="1949450" y="1735138"/>
            <a:ext cx="1944688" cy="274637"/>
          </a:xfrm>
          <a:prstGeom prst="rect">
            <a:avLst/>
          </a:prstGeom>
          <a:solidFill>
            <a:srgbClr val="3366FF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2.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來電顯示遠傳手機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sp>
        <p:nvSpPr>
          <p:cNvPr id="192580" name="Freeform 68"/>
          <p:cNvSpPr>
            <a:spLocks/>
          </p:cNvSpPr>
          <p:nvPr/>
        </p:nvSpPr>
        <p:spPr bwMode="auto">
          <a:xfrm>
            <a:off x="3317875" y="2667000"/>
            <a:ext cx="3960813" cy="1752600"/>
          </a:xfrm>
          <a:custGeom>
            <a:avLst/>
            <a:gdLst>
              <a:gd name="T0" fmla="*/ 2147483647 w 3064"/>
              <a:gd name="T1" fmla="*/ 0 h 1104"/>
              <a:gd name="T2" fmla="*/ 2147483647 w 3064"/>
              <a:gd name="T3" fmla="*/ 2147483647 h 1104"/>
              <a:gd name="T4" fmla="*/ 2147483647 w 3064"/>
              <a:gd name="T5" fmla="*/ 2147483647 h 1104"/>
              <a:gd name="T6" fmla="*/ 2147483647 w 3064"/>
              <a:gd name="T7" fmla="*/ 2147483647 h 1104"/>
              <a:gd name="T8" fmla="*/ 0 w 3064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4"/>
              <a:gd name="T16" fmla="*/ 0 h 1104"/>
              <a:gd name="T17" fmla="*/ 2944 w 3064"/>
              <a:gd name="T18" fmla="*/ 1757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4" h="1104">
                <a:moveTo>
                  <a:pt x="3064" y="72"/>
                </a:moveTo>
                <a:cubicBezTo>
                  <a:pt x="2939" y="165"/>
                  <a:pt x="2592" y="464"/>
                  <a:pt x="2312" y="632"/>
                </a:cubicBezTo>
                <a:cubicBezTo>
                  <a:pt x="2032" y="800"/>
                  <a:pt x="1673" y="1104"/>
                  <a:pt x="1384" y="1080"/>
                </a:cubicBezTo>
                <a:cubicBezTo>
                  <a:pt x="1095" y="1056"/>
                  <a:pt x="807" y="668"/>
                  <a:pt x="576" y="488"/>
                </a:cubicBezTo>
                <a:cubicBezTo>
                  <a:pt x="345" y="308"/>
                  <a:pt x="120" y="102"/>
                  <a:pt x="0" y="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621" name="Freeform 63"/>
          <p:cNvSpPr>
            <a:spLocks/>
          </p:cNvSpPr>
          <p:nvPr/>
        </p:nvSpPr>
        <p:spPr bwMode="auto">
          <a:xfrm>
            <a:off x="3462338" y="2489200"/>
            <a:ext cx="3743325" cy="1652588"/>
          </a:xfrm>
          <a:custGeom>
            <a:avLst/>
            <a:gdLst>
              <a:gd name="T0" fmla="*/ 2147483647 w 2984"/>
              <a:gd name="T1" fmla="*/ 2147483647 h 1041"/>
              <a:gd name="T2" fmla="*/ 2147483647 w 2984"/>
              <a:gd name="T3" fmla="*/ 2147483647 h 1041"/>
              <a:gd name="T4" fmla="*/ 2147483647 w 2984"/>
              <a:gd name="T5" fmla="*/ 2147483647 h 1041"/>
              <a:gd name="T6" fmla="*/ 2147483647 w 2984"/>
              <a:gd name="T7" fmla="*/ 2147483647 h 1041"/>
              <a:gd name="T8" fmla="*/ 0 w 2984"/>
              <a:gd name="T9" fmla="*/ 0 h 1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4"/>
              <a:gd name="T16" fmla="*/ 0 h 1041"/>
              <a:gd name="T17" fmla="*/ 2982 w 2984"/>
              <a:gd name="T18" fmla="*/ 1177 h 10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4" h="1041">
                <a:moveTo>
                  <a:pt x="2984" y="48"/>
                </a:moveTo>
                <a:cubicBezTo>
                  <a:pt x="2883" y="131"/>
                  <a:pt x="2639" y="379"/>
                  <a:pt x="2368" y="544"/>
                </a:cubicBezTo>
                <a:cubicBezTo>
                  <a:pt x="2097" y="709"/>
                  <a:pt x="1660" y="1039"/>
                  <a:pt x="1360" y="1040"/>
                </a:cubicBezTo>
                <a:cubicBezTo>
                  <a:pt x="1060" y="1041"/>
                  <a:pt x="795" y="725"/>
                  <a:pt x="568" y="552"/>
                </a:cubicBezTo>
                <a:cubicBezTo>
                  <a:pt x="341" y="379"/>
                  <a:pt x="118" y="115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622" name="Text Box 110"/>
          <p:cNvSpPr txBox="1">
            <a:spLocks noChangeArrowheads="1"/>
          </p:cNvSpPr>
          <p:nvPr/>
        </p:nvSpPr>
        <p:spPr bwMode="auto">
          <a:xfrm>
            <a:off x="1949450" y="2024063"/>
            <a:ext cx="1081088" cy="274637"/>
          </a:xfrm>
          <a:prstGeom prst="rect">
            <a:avLst/>
          </a:prstGeom>
          <a:solidFill>
            <a:srgbClr val="FF0000">
              <a:alpha val="89803"/>
            </a:srgbClr>
          </a:solidFill>
          <a:ln w="50800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3. </a:t>
            </a:r>
            <a:r>
              <a:rPr kumimoji="0" lang="zh-TW" altLang="en-US" sz="1200" b="1">
                <a:solidFill>
                  <a:schemeClr val="bg1"/>
                </a:solidFill>
              </a:rPr>
              <a:t>回撥 </a:t>
            </a:r>
            <a:r>
              <a:rPr kumimoji="0" lang="en-US" altLang="zh-TW" sz="1200" b="1">
                <a:solidFill>
                  <a:schemeClr val="bg1"/>
                </a:solidFill>
              </a:rPr>
              <a:t>611101</a:t>
            </a:r>
          </a:p>
        </p:txBody>
      </p:sp>
      <p:sp>
        <p:nvSpPr>
          <p:cNvPr id="192624" name="Text Box 112"/>
          <p:cNvSpPr txBox="1">
            <a:spLocks noChangeArrowheads="1"/>
          </p:cNvSpPr>
          <p:nvPr/>
        </p:nvSpPr>
        <p:spPr bwMode="auto">
          <a:xfrm>
            <a:off x="6732588" y="2024063"/>
            <a:ext cx="2016125" cy="274637"/>
          </a:xfrm>
          <a:prstGeom prst="rect">
            <a:avLst/>
          </a:prstGeom>
          <a:solidFill>
            <a:srgbClr val="FF0000">
              <a:alpha val="89803"/>
            </a:srgbClr>
          </a:solidFill>
          <a:ln w="50800" algn="ctr">
            <a:noFill/>
            <a:miter lim="800000"/>
            <a:headEnd type="none" w="lg" len="lg"/>
            <a:tailEnd type="none" w="lg" len="lg"/>
          </a:ln>
        </p:spPr>
        <p:txBody>
          <a:bodyPr lIns="18000" rIns="18000"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</a:rPr>
              <a:t>4. </a:t>
            </a:r>
            <a:r>
              <a:rPr kumimoji="0" lang="zh-TW" altLang="en-US" sz="1200" b="1">
                <a:solidFill>
                  <a:schemeClr val="bg1"/>
                </a:solidFill>
              </a:rPr>
              <a:t>來電顯示中華手機</a:t>
            </a:r>
            <a:r>
              <a:rPr kumimoji="0" lang="en-US" altLang="zh-TW" sz="1200" b="1">
                <a:solidFill>
                  <a:schemeClr val="bg1"/>
                </a:solidFill>
              </a:rPr>
              <a:t>530202</a:t>
            </a:r>
          </a:p>
        </p:txBody>
      </p:sp>
      <p:sp>
        <p:nvSpPr>
          <p:cNvPr id="51271" name="Rectangle 113"/>
          <p:cNvSpPr>
            <a:spLocks noChangeArrowheads="1"/>
          </p:cNvSpPr>
          <p:nvPr/>
        </p:nvSpPr>
        <p:spPr bwMode="auto">
          <a:xfrm>
            <a:off x="539750" y="801688"/>
            <a:ext cx="79930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sz="1800" b="1" dirty="0">
                <a:solidFill>
                  <a:srgbClr val="990033"/>
                </a:solidFill>
              </a:rPr>
              <a:t>內部溝通效率提升：</a:t>
            </a:r>
            <a:r>
              <a:rPr kumimoji="0" lang="zh-TW" altLang="en-US" sz="1800" dirty="0"/>
              <a:t>跨電信業者</a:t>
            </a:r>
            <a:r>
              <a:rPr kumimoji="0" lang="en-US" altLang="zh-TW" sz="1800" dirty="0"/>
              <a:t>MVPN</a:t>
            </a:r>
            <a:r>
              <a:rPr kumimoji="0" lang="zh-TW" altLang="en-US" sz="1800" dirty="0"/>
              <a:t>群組手機一次撥號、短碼直撥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sz="1800" b="1" dirty="0">
                <a:solidFill>
                  <a:srgbClr val="990033"/>
                </a:solidFill>
              </a:rPr>
              <a:t>方便回撥來電：</a:t>
            </a:r>
            <a:r>
              <a:rPr kumimoji="0" lang="zh-TW" altLang="en-US" sz="1800" dirty="0"/>
              <a:t>手機來話，</a:t>
            </a:r>
            <a:r>
              <a:rPr kumimoji="0" lang="zh-TW" altLang="en-US" sz="1800" dirty="0">
                <a:solidFill>
                  <a:srgbClr val="FF0000"/>
                </a:solidFill>
              </a:rPr>
              <a:t>來電顯示</a:t>
            </a:r>
            <a:r>
              <a:rPr kumimoji="0" lang="zh-TW" altLang="en-US" sz="1800" b="1" dirty="0">
                <a:solidFill>
                  <a:srgbClr val="FF0000"/>
                </a:solidFill>
              </a:rPr>
              <a:t>手機個別短號</a:t>
            </a:r>
          </a:p>
          <a:p>
            <a:pPr marL="342900" indent="-342900">
              <a:spcBef>
                <a:spcPct val="5000"/>
              </a:spcBef>
              <a:buFont typeface="Wingdings" pitchFamily="2" charset="2"/>
              <a:buChar char="ü"/>
            </a:pPr>
            <a:r>
              <a:rPr kumimoji="0" lang="zh-TW" altLang="en-US" sz="1800" b="1" dirty="0">
                <a:solidFill>
                  <a:srgbClr val="990033"/>
                </a:solidFill>
              </a:rPr>
              <a:t>來話諮詢轉接，溝通不中斷：</a:t>
            </a:r>
            <a:r>
              <a:rPr kumimoji="0" lang="zh-TW" altLang="en-US" sz="1800" dirty="0"/>
              <a:t>通話中 手機可將</a:t>
            </a:r>
            <a:r>
              <a:rPr kumimoji="0" lang="zh-TW" altLang="en-US" sz="1800" dirty="0">
                <a:solidFill>
                  <a:srgbClr val="FF0000"/>
                </a:solidFill>
              </a:rPr>
              <a:t>電話轉接</a:t>
            </a:r>
            <a:r>
              <a:rPr kumimoji="0" lang="zh-TW" altLang="en-US" sz="1800" dirty="0"/>
              <a:t>至手機或桌機</a:t>
            </a:r>
            <a:r>
              <a:rPr kumimoji="0" lang="en-US" altLang="zh-TW" sz="1800" dirty="0"/>
              <a:t>!!</a:t>
            </a:r>
            <a:endParaRPr kumimoji="0" lang="en-US" altLang="zh-CN" sz="1800" dirty="0"/>
          </a:p>
        </p:txBody>
      </p:sp>
      <p:sp>
        <p:nvSpPr>
          <p:cNvPr id="51272" name="Rectangle 88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>
                <a:solidFill>
                  <a:srgbClr val="3366FF"/>
                </a:solidFill>
              </a:rPr>
              <a:t>跨電信業者</a:t>
            </a:r>
            <a:r>
              <a:rPr lang="en-US" altLang="zh-TW" smtClean="0">
                <a:solidFill>
                  <a:srgbClr val="3366FF"/>
                </a:solidFill>
              </a:rPr>
              <a:t>MVPN</a:t>
            </a:r>
            <a:r>
              <a:rPr lang="zh-TW" altLang="en-US" smtClean="0">
                <a:solidFill>
                  <a:srgbClr val="3366FF"/>
                </a:solidFill>
              </a:rPr>
              <a:t>雙群互撥</a:t>
            </a:r>
            <a:r>
              <a:rPr lang="zh-TW" altLang="en-US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手機仍可正確顯號</a:t>
            </a:r>
            <a:r>
              <a:rPr lang="en-US" altLang="zh-TW" sz="2000" smtClean="0"/>
              <a:t>)</a:t>
            </a:r>
          </a:p>
        </p:txBody>
      </p:sp>
      <p:pic>
        <p:nvPicPr>
          <p:cNvPr id="51273" name="Picture 15" descr="Fonemosa 42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965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4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1008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TGW</a:t>
            </a:r>
          </a:p>
        </p:txBody>
      </p:sp>
      <p:sp>
        <p:nvSpPr>
          <p:cNvPr id="104" name="Rectangle 69"/>
          <p:cNvSpPr>
            <a:spLocks noChangeArrowheads="1"/>
          </p:cNvSpPr>
          <p:nvPr/>
        </p:nvSpPr>
        <p:spPr bwMode="auto">
          <a:xfrm>
            <a:off x="6875463" y="45085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00" dirty="0">
                <a:latin typeface="Arial" pitchFamily="34" charset="0"/>
                <a:ea typeface="新細明體" pitchFamily="18" charset="-120"/>
              </a:rPr>
              <a:t>E1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900113" y="4724400"/>
            <a:ext cx="1512887" cy="684213"/>
            <a:chOff x="666" y="2767"/>
            <a:chExt cx="737" cy="391"/>
          </a:xfrm>
        </p:grpSpPr>
        <p:pic>
          <p:nvPicPr>
            <p:cNvPr id="51280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1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732588" y="4724400"/>
            <a:ext cx="1511300" cy="684213"/>
            <a:chOff x="666" y="2767"/>
            <a:chExt cx="737" cy="391"/>
          </a:xfrm>
        </p:grpSpPr>
        <p:pic>
          <p:nvPicPr>
            <p:cNvPr id="51278" name="Picture 192" descr="new cabine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" y="2767"/>
              <a:ext cx="73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9" name="Text Box 193"/>
            <p:cNvSpPr txBox="1">
              <a:spLocks noChangeArrowheads="1"/>
            </p:cNvSpPr>
            <p:nvPr/>
          </p:nvSpPr>
          <p:spPr bwMode="auto">
            <a:xfrm>
              <a:off x="827" y="2858"/>
              <a:ext cx="4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1400">
                  <a:solidFill>
                    <a:srgbClr val="990000"/>
                  </a:solidFill>
                </a:rPr>
                <a:t>傳統</a:t>
              </a:r>
              <a:r>
                <a:rPr kumimoji="0" lang="en-US" altLang="zh-TW" sz="1400">
                  <a:solidFill>
                    <a:srgbClr val="990000"/>
                  </a:solidFill>
                  <a:cs typeface="Arial" charset="0"/>
                </a:rPr>
                <a:t>PBX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74" grpId="0" animBg="1"/>
      <p:bldP spid="192613" grpId="0" animBg="1"/>
      <p:bldP spid="192580" grpId="0" animBg="1"/>
      <p:bldP spid="192621" grpId="0" animBg="1"/>
      <p:bldP spid="192622" grpId="0" animBg="1"/>
      <p:bldP spid="1926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636838"/>
            <a:ext cx="77771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一碼通成功案例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72"/>
          <p:cNvSpPr>
            <a:spLocks noChangeShapeType="1"/>
          </p:cNvSpPr>
          <p:nvPr/>
        </p:nvSpPr>
        <p:spPr bwMode="auto">
          <a:xfrm>
            <a:off x="7308850" y="2278063"/>
            <a:ext cx="5762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3" name="Line 172"/>
          <p:cNvSpPr>
            <a:spLocks noChangeShapeType="1"/>
          </p:cNvSpPr>
          <p:nvPr/>
        </p:nvSpPr>
        <p:spPr bwMode="auto">
          <a:xfrm>
            <a:off x="7380288" y="4005263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Line 172"/>
          <p:cNvSpPr>
            <a:spLocks noChangeShapeType="1"/>
          </p:cNvSpPr>
          <p:nvPr/>
        </p:nvSpPr>
        <p:spPr bwMode="auto">
          <a:xfrm>
            <a:off x="6732588" y="530225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5" name="Line 172"/>
          <p:cNvSpPr>
            <a:spLocks noChangeShapeType="1"/>
          </p:cNvSpPr>
          <p:nvPr/>
        </p:nvSpPr>
        <p:spPr bwMode="auto">
          <a:xfrm>
            <a:off x="4716463" y="530225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Line 172"/>
          <p:cNvSpPr>
            <a:spLocks noChangeShapeType="1"/>
          </p:cNvSpPr>
          <p:nvPr/>
        </p:nvSpPr>
        <p:spPr bwMode="auto">
          <a:xfrm>
            <a:off x="2722563" y="530225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Line 172"/>
          <p:cNvSpPr>
            <a:spLocks noChangeShapeType="1"/>
          </p:cNvSpPr>
          <p:nvPr/>
        </p:nvSpPr>
        <p:spPr bwMode="auto">
          <a:xfrm>
            <a:off x="1403350" y="3717925"/>
            <a:ext cx="5762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8" name="Line 172"/>
          <p:cNvSpPr>
            <a:spLocks noChangeShapeType="1"/>
          </p:cNvSpPr>
          <p:nvPr/>
        </p:nvSpPr>
        <p:spPr bwMode="auto">
          <a:xfrm flipV="1">
            <a:off x="2124075" y="3429000"/>
            <a:ext cx="1079500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9" name="Line 225"/>
          <p:cNvSpPr>
            <a:spLocks noChangeShapeType="1"/>
          </p:cNvSpPr>
          <p:nvPr/>
        </p:nvSpPr>
        <p:spPr bwMode="auto">
          <a:xfrm flipV="1">
            <a:off x="1474788" y="2709863"/>
            <a:ext cx="288925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0" name="Line 190"/>
          <p:cNvSpPr>
            <a:spLocks noChangeShapeType="1"/>
          </p:cNvSpPr>
          <p:nvPr/>
        </p:nvSpPr>
        <p:spPr bwMode="auto">
          <a:xfrm>
            <a:off x="2195513" y="501332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1" name="Line 192"/>
          <p:cNvSpPr>
            <a:spLocks noChangeShapeType="1"/>
          </p:cNvSpPr>
          <p:nvPr/>
        </p:nvSpPr>
        <p:spPr bwMode="auto">
          <a:xfrm>
            <a:off x="2268538" y="501332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2" name="Line 60"/>
          <p:cNvSpPr>
            <a:spLocks noChangeShapeType="1"/>
          </p:cNvSpPr>
          <p:nvPr/>
        </p:nvSpPr>
        <p:spPr bwMode="auto">
          <a:xfrm flipV="1">
            <a:off x="3492500" y="3644900"/>
            <a:ext cx="647700" cy="1584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3" name="Line 132"/>
          <p:cNvSpPr>
            <a:spLocks noChangeShapeType="1"/>
          </p:cNvSpPr>
          <p:nvPr/>
        </p:nvSpPr>
        <p:spPr bwMode="auto">
          <a:xfrm flipH="1" flipV="1">
            <a:off x="4643438" y="3644900"/>
            <a:ext cx="576262" cy="1584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4" name="Line 159"/>
          <p:cNvSpPr>
            <a:spLocks noChangeShapeType="1"/>
          </p:cNvSpPr>
          <p:nvPr/>
        </p:nvSpPr>
        <p:spPr bwMode="auto">
          <a:xfrm>
            <a:off x="5435600" y="3717925"/>
            <a:ext cx="1008063" cy="1511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7466013" y="5302250"/>
            <a:ext cx="215900" cy="287338"/>
            <a:chOff x="4785" y="845"/>
            <a:chExt cx="136" cy="362"/>
          </a:xfrm>
        </p:grpSpPr>
        <p:sp>
          <p:nvSpPr>
            <p:cNvPr id="1215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6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7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" name="Group 100"/>
          <p:cNvGrpSpPr>
            <a:grpSpLocks/>
          </p:cNvGrpSpPr>
          <p:nvPr/>
        </p:nvGrpSpPr>
        <p:grpSpPr bwMode="auto">
          <a:xfrm>
            <a:off x="7178675" y="5302250"/>
            <a:ext cx="215900" cy="287338"/>
            <a:chOff x="4785" y="845"/>
            <a:chExt cx="136" cy="362"/>
          </a:xfrm>
        </p:grpSpPr>
        <p:sp>
          <p:nvSpPr>
            <p:cNvPr id="1211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2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3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4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7" name="Line 99"/>
          <p:cNvSpPr>
            <a:spLocks noChangeShapeType="1"/>
          </p:cNvSpPr>
          <p:nvPr/>
        </p:nvSpPr>
        <p:spPr bwMode="auto">
          <a:xfrm>
            <a:off x="5867400" y="3357563"/>
            <a:ext cx="1225550" cy="7921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8" name="Line 196"/>
          <p:cNvSpPr>
            <a:spLocks noChangeShapeType="1"/>
          </p:cNvSpPr>
          <p:nvPr/>
        </p:nvSpPr>
        <p:spPr bwMode="auto">
          <a:xfrm flipV="1">
            <a:off x="5867400" y="2349500"/>
            <a:ext cx="1152525" cy="863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51288"/>
            <a:ext cx="10001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3673475" y="6037263"/>
            <a:ext cx="188913" cy="2714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H="1">
            <a:off x="3513138" y="6037263"/>
            <a:ext cx="317500" cy="203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52" name="Text Box 30"/>
          <p:cNvSpPr txBox="1">
            <a:spLocks noChangeArrowheads="1"/>
          </p:cNvSpPr>
          <p:nvPr/>
        </p:nvSpPr>
        <p:spPr bwMode="auto">
          <a:xfrm>
            <a:off x="611188" y="402272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7834313" y="4294188"/>
            <a:ext cx="1841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kumimoji="0" lang="zh-TW" altLang="zh-TW" sz="1400">
              <a:solidFill>
                <a:srgbClr val="FFFA1B"/>
              </a:solidFill>
              <a:latin typeface="+mn-lt"/>
              <a:ea typeface="+mn-ea"/>
            </a:endParaRP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179763" y="59578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kumimoji="0" lang="zh-TW" altLang="zh-TW" sz="1200">
              <a:solidFill>
                <a:srgbClr val="FFFA1B"/>
              </a:solidFill>
              <a:latin typeface="+mn-lt"/>
              <a:ea typeface="+mn-ea"/>
            </a:endParaRPr>
          </a:p>
        </p:txBody>
      </p: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6951663" y="3933825"/>
            <a:ext cx="700087" cy="258763"/>
            <a:chOff x="4014" y="792"/>
            <a:chExt cx="708" cy="316"/>
          </a:xfrm>
        </p:grpSpPr>
        <p:pic>
          <p:nvPicPr>
            <p:cNvPr id="1209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50" name="Text Box 70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sp>
        <p:nvSpPr>
          <p:cNvPr id="10" name="Line 72"/>
          <p:cNvSpPr>
            <a:spLocks noChangeShapeType="1"/>
          </p:cNvSpPr>
          <p:nvPr/>
        </p:nvSpPr>
        <p:spPr bwMode="auto">
          <a:xfrm>
            <a:off x="8493125" y="4641850"/>
            <a:ext cx="153988" cy="2397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" name="Line 73"/>
          <p:cNvSpPr>
            <a:spLocks noChangeShapeType="1"/>
          </p:cNvSpPr>
          <p:nvPr/>
        </p:nvSpPr>
        <p:spPr bwMode="auto">
          <a:xfrm flipH="1">
            <a:off x="8108950" y="4641850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058" name="Picture 75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188" y="4808538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76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0800" y="4808538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2"/>
          <p:cNvSpPr>
            <a:spLocks noChangeShapeType="1"/>
          </p:cNvSpPr>
          <p:nvPr/>
        </p:nvSpPr>
        <p:spPr bwMode="auto">
          <a:xfrm flipH="1">
            <a:off x="319088" y="4187825"/>
            <a:ext cx="233362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3" name="Line 83"/>
          <p:cNvSpPr>
            <a:spLocks noChangeShapeType="1"/>
          </p:cNvSpPr>
          <p:nvPr/>
        </p:nvSpPr>
        <p:spPr bwMode="auto">
          <a:xfrm>
            <a:off x="1476375" y="4240213"/>
            <a:ext cx="139700" cy="2333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08" name="Line 84"/>
          <p:cNvSpPr>
            <a:spLocks noChangeShapeType="1"/>
          </p:cNvSpPr>
          <p:nvPr/>
        </p:nvSpPr>
        <p:spPr bwMode="auto">
          <a:xfrm flipH="1">
            <a:off x="3617913" y="5827713"/>
            <a:ext cx="233362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63" name="Text Box 87"/>
          <p:cNvSpPr txBox="1">
            <a:spLocks noChangeArrowheads="1"/>
          </p:cNvSpPr>
          <p:nvPr/>
        </p:nvSpPr>
        <p:spPr bwMode="auto">
          <a:xfrm>
            <a:off x="6083300" y="3717925"/>
            <a:ext cx="57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ADSL</a:t>
            </a:r>
          </a:p>
        </p:txBody>
      </p:sp>
      <p:sp>
        <p:nvSpPr>
          <p:cNvPr id="1064" name="Rectangle 89"/>
          <p:cNvSpPr>
            <a:spLocks noChangeArrowheads="1"/>
          </p:cNvSpPr>
          <p:nvPr/>
        </p:nvSpPr>
        <p:spPr bwMode="auto">
          <a:xfrm>
            <a:off x="6804025" y="4652963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中國無錫</a:t>
            </a:r>
          </a:p>
        </p:txBody>
      </p:sp>
      <p:sp>
        <p:nvSpPr>
          <p:cNvPr id="1065" name="Rectangle 90"/>
          <p:cNvSpPr>
            <a:spLocks noChangeArrowheads="1"/>
          </p:cNvSpPr>
          <p:nvPr/>
        </p:nvSpPr>
        <p:spPr bwMode="auto">
          <a:xfrm>
            <a:off x="1547813" y="4221163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桃園總公司</a:t>
            </a:r>
          </a:p>
        </p:txBody>
      </p:sp>
      <p:grpSp>
        <p:nvGrpSpPr>
          <p:cNvPr id="23" name="Group 100"/>
          <p:cNvGrpSpPr>
            <a:grpSpLocks/>
          </p:cNvGrpSpPr>
          <p:nvPr/>
        </p:nvGrpSpPr>
        <p:grpSpPr bwMode="auto">
          <a:xfrm>
            <a:off x="7954963" y="3717925"/>
            <a:ext cx="215900" cy="647700"/>
            <a:chOff x="4785" y="845"/>
            <a:chExt cx="136" cy="362"/>
          </a:xfrm>
        </p:grpSpPr>
        <p:sp>
          <p:nvSpPr>
            <p:cNvPr id="1205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6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7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67" name="Line 105"/>
          <p:cNvSpPr>
            <a:spLocks noChangeShapeType="1"/>
          </p:cNvSpPr>
          <p:nvPr/>
        </p:nvSpPr>
        <p:spPr bwMode="auto">
          <a:xfrm>
            <a:off x="8243888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8" name="Line 106"/>
          <p:cNvSpPr>
            <a:spLocks noChangeShapeType="1"/>
          </p:cNvSpPr>
          <p:nvPr/>
        </p:nvSpPr>
        <p:spPr bwMode="auto">
          <a:xfrm>
            <a:off x="8315325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9" name="Line 107"/>
          <p:cNvSpPr>
            <a:spLocks noChangeShapeType="1"/>
          </p:cNvSpPr>
          <p:nvPr/>
        </p:nvSpPr>
        <p:spPr bwMode="auto">
          <a:xfrm>
            <a:off x="8388350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70" name="Line 108"/>
          <p:cNvSpPr>
            <a:spLocks noChangeShapeType="1"/>
          </p:cNvSpPr>
          <p:nvPr/>
        </p:nvSpPr>
        <p:spPr bwMode="auto">
          <a:xfrm>
            <a:off x="8459788" y="3717925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71" name="Picture 111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454525"/>
            <a:ext cx="5191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112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" y="4454525"/>
            <a:ext cx="5191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113"/>
          <p:cNvGrpSpPr>
            <a:grpSpLocks/>
          </p:cNvGrpSpPr>
          <p:nvPr/>
        </p:nvGrpSpPr>
        <p:grpSpPr bwMode="auto">
          <a:xfrm>
            <a:off x="827088" y="3267075"/>
            <a:ext cx="215900" cy="684213"/>
            <a:chOff x="4785" y="845"/>
            <a:chExt cx="136" cy="362"/>
          </a:xfrm>
        </p:grpSpPr>
        <p:sp>
          <p:nvSpPr>
            <p:cNvPr id="3236" name="Line 114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4" name="Line 115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3238" name="Line 116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5" name="Line 117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5" name="Group 118"/>
          <p:cNvGrpSpPr>
            <a:grpSpLocks/>
          </p:cNvGrpSpPr>
          <p:nvPr/>
        </p:nvGrpSpPr>
        <p:grpSpPr bwMode="auto">
          <a:xfrm>
            <a:off x="1114425" y="3267075"/>
            <a:ext cx="215900" cy="684213"/>
            <a:chOff x="4785" y="845"/>
            <a:chExt cx="136" cy="362"/>
          </a:xfrm>
        </p:grpSpPr>
        <p:sp>
          <p:nvSpPr>
            <p:cNvPr id="16" name="Line 119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7" name="Line 120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8" name="Line 121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9" name="Line 122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</p:grpSp>
      <p:sp>
        <p:nvSpPr>
          <p:cNvPr id="3134" name="Line 129"/>
          <p:cNvSpPr>
            <a:spLocks noChangeShapeType="1"/>
          </p:cNvSpPr>
          <p:nvPr/>
        </p:nvSpPr>
        <p:spPr bwMode="auto">
          <a:xfrm>
            <a:off x="6240463" y="6327775"/>
            <a:ext cx="188912" cy="2714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35" name="Line 130"/>
          <p:cNvSpPr>
            <a:spLocks noChangeShapeType="1"/>
          </p:cNvSpPr>
          <p:nvPr/>
        </p:nvSpPr>
        <p:spPr bwMode="auto">
          <a:xfrm flipH="1">
            <a:off x="5856288" y="5964238"/>
            <a:ext cx="317500" cy="203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38" name="Rectangle 133"/>
          <p:cNvSpPr>
            <a:spLocks noChangeArrowheads="1"/>
          </p:cNvSpPr>
          <p:nvPr/>
        </p:nvSpPr>
        <p:spPr bwMode="auto">
          <a:xfrm>
            <a:off x="5522913" y="58848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kumimoji="0" lang="zh-TW" altLang="zh-TW" sz="1200">
              <a:solidFill>
                <a:srgbClr val="FFFA1B"/>
              </a:solidFill>
              <a:latin typeface="+mn-lt"/>
              <a:ea typeface="+mn-ea"/>
            </a:endParaRPr>
          </a:p>
        </p:txBody>
      </p:sp>
      <p:sp>
        <p:nvSpPr>
          <p:cNvPr id="3139" name="Line 134"/>
          <p:cNvSpPr>
            <a:spLocks noChangeShapeType="1"/>
          </p:cNvSpPr>
          <p:nvPr/>
        </p:nvSpPr>
        <p:spPr bwMode="auto">
          <a:xfrm flipH="1">
            <a:off x="3981450" y="5681663"/>
            <a:ext cx="233363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40" name="Line 135"/>
          <p:cNvSpPr>
            <a:spLocks noChangeShapeType="1"/>
          </p:cNvSpPr>
          <p:nvPr/>
        </p:nvSpPr>
        <p:spPr bwMode="auto">
          <a:xfrm>
            <a:off x="5138738" y="5734050"/>
            <a:ext cx="139700" cy="2333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41" name="Line 136"/>
          <p:cNvSpPr>
            <a:spLocks noChangeShapeType="1"/>
          </p:cNvSpPr>
          <p:nvPr/>
        </p:nvSpPr>
        <p:spPr bwMode="auto">
          <a:xfrm flipH="1">
            <a:off x="5961063" y="5754688"/>
            <a:ext cx="233362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81" name="Rectangle 137"/>
          <p:cNvSpPr>
            <a:spLocks noChangeArrowheads="1"/>
          </p:cNvSpPr>
          <p:nvPr/>
        </p:nvSpPr>
        <p:spPr bwMode="auto">
          <a:xfrm>
            <a:off x="4994275" y="587692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南崁分公司</a:t>
            </a:r>
          </a:p>
        </p:txBody>
      </p:sp>
      <p:pic>
        <p:nvPicPr>
          <p:cNvPr id="1082" name="Picture 139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9450" y="6021388"/>
            <a:ext cx="51911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140" descr="ITE-12sd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650" y="6021388"/>
            <a:ext cx="51911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8" name="Line 143"/>
          <p:cNvSpPr>
            <a:spLocks noChangeShapeType="1"/>
          </p:cNvSpPr>
          <p:nvPr/>
        </p:nvSpPr>
        <p:spPr bwMode="auto">
          <a:xfrm flipV="1">
            <a:off x="8058150" y="6511925"/>
            <a:ext cx="762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grpSp>
        <p:nvGrpSpPr>
          <p:cNvPr id="28" name="Group 149"/>
          <p:cNvGrpSpPr>
            <a:grpSpLocks/>
          </p:cNvGrpSpPr>
          <p:nvPr/>
        </p:nvGrpSpPr>
        <p:grpSpPr bwMode="auto">
          <a:xfrm>
            <a:off x="6227763" y="5157788"/>
            <a:ext cx="700087" cy="258762"/>
            <a:chOff x="4014" y="792"/>
            <a:chExt cx="708" cy="316"/>
          </a:xfrm>
        </p:grpSpPr>
        <p:pic>
          <p:nvPicPr>
            <p:cNvPr id="1195" name="Picture 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51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pic>
        <p:nvPicPr>
          <p:cNvPr id="1086" name="Picture 1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5521325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" name="Line 153"/>
          <p:cNvSpPr>
            <a:spLocks noChangeShapeType="1"/>
          </p:cNvSpPr>
          <p:nvPr/>
        </p:nvSpPr>
        <p:spPr bwMode="auto">
          <a:xfrm>
            <a:off x="7769225" y="5929313"/>
            <a:ext cx="153988" cy="239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3155" name="Line 154"/>
          <p:cNvSpPr>
            <a:spLocks noChangeShapeType="1"/>
          </p:cNvSpPr>
          <p:nvPr/>
        </p:nvSpPr>
        <p:spPr bwMode="auto">
          <a:xfrm flipH="1">
            <a:off x="7385050" y="5857875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89" name="Text Box 155"/>
          <p:cNvSpPr txBox="1">
            <a:spLocks noChangeArrowheads="1"/>
          </p:cNvSpPr>
          <p:nvPr/>
        </p:nvSpPr>
        <p:spPr bwMode="auto">
          <a:xfrm>
            <a:off x="6962775" y="5602288"/>
            <a:ext cx="941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pic>
        <p:nvPicPr>
          <p:cNvPr id="1090" name="Picture 156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6021388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157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6900" y="6021388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Rectangle 158"/>
          <p:cNvSpPr>
            <a:spLocks noChangeArrowheads="1"/>
          </p:cNvSpPr>
          <p:nvPr/>
        </p:nvSpPr>
        <p:spPr bwMode="auto">
          <a:xfrm>
            <a:off x="7883525" y="5876925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桃園鼎群</a:t>
            </a:r>
          </a:p>
        </p:txBody>
      </p:sp>
      <p:sp>
        <p:nvSpPr>
          <p:cNvPr id="1093" name="Text Box 160"/>
          <p:cNvSpPr txBox="1">
            <a:spLocks noChangeArrowheads="1"/>
          </p:cNvSpPr>
          <p:nvPr/>
        </p:nvSpPr>
        <p:spPr bwMode="auto">
          <a:xfrm>
            <a:off x="5435600" y="4337050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094" name="Text Box 161"/>
          <p:cNvSpPr txBox="1">
            <a:spLocks noChangeArrowheads="1"/>
          </p:cNvSpPr>
          <p:nvPr/>
        </p:nvSpPr>
        <p:spPr bwMode="auto">
          <a:xfrm>
            <a:off x="4283075" y="4337050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VPN</a:t>
            </a:r>
          </a:p>
        </p:txBody>
      </p:sp>
      <p:sp>
        <p:nvSpPr>
          <p:cNvPr id="1095" name="Text Box 162"/>
          <p:cNvSpPr txBox="1">
            <a:spLocks noChangeArrowheads="1"/>
          </p:cNvSpPr>
          <p:nvPr/>
        </p:nvSpPr>
        <p:spPr bwMode="auto">
          <a:xfrm>
            <a:off x="2195513" y="3357563"/>
            <a:ext cx="719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ADSL</a:t>
            </a:r>
          </a:p>
        </p:txBody>
      </p:sp>
      <p:grpSp>
        <p:nvGrpSpPr>
          <p:cNvPr id="29" name="Group 163"/>
          <p:cNvGrpSpPr>
            <a:grpSpLocks/>
          </p:cNvGrpSpPr>
          <p:nvPr/>
        </p:nvGrpSpPr>
        <p:grpSpPr bwMode="auto">
          <a:xfrm>
            <a:off x="2938463" y="5157788"/>
            <a:ext cx="700087" cy="258762"/>
            <a:chOff x="4014" y="792"/>
            <a:chExt cx="708" cy="316"/>
          </a:xfrm>
        </p:grpSpPr>
        <p:pic>
          <p:nvPicPr>
            <p:cNvPr id="1193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65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5003800" y="5157788"/>
            <a:ext cx="700088" cy="258762"/>
            <a:chOff x="4014" y="792"/>
            <a:chExt cx="708" cy="316"/>
          </a:xfrm>
        </p:grpSpPr>
        <p:pic>
          <p:nvPicPr>
            <p:cNvPr id="1191" name="Picture 1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68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sp>
        <p:nvSpPr>
          <p:cNvPr id="1098" name="Text Box 169"/>
          <p:cNvSpPr txBox="1">
            <a:spLocks noChangeArrowheads="1"/>
          </p:cNvSpPr>
          <p:nvPr/>
        </p:nvSpPr>
        <p:spPr bwMode="auto">
          <a:xfrm>
            <a:off x="-962025" y="26082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 sz="140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99" name="Text Box 173"/>
          <p:cNvSpPr txBox="1">
            <a:spLocks noChangeArrowheads="1"/>
          </p:cNvSpPr>
          <p:nvPr/>
        </p:nvSpPr>
        <p:spPr bwMode="auto">
          <a:xfrm>
            <a:off x="3203575" y="43656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VPN</a:t>
            </a:r>
          </a:p>
        </p:txBody>
      </p:sp>
      <p:sp>
        <p:nvSpPr>
          <p:cNvPr id="1100" name="Text Box 176"/>
          <p:cNvSpPr txBox="1">
            <a:spLocks noChangeArrowheads="1"/>
          </p:cNvSpPr>
          <p:nvPr/>
        </p:nvSpPr>
        <p:spPr bwMode="auto">
          <a:xfrm>
            <a:off x="1814513" y="3611563"/>
            <a:ext cx="1651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zh-TW" altLang="zh-TW" sz="1200">
              <a:solidFill>
                <a:srgbClr val="FFFA1B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01" name="Rectangle 177"/>
          <p:cNvSpPr>
            <a:spLocks noChangeArrowheads="1"/>
          </p:cNvSpPr>
          <p:nvPr/>
        </p:nvSpPr>
        <p:spPr bwMode="auto">
          <a:xfrm>
            <a:off x="2609850" y="50387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 sz="1400">
              <a:solidFill>
                <a:srgbClr val="FFFA1B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02" name="Picture 181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950" y="5967413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3" name="Picture 182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5967413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2" name="Line 184"/>
          <p:cNvSpPr>
            <a:spLocks noChangeShapeType="1"/>
          </p:cNvSpPr>
          <p:nvPr/>
        </p:nvSpPr>
        <p:spPr bwMode="auto">
          <a:xfrm>
            <a:off x="1789113" y="4054475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05" name="Rectangle 185"/>
          <p:cNvSpPr>
            <a:spLocks noChangeArrowheads="1"/>
          </p:cNvSpPr>
          <p:nvPr/>
        </p:nvSpPr>
        <p:spPr bwMode="auto">
          <a:xfrm>
            <a:off x="2843213" y="5805488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新竹分公司</a:t>
            </a:r>
          </a:p>
        </p:txBody>
      </p:sp>
      <p:grpSp>
        <p:nvGrpSpPr>
          <p:cNvPr id="871424" name="Group 186"/>
          <p:cNvGrpSpPr>
            <a:grpSpLocks/>
          </p:cNvGrpSpPr>
          <p:nvPr/>
        </p:nvGrpSpPr>
        <p:grpSpPr bwMode="auto">
          <a:xfrm>
            <a:off x="1566863" y="3602038"/>
            <a:ext cx="700087" cy="258762"/>
            <a:chOff x="4014" y="792"/>
            <a:chExt cx="708" cy="316"/>
          </a:xfrm>
        </p:grpSpPr>
        <p:pic>
          <p:nvPicPr>
            <p:cNvPr id="1189" name="Picture 18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88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sp>
        <p:nvSpPr>
          <p:cNvPr id="1107" name="Line 189"/>
          <p:cNvSpPr>
            <a:spLocks noChangeShapeType="1"/>
          </p:cNvSpPr>
          <p:nvPr/>
        </p:nvSpPr>
        <p:spPr bwMode="auto">
          <a:xfrm>
            <a:off x="2554288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08" name="Line 190"/>
          <p:cNvSpPr>
            <a:spLocks noChangeShapeType="1"/>
          </p:cNvSpPr>
          <p:nvPr/>
        </p:nvSpPr>
        <p:spPr bwMode="auto">
          <a:xfrm>
            <a:off x="2051050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09" name="Line 191"/>
          <p:cNvSpPr>
            <a:spLocks noChangeShapeType="1"/>
          </p:cNvSpPr>
          <p:nvPr/>
        </p:nvSpPr>
        <p:spPr bwMode="auto">
          <a:xfrm>
            <a:off x="2698750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10" name="Line 192"/>
          <p:cNvSpPr>
            <a:spLocks noChangeShapeType="1"/>
          </p:cNvSpPr>
          <p:nvPr/>
        </p:nvSpPr>
        <p:spPr bwMode="auto">
          <a:xfrm>
            <a:off x="2124075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26" name="Object 194"/>
          <p:cNvGraphicFramePr>
            <a:graphicFrameLocks noChangeAspect="1"/>
          </p:cNvGraphicFramePr>
          <p:nvPr/>
        </p:nvGraphicFramePr>
        <p:xfrm>
          <a:off x="2338388" y="5229225"/>
          <a:ext cx="576262" cy="144463"/>
        </p:xfrm>
        <a:graphic>
          <a:graphicData uri="http://schemas.openxmlformats.org/presentationml/2006/ole">
            <p:oleObj spid="_x0000_s285734" name="PhotoImpact" r:id="rId8" imgW="3238095" imgH="660317" progId="PI3.Image">
              <p:embed/>
            </p:oleObj>
          </a:graphicData>
        </a:graphic>
      </p:graphicFrame>
      <p:sp>
        <p:nvSpPr>
          <p:cNvPr id="1111" name="Text Box 197"/>
          <p:cNvSpPr txBox="1">
            <a:spLocks noChangeArrowheads="1"/>
          </p:cNvSpPr>
          <p:nvPr/>
        </p:nvSpPr>
        <p:spPr bwMode="auto">
          <a:xfrm>
            <a:off x="6300788" y="2681288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112" name="Text Box 200"/>
          <p:cNvSpPr txBox="1">
            <a:spLocks noChangeArrowheads="1"/>
          </p:cNvSpPr>
          <p:nvPr/>
        </p:nvSpPr>
        <p:spPr bwMode="auto">
          <a:xfrm>
            <a:off x="7034213" y="2263775"/>
            <a:ext cx="1651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zh-TW" altLang="zh-TW" sz="1200">
              <a:solidFill>
                <a:srgbClr val="FFFA1B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13" name="Text Box 204"/>
          <p:cNvSpPr txBox="1">
            <a:spLocks noChangeArrowheads="1"/>
          </p:cNvSpPr>
          <p:nvPr/>
        </p:nvSpPr>
        <p:spPr bwMode="auto">
          <a:xfrm>
            <a:off x="7913688" y="2563813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kumimoji="0" lang="zh-TW" altLang="zh-TW" sz="1200" b="1">
              <a:solidFill>
                <a:schemeClr val="accent2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14" name="Picture 205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8000" y="2909888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" name="Picture 206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4600" y="2909888"/>
            <a:ext cx="498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" name="Line 208"/>
          <p:cNvSpPr>
            <a:spLocks noChangeShapeType="1"/>
          </p:cNvSpPr>
          <p:nvPr/>
        </p:nvSpPr>
        <p:spPr bwMode="auto">
          <a:xfrm>
            <a:off x="7380288" y="265906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17" name="Text Box 209"/>
          <p:cNvSpPr txBox="1">
            <a:spLocks noChangeArrowheads="1"/>
          </p:cNvSpPr>
          <p:nvPr/>
        </p:nvSpPr>
        <p:spPr bwMode="auto">
          <a:xfrm>
            <a:off x="7221538" y="28114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 sz="1400">
              <a:solidFill>
                <a:schemeClr val="bg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18" name="Rectangle 210"/>
          <p:cNvSpPr>
            <a:spLocks noChangeArrowheads="1"/>
          </p:cNvSpPr>
          <p:nvPr/>
        </p:nvSpPr>
        <p:spPr bwMode="auto">
          <a:xfrm>
            <a:off x="6732588" y="27813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kumimoji="0" lang="zh-TW" altLang="en-US" sz="1400" b="1"/>
              <a:t>中國武漢</a:t>
            </a:r>
          </a:p>
        </p:txBody>
      </p:sp>
      <p:grpSp>
        <p:nvGrpSpPr>
          <p:cNvPr id="871426" name="Group 211"/>
          <p:cNvGrpSpPr>
            <a:grpSpLocks/>
          </p:cNvGrpSpPr>
          <p:nvPr/>
        </p:nvGrpSpPr>
        <p:grpSpPr bwMode="auto">
          <a:xfrm>
            <a:off x="6875463" y="2189163"/>
            <a:ext cx="700087" cy="258762"/>
            <a:chOff x="4014" y="792"/>
            <a:chExt cx="708" cy="316"/>
          </a:xfrm>
        </p:grpSpPr>
        <p:pic>
          <p:nvPicPr>
            <p:cNvPr id="1187" name="Picture 2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Text Box 213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grpSp>
        <p:nvGrpSpPr>
          <p:cNvPr id="871427" name="Group 214"/>
          <p:cNvGrpSpPr>
            <a:grpSpLocks/>
          </p:cNvGrpSpPr>
          <p:nvPr/>
        </p:nvGrpSpPr>
        <p:grpSpPr bwMode="auto">
          <a:xfrm>
            <a:off x="7812088" y="1974850"/>
            <a:ext cx="215900" cy="574675"/>
            <a:chOff x="4785" y="845"/>
            <a:chExt cx="136" cy="362"/>
          </a:xfrm>
        </p:grpSpPr>
        <p:sp>
          <p:nvSpPr>
            <p:cNvPr id="1183" name="Line 215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4" name="Line 216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5" name="Line 217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6" name="Line 218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21" name="Line 219"/>
          <p:cNvSpPr>
            <a:spLocks noChangeShapeType="1"/>
          </p:cNvSpPr>
          <p:nvPr/>
        </p:nvSpPr>
        <p:spPr bwMode="auto">
          <a:xfrm>
            <a:off x="8388350" y="18430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2" name="Line 220"/>
          <p:cNvSpPr>
            <a:spLocks noChangeShapeType="1"/>
          </p:cNvSpPr>
          <p:nvPr/>
        </p:nvSpPr>
        <p:spPr bwMode="auto">
          <a:xfrm>
            <a:off x="8459788" y="18430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3" name="Line 221"/>
          <p:cNvSpPr>
            <a:spLocks noChangeShapeType="1"/>
          </p:cNvSpPr>
          <p:nvPr/>
        </p:nvSpPr>
        <p:spPr bwMode="auto">
          <a:xfrm>
            <a:off x="8532813" y="18430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4" name="Line 222"/>
          <p:cNvSpPr>
            <a:spLocks noChangeShapeType="1"/>
          </p:cNvSpPr>
          <p:nvPr/>
        </p:nvSpPr>
        <p:spPr bwMode="auto">
          <a:xfrm>
            <a:off x="8315325" y="1901825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5" name="Oval 223"/>
          <p:cNvSpPr>
            <a:spLocks noChangeArrowheads="1"/>
          </p:cNvSpPr>
          <p:nvPr/>
        </p:nvSpPr>
        <p:spPr bwMode="auto">
          <a:xfrm>
            <a:off x="7523163" y="1685925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中國</a:t>
            </a:r>
            <a:r>
              <a:rPr lang="en-US" altLang="zh-TW" sz="1400" b="1"/>
              <a:t>PSTN</a:t>
            </a:r>
          </a:p>
        </p:txBody>
      </p:sp>
      <p:graphicFrame>
        <p:nvGraphicFramePr>
          <p:cNvPr id="1027" name="Object 224"/>
          <p:cNvGraphicFramePr>
            <a:graphicFrameLocks noChangeAspect="1"/>
          </p:cNvGraphicFramePr>
          <p:nvPr/>
        </p:nvGraphicFramePr>
        <p:xfrm>
          <a:off x="7596188" y="2189163"/>
          <a:ext cx="649287" cy="144462"/>
        </p:xfrm>
        <a:graphic>
          <a:graphicData uri="http://schemas.openxmlformats.org/presentationml/2006/ole">
            <p:oleObj spid="_x0000_s285735" name="PhotoImpact" r:id="rId9" imgW="3238095" imgH="660317" progId="PI3.Image">
              <p:embed/>
            </p:oleObj>
          </a:graphicData>
        </a:graphic>
      </p:graphicFrame>
      <p:sp>
        <p:nvSpPr>
          <p:cNvPr id="1126" name="Text Box 226"/>
          <p:cNvSpPr txBox="1">
            <a:spLocks noChangeArrowheads="1"/>
          </p:cNvSpPr>
          <p:nvPr/>
        </p:nvSpPr>
        <p:spPr bwMode="auto">
          <a:xfrm>
            <a:off x="1547813" y="31416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1000" b="1"/>
              <a:t> E1</a:t>
            </a:r>
          </a:p>
        </p:txBody>
      </p:sp>
      <p:sp>
        <p:nvSpPr>
          <p:cNvPr id="1127" name="Rectangle 228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/>
              <a:t>健鼎科技 全球語音整合架構示意圖</a:t>
            </a:r>
          </a:p>
        </p:txBody>
      </p:sp>
      <p:pic>
        <p:nvPicPr>
          <p:cNvPr id="1128" name="Picture 20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2422525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Text Box 207"/>
          <p:cNvSpPr txBox="1">
            <a:spLocks noChangeArrowheads="1"/>
          </p:cNvSpPr>
          <p:nvPr/>
        </p:nvSpPr>
        <p:spPr bwMode="auto">
          <a:xfrm>
            <a:off x="7739063" y="24780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  <a:ea typeface="Arial Unicode MS" pitchFamily="34" charset="-120"/>
                <a:cs typeface="Arial Unicode MS" pitchFamily="34" charset="-120"/>
              </a:rPr>
              <a:t>PABX</a:t>
            </a:r>
          </a:p>
        </p:txBody>
      </p:sp>
      <p:sp>
        <p:nvSpPr>
          <p:cNvPr id="1130" name="Oval 223"/>
          <p:cNvSpPr>
            <a:spLocks noChangeArrowheads="1"/>
          </p:cNvSpPr>
          <p:nvPr/>
        </p:nvSpPr>
        <p:spPr bwMode="auto">
          <a:xfrm>
            <a:off x="7524750" y="3357563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中國</a:t>
            </a:r>
            <a:r>
              <a:rPr lang="en-US" altLang="zh-TW" sz="1400" b="1"/>
              <a:t>PSTN</a:t>
            </a:r>
          </a:p>
        </p:txBody>
      </p:sp>
      <p:grpSp>
        <p:nvGrpSpPr>
          <p:cNvPr id="871428" name="Group 230"/>
          <p:cNvGrpSpPr>
            <a:grpSpLocks/>
          </p:cNvGrpSpPr>
          <p:nvPr/>
        </p:nvGrpSpPr>
        <p:grpSpPr bwMode="auto">
          <a:xfrm>
            <a:off x="7667625" y="3933825"/>
            <a:ext cx="1022350" cy="244475"/>
            <a:chOff x="4739" y="2414"/>
            <a:chExt cx="644" cy="154"/>
          </a:xfrm>
        </p:grpSpPr>
        <p:graphicFrame>
          <p:nvGraphicFramePr>
            <p:cNvPr id="1031" name="Object 228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6" name="PhotoImpact" r:id="rId10" imgW="3238095" imgH="660317" progId="PI3.Image">
                <p:embed/>
              </p:oleObj>
            </a:graphicData>
          </a:graphic>
        </p:graphicFrame>
        <p:sp>
          <p:nvSpPr>
            <p:cNvPr id="1182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pic>
        <p:nvPicPr>
          <p:cNvPr id="1132" name="Picture 7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4294188"/>
            <a:ext cx="1008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" name="Text Box 74"/>
          <p:cNvSpPr txBox="1">
            <a:spLocks noChangeArrowheads="1"/>
          </p:cNvSpPr>
          <p:nvPr/>
        </p:nvSpPr>
        <p:spPr bwMode="auto">
          <a:xfrm>
            <a:off x="7667625" y="4378325"/>
            <a:ext cx="101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grpSp>
        <p:nvGrpSpPr>
          <p:cNvPr id="871429" name="Group 231"/>
          <p:cNvGrpSpPr>
            <a:grpSpLocks/>
          </p:cNvGrpSpPr>
          <p:nvPr/>
        </p:nvGrpSpPr>
        <p:grpSpPr bwMode="auto">
          <a:xfrm>
            <a:off x="6948488" y="5157788"/>
            <a:ext cx="1022350" cy="244475"/>
            <a:chOff x="4739" y="2414"/>
            <a:chExt cx="644" cy="154"/>
          </a:xfrm>
        </p:grpSpPr>
        <p:graphicFrame>
          <p:nvGraphicFramePr>
            <p:cNvPr id="1030" name="Object 232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7" name="PhotoImpact" r:id="rId11" imgW="3238095" imgH="660317" progId="PI3.Image">
                <p:embed/>
              </p:oleObj>
            </a:graphicData>
          </a:graphic>
        </p:graphicFrame>
        <p:sp>
          <p:nvSpPr>
            <p:cNvPr id="1181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grpSp>
        <p:nvGrpSpPr>
          <p:cNvPr id="871430" name="Group 100"/>
          <p:cNvGrpSpPr>
            <a:grpSpLocks/>
          </p:cNvGrpSpPr>
          <p:nvPr/>
        </p:nvGrpSpPr>
        <p:grpSpPr bwMode="auto">
          <a:xfrm>
            <a:off x="4584700" y="5302250"/>
            <a:ext cx="215900" cy="287338"/>
            <a:chOff x="4785" y="845"/>
            <a:chExt cx="136" cy="362"/>
          </a:xfrm>
        </p:grpSpPr>
        <p:sp>
          <p:nvSpPr>
            <p:cNvPr id="1177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8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9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0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71431" name="Group 100"/>
          <p:cNvGrpSpPr>
            <a:grpSpLocks/>
          </p:cNvGrpSpPr>
          <p:nvPr/>
        </p:nvGrpSpPr>
        <p:grpSpPr bwMode="auto">
          <a:xfrm>
            <a:off x="4297363" y="5302250"/>
            <a:ext cx="215900" cy="287338"/>
            <a:chOff x="4785" y="845"/>
            <a:chExt cx="136" cy="362"/>
          </a:xfrm>
        </p:grpSpPr>
        <p:sp>
          <p:nvSpPr>
            <p:cNvPr id="1173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4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5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6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71432" name="Group 267"/>
          <p:cNvGrpSpPr>
            <a:grpSpLocks/>
          </p:cNvGrpSpPr>
          <p:nvPr/>
        </p:nvGrpSpPr>
        <p:grpSpPr bwMode="auto">
          <a:xfrm>
            <a:off x="4067175" y="5157788"/>
            <a:ext cx="1022350" cy="244475"/>
            <a:chOff x="4739" y="2414"/>
            <a:chExt cx="644" cy="154"/>
          </a:xfrm>
        </p:grpSpPr>
        <p:graphicFrame>
          <p:nvGraphicFramePr>
            <p:cNvPr id="1029" name="Object 268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8" name="PhotoImpact" r:id="rId12" imgW="3238095" imgH="660317" progId="PI3.Image">
                <p:embed/>
              </p:oleObj>
            </a:graphicData>
          </a:graphic>
        </p:graphicFrame>
        <p:sp>
          <p:nvSpPr>
            <p:cNvPr id="1172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pic>
        <p:nvPicPr>
          <p:cNvPr id="1138" name="Picture 12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518150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" name="Text Box 131"/>
          <p:cNvSpPr txBox="1">
            <a:spLocks noChangeArrowheads="1"/>
          </p:cNvSpPr>
          <p:nvPr/>
        </p:nvSpPr>
        <p:spPr bwMode="auto">
          <a:xfrm>
            <a:off x="4108450" y="5589588"/>
            <a:ext cx="89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grpSp>
        <p:nvGrpSpPr>
          <p:cNvPr id="871433" name="Group 280"/>
          <p:cNvGrpSpPr>
            <a:grpSpLocks/>
          </p:cNvGrpSpPr>
          <p:nvPr/>
        </p:nvGrpSpPr>
        <p:grpSpPr bwMode="auto">
          <a:xfrm>
            <a:off x="538163" y="3590925"/>
            <a:ext cx="1022350" cy="244475"/>
            <a:chOff x="4739" y="2414"/>
            <a:chExt cx="644" cy="154"/>
          </a:xfrm>
        </p:grpSpPr>
        <p:graphicFrame>
          <p:nvGraphicFramePr>
            <p:cNvPr id="1028" name="Object 281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5739" name="PhotoImpact" r:id="rId13" imgW="3238095" imgH="660317" progId="PI3.Image">
                <p:embed/>
              </p:oleObj>
            </a:graphicData>
          </a:graphic>
        </p:graphicFrame>
        <p:sp>
          <p:nvSpPr>
            <p:cNvPr id="1171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sp>
        <p:nvSpPr>
          <p:cNvPr id="1141" name="Oval 223"/>
          <p:cNvSpPr>
            <a:spLocks noChangeArrowheads="1"/>
          </p:cNvSpPr>
          <p:nvPr/>
        </p:nvSpPr>
        <p:spPr bwMode="auto">
          <a:xfrm>
            <a:off x="323850" y="2943225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台灣</a:t>
            </a:r>
            <a:r>
              <a:rPr lang="en-US" altLang="zh-TW" sz="1400" b="1"/>
              <a:t>PSTN</a:t>
            </a:r>
          </a:p>
        </p:txBody>
      </p:sp>
      <p:sp>
        <p:nvSpPr>
          <p:cNvPr id="1142" name="Oval 223"/>
          <p:cNvSpPr>
            <a:spLocks noChangeArrowheads="1"/>
          </p:cNvSpPr>
          <p:nvPr/>
        </p:nvSpPr>
        <p:spPr bwMode="auto">
          <a:xfrm>
            <a:off x="1763713" y="4652963"/>
            <a:ext cx="1295400" cy="4318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r>
              <a:rPr lang="zh-TW" altLang="en-US" sz="1400" b="1"/>
              <a:t>台灣</a:t>
            </a:r>
            <a:r>
              <a:rPr lang="en-US" altLang="zh-TW" sz="1400" b="1"/>
              <a:t>PSTN</a:t>
            </a:r>
          </a:p>
        </p:txBody>
      </p:sp>
      <p:pic>
        <p:nvPicPr>
          <p:cNvPr id="1143" name="Picture 17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5454650"/>
            <a:ext cx="10080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4" name="Text Box 183"/>
          <p:cNvSpPr txBox="1">
            <a:spLocks noChangeArrowheads="1"/>
          </p:cNvSpPr>
          <p:nvPr/>
        </p:nvSpPr>
        <p:spPr bwMode="auto">
          <a:xfrm>
            <a:off x="2051050" y="553085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  <a:ea typeface="Arial Unicode MS" pitchFamily="34" charset="-120"/>
                <a:cs typeface="Arial Unicode MS" pitchFamily="34" charset="-120"/>
              </a:rPr>
              <a:t>PABX</a:t>
            </a:r>
          </a:p>
        </p:txBody>
      </p:sp>
      <p:sp>
        <p:nvSpPr>
          <p:cNvPr id="1145" name="Oval 77"/>
          <p:cNvSpPr>
            <a:spLocks noChangeArrowheads="1"/>
          </p:cNvSpPr>
          <p:nvPr/>
        </p:nvSpPr>
        <p:spPr bwMode="auto">
          <a:xfrm>
            <a:off x="5746750" y="981075"/>
            <a:ext cx="2354263" cy="7207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264" name="Text Box 78"/>
          <p:cNvSpPr txBox="1">
            <a:spLocks noChangeArrowheads="1"/>
          </p:cNvSpPr>
          <p:nvPr/>
        </p:nvSpPr>
        <p:spPr bwMode="auto">
          <a:xfrm>
            <a:off x="5867400" y="1117600"/>
            <a:ext cx="2305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無錫、武漢、浙江聯通</a:t>
            </a:r>
            <a:endParaRPr kumimoji="0" lang="en-US" altLang="zh-TW" sz="1400" b="1" dirty="0">
              <a:solidFill>
                <a:srgbClr val="EB000C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IVPN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集群手機</a:t>
            </a:r>
          </a:p>
        </p:txBody>
      </p:sp>
      <p:pic>
        <p:nvPicPr>
          <p:cNvPr id="1147" name="Picture 79" descr="j0189198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5963" y="896938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Line 208"/>
          <p:cNvSpPr>
            <a:spLocks noChangeShapeType="1"/>
          </p:cNvSpPr>
          <p:nvPr/>
        </p:nvSpPr>
        <p:spPr bwMode="auto">
          <a:xfrm>
            <a:off x="5292725" y="3017838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grpSp>
        <p:nvGrpSpPr>
          <p:cNvPr id="871435" name="Group 58"/>
          <p:cNvGrpSpPr>
            <a:grpSpLocks/>
          </p:cNvGrpSpPr>
          <p:nvPr/>
        </p:nvGrpSpPr>
        <p:grpSpPr bwMode="auto">
          <a:xfrm>
            <a:off x="2987675" y="2782888"/>
            <a:ext cx="3168650" cy="1008062"/>
            <a:chOff x="2654" y="2387"/>
            <a:chExt cx="1224" cy="635"/>
          </a:xfrm>
        </p:grpSpPr>
        <p:sp>
          <p:nvSpPr>
            <p:cNvPr id="1169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0017 w 1250"/>
                <a:gd name="T1" fmla="*/ 490 h 693"/>
                <a:gd name="T2" fmla="*/ 5051 w 1250"/>
                <a:gd name="T3" fmla="*/ 540 h 693"/>
                <a:gd name="T4" fmla="*/ 1477 w 1250"/>
                <a:gd name="T5" fmla="*/ 619 h 693"/>
                <a:gd name="T6" fmla="*/ 114 w 1250"/>
                <a:gd name="T7" fmla="*/ 710 h 693"/>
                <a:gd name="T8" fmla="*/ 248 w 1250"/>
                <a:gd name="T9" fmla="*/ 794 h 693"/>
                <a:gd name="T10" fmla="*/ 1366 w 1250"/>
                <a:gd name="T11" fmla="*/ 838 h 693"/>
                <a:gd name="T12" fmla="*/ 4295 w 1250"/>
                <a:gd name="T13" fmla="*/ 906 h 693"/>
                <a:gd name="T14" fmla="*/ 10146 w 1250"/>
                <a:gd name="T15" fmla="*/ 977 h 693"/>
                <a:gd name="T16" fmla="*/ 17593 w 1250"/>
                <a:gd name="T17" fmla="*/ 1016 h 693"/>
                <a:gd name="T18" fmla="*/ 22905 w 1250"/>
                <a:gd name="T19" fmla="*/ 1050 h 693"/>
                <a:gd name="T20" fmla="*/ 26498 w 1250"/>
                <a:gd name="T21" fmla="*/ 1108 h 693"/>
                <a:gd name="T22" fmla="*/ 31166 w 1250"/>
                <a:gd name="T23" fmla="*/ 1156 h 693"/>
                <a:gd name="T24" fmla="*/ 36587 w 1250"/>
                <a:gd name="T25" fmla="*/ 1177 h 693"/>
                <a:gd name="T26" fmla="*/ 42860 w 1250"/>
                <a:gd name="T27" fmla="*/ 1174 h 693"/>
                <a:gd name="T28" fmla="*/ 49002 w 1250"/>
                <a:gd name="T29" fmla="*/ 1149 h 693"/>
                <a:gd name="T30" fmla="*/ 53692 w 1250"/>
                <a:gd name="T31" fmla="*/ 1156 h 693"/>
                <a:gd name="T32" fmla="*/ 58920 w 1250"/>
                <a:gd name="T33" fmla="*/ 1202 h 693"/>
                <a:gd name="T34" fmla="*/ 65380 w 1250"/>
                <a:gd name="T35" fmla="*/ 1225 h 693"/>
                <a:gd name="T36" fmla="*/ 72043 w 1250"/>
                <a:gd name="T37" fmla="*/ 1221 h 693"/>
                <a:gd name="T38" fmla="*/ 81263 w 1250"/>
                <a:gd name="T39" fmla="*/ 1172 h 693"/>
                <a:gd name="T40" fmla="*/ 89898 w 1250"/>
                <a:gd name="T41" fmla="*/ 1066 h 693"/>
                <a:gd name="T42" fmla="*/ 93208 w 1250"/>
                <a:gd name="T43" fmla="*/ 998 h 693"/>
                <a:gd name="T44" fmla="*/ 103407 w 1250"/>
                <a:gd name="T45" fmla="*/ 955 h 693"/>
                <a:gd name="T46" fmla="*/ 110302 w 1250"/>
                <a:gd name="T47" fmla="*/ 885 h 693"/>
                <a:gd name="T48" fmla="*/ 114104 w 1250"/>
                <a:gd name="T49" fmla="*/ 796 h 693"/>
                <a:gd name="T50" fmla="*/ 114655 w 1250"/>
                <a:gd name="T51" fmla="*/ 750 h 693"/>
                <a:gd name="T52" fmla="*/ 114723 w 1250"/>
                <a:gd name="T53" fmla="*/ 700 h 693"/>
                <a:gd name="T54" fmla="*/ 113231 w 1250"/>
                <a:gd name="T55" fmla="*/ 617 h 693"/>
                <a:gd name="T56" fmla="*/ 110748 w 1250"/>
                <a:gd name="T57" fmla="*/ 543 h 693"/>
                <a:gd name="T58" fmla="*/ 107116 w 1250"/>
                <a:gd name="T59" fmla="*/ 492 h 693"/>
                <a:gd name="T60" fmla="*/ 102961 w 1250"/>
                <a:gd name="T61" fmla="*/ 417 h 693"/>
                <a:gd name="T62" fmla="*/ 103036 w 1250"/>
                <a:gd name="T63" fmla="*/ 354 h 693"/>
                <a:gd name="T64" fmla="*/ 101707 w 1250"/>
                <a:gd name="T65" fmla="*/ 282 h 693"/>
                <a:gd name="T66" fmla="*/ 97990 w 1250"/>
                <a:gd name="T67" fmla="*/ 198 h 693"/>
                <a:gd name="T68" fmla="*/ 92679 w 1250"/>
                <a:gd name="T69" fmla="*/ 139 h 693"/>
                <a:gd name="T70" fmla="*/ 85928 w 1250"/>
                <a:gd name="T71" fmla="*/ 117 h 693"/>
                <a:gd name="T72" fmla="*/ 78316 w 1250"/>
                <a:gd name="T73" fmla="*/ 152 h 693"/>
                <a:gd name="T74" fmla="*/ 74399 w 1250"/>
                <a:gd name="T75" fmla="*/ 87 h 693"/>
                <a:gd name="T76" fmla="*/ 69116 w 1250"/>
                <a:gd name="T77" fmla="*/ 43 h 693"/>
                <a:gd name="T78" fmla="*/ 56790 w 1250"/>
                <a:gd name="T79" fmla="*/ 0 h 693"/>
                <a:gd name="T80" fmla="*/ 43556 w 1250"/>
                <a:gd name="T81" fmla="*/ 39 h 693"/>
                <a:gd name="T82" fmla="*/ 38398 w 1250"/>
                <a:gd name="T83" fmla="*/ 93 h 693"/>
                <a:gd name="T84" fmla="*/ 34903 w 1250"/>
                <a:gd name="T85" fmla="*/ 158 h 693"/>
                <a:gd name="T86" fmla="*/ 26550 w 1250"/>
                <a:gd name="T87" fmla="*/ 146 h 693"/>
                <a:gd name="T88" fmla="*/ 20331 w 1250"/>
                <a:gd name="T89" fmla="*/ 181 h 693"/>
                <a:gd name="T90" fmla="*/ 15604 w 1250"/>
                <a:gd name="T91" fmla="*/ 257 h 693"/>
                <a:gd name="T92" fmla="*/ 12961 w 1250"/>
                <a:gd name="T93" fmla="*/ 350 h 693"/>
                <a:gd name="T94" fmla="*/ 12622 w 1250"/>
                <a:gd name="T95" fmla="*/ 425 h 693"/>
                <a:gd name="T96" fmla="*/ 13063 w 1250"/>
                <a:gd name="T97" fmla="*/ 4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789" y="2599"/>
              <a:ext cx="907" cy="241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  <a:cs typeface="Arial" pitchFamily="34" charset="0"/>
                </a:rPr>
                <a:t>Internet / VPN</a:t>
              </a:r>
              <a:endParaRPr lang="en-US" altLang="zh-TW" b="1"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150" name="Freeform 198"/>
          <p:cNvSpPr>
            <a:spLocks/>
          </p:cNvSpPr>
          <p:nvPr/>
        </p:nvSpPr>
        <p:spPr bwMode="auto">
          <a:xfrm>
            <a:off x="3898900" y="1757363"/>
            <a:ext cx="2736850" cy="1081087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333333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498975" y="2135188"/>
            <a:ext cx="16557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中國聯通</a:t>
            </a:r>
            <a:endParaRPr lang="en-US" altLang="zh-TW" b="1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1152" name="Freeform 198"/>
          <p:cNvSpPr>
            <a:spLocks/>
          </p:cNvSpPr>
          <p:nvPr/>
        </p:nvSpPr>
        <p:spPr bwMode="auto">
          <a:xfrm>
            <a:off x="1403350" y="1774825"/>
            <a:ext cx="3311525" cy="1223963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2" name="Text Box 199"/>
          <p:cNvSpPr txBox="1">
            <a:spLocks noChangeArrowheads="1"/>
          </p:cNvSpPr>
          <p:nvPr/>
        </p:nvSpPr>
        <p:spPr bwMode="auto">
          <a:xfrm>
            <a:off x="2195513" y="2133600"/>
            <a:ext cx="1943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遠傳電信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1154" name="Picture 287" descr="Gx550Smooth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C03FF"/>
              </a:clrFrom>
              <a:clrTo>
                <a:srgbClr val="2C0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75" y="2189163"/>
            <a:ext cx="10080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425" name="Text Box 97"/>
          <p:cNvSpPr txBox="1">
            <a:spLocks noChangeArrowheads="1"/>
          </p:cNvSpPr>
          <p:nvPr/>
        </p:nvSpPr>
        <p:spPr bwMode="auto">
          <a:xfrm>
            <a:off x="1619250" y="2351088"/>
            <a:ext cx="1095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zh-TW" altLang="en-US" sz="1200" b="1" dirty="0">
                <a:solidFill>
                  <a:srgbClr val="CC0000"/>
                </a:solidFill>
                <a:latin typeface="+mn-lt"/>
                <a:ea typeface="+mn-ea"/>
              </a:rPr>
              <a:t>智慧型系統</a:t>
            </a:r>
          </a:p>
        </p:txBody>
      </p:sp>
      <p:pic>
        <p:nvPicPr>
          <p:cNvPr id="1156" name="Picture 15" descr="Fonemosa 42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67100" y="269240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Text Box 33"/>
          <p:cNvSpPr txBox="1">
            <a:spLocks noChangeArrowheads="1"/>
          </p:cNvSpPr>
          <p:nvPr/>
        </p:nvSpPr>
        <p:spPr bwMode="auto">
          <a:xfrm>
            <a:off x="3394075" y="26209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sp>
        <p:nvSpPr>
          <p:cNvPr id="3" name="Line 208"/>
          <p:cNvSpPr>
            <a:spLocks noChangeShapeType="1"/>
          </p:cNvSpPr>
          <p:nvPr/>
        </p:nvSpPr>
        <p:spPr bwMode="auto">
          <a:xfrm>
            <a:off x="5435600" y="28575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159" name="Picture 15" descr="Fonemosa 42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7900" y="2692400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0" name="Text Box 33"/>
          <p:cNvSpPr txBox="1">
            <a:spLocks noChangeArrowheads="1"/>
          </p:cNvSpPr>
          <p:nvPr/>
        </p:nvSpPr>
        <p:spPr bwMode="auto">
          <a:xfrm>
            <a:off x="4714875" y="26209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pic>
        <p:nvPicPr>
          <p:cNvPr id="871434" name="Picture 10" descr="radio-tower-oran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7813" y="1325563"/>
            <a:ext cx="53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radio-tower-oran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263" y="1270000"/>
            <a:ext cx="53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3" name="Oval 8"/>
          <p:cNvSpPr>
            <a:spLocks noChangeArrowheads="1"/>
          </p:cNvSpPr>
          <p:nvPr/>
        </p:nvSpPr>
        <p:spPr bwMode="auto">
          <a:xfrm>
            <a:off x="539750" y="981075"/>
            <a:ext cx="2209800" cy="6477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pic>
        <p:nvPicPr>
          <p:cNvPr id="1164" name="Picture 80" descr="j0189198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213" y="896938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Text Box 85"/>
          <p:cNvSpPr txBox="1">
            <a:spLocks noChangeArrowheads="1"/>
          </p:cNvSpPr>
          <p:nvPr/>
        </p:nvSpPr>
        <p:spPr bwMode="auto">
          <a:xfrm>
            <a:off x="539750" y="1139825"/>
            <a:ext cx="226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非</a:t>
            </a: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MVPN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手機</a:t>
            </a:r>
          </a:p>
        </p:txBody>
      </p:sp>
      <p:sp>
        <p:nvSpPr>
          <p:cNvPr id="1166" name="Oval 77"/>
          <p:cNvSpPr>
            <a:spLocks noChangeArrowheads="1"/>
          </p:cNvSpPr>
          <p:nvPr/>
        </p:nvSpPr>
        <p:spPr bwMode="auto">
          <a:xfrm>
            <a:off x="395288" y="1701800"/>
            <a:ext cx="2209800" cy="5762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3102" name="Text Box 78"/>
          <p:cNvSpPr txBox="1">
            <a:spLocks noChangeArrowheads="1"/>
          </p:cNvSpPr>
          <p:nvPr/>
        </p:nvSpPr>
        <p:spPr bwMode="auto">
          <a:xfrm>
            <a:off x="682625" y="1766888"/>
            <a:ext cx="1703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遠傳</a:t>
            </a:r>
            <a:endParaRPr kumimoji="0" lang="en-US" altLang="zh-TW" sz="1400" b="1" dirty="0">
              <a:solidFill>
                <a:srgbClr val="EB000C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MVPN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群組手機</a:t>
            </a:r>
          </a:p>
        </p:txBody>
      </p:sp>
      <p:pic>
        <p:nvPicPr>
          <p:cNvPr id="1168" name="Picture 79" descr="j0189198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1557338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107"/>
          <p:cNvSpPr>
            <a:spLocks noChangeShapeType="1"/>
          </p:cNvSpPr>
          <p:nvPr/>
        </p:nvSpPr>
        <p:spPr bwMode="auto">
          <a:xfrm>
            <a:off x="5915025" y="3698875"/>
            <a:ext cx="936625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4" name="Line 152"/>
          <p:cNvSpPr>
            <a:spLocks noChangeShapeType="1"/>
          </p:cNvSpPr>
          <p:nvPr/>
        </p:nvSpPr>
        <p:spPr bwMode="auto">
          <a:xfrm flipH="1">
            <a:off x="3322638" y="3771900"/>
            <a:ext cx="1296987" cy="12954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5" name="Line 153"/>
          <p:cNvSpPr>
            <a:spLocks noChangeShapeType="1"/>
          </p:cNvSpPr>
          <p:nvPr/>
        </p:nvSpPr>
        <p:spPr bwMode="auto">
          <a:xfrm flipH="1">
            <a:off x="4619625" y="3698875"/>
            <a:ext cx="576263" cy="13684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132138" y="3213100"/>
            <a:ext cx="3168650" cy="1008063"/>
            <a:chOff x="2654" y="2387"/>
            <a:chExt cx="1224" cy="635"/>
          </a:xfrm>
        </p:grpSpPr>
        <p:sp>
          <p:nvSpPr>
            <p:cNvPr id="2164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0017 w 1250"/>
                <a:gd name="T1" fmla="*/ 490 h 693"/>
                <a:gd name="T2" fmla="*/ 5051 w 1250"/>
                <a:gd name="T3" fmla="*/ 540 h 693"/>
                <a:gd name="T4" fmla="*/ 1477 w 1250"/>
                <a:gd name="T5" fmla="*/ 619 h 693"/>
                <a:gd name="T6" fmla="*/ 114 w 1250"/>
                <a:gd name="T7" fmla="*/ 710 h 693"/>
                <a:gd name="T8" fmla="*/ 248 w 1250"/>
                <a:gd name="T9" fmla="*/ 794 h 693"/>
                <a:gd name="T10" fmla="*/ 1366 w 1250"/>
                <a:gd name="T11" fmla="*/ 838 h 693"/>
                <a:gd name="T12" fmla="*/ 4295 w 1250"/>
                <a:gd name="T13" fmla="*/ 906 h 693"/>
                <a:gd name="T14" fmla="*/ 10146 w 1250"/>
                <a:gd name="T15" fmla="*/ 977 h 693"/>
                <a:gd name="T16" fmla="*/ 17593 w 1250"/>
                <a:gd name="T17" fmla="*/ 1016 h 693"/>
                <a:gd name="T18" fmla="*/ 22905 w 1250"/>
                <a:gd name="T19" fmla="*/ 1050 h 693"/>
                <a:gd name="T20" fmla="*/ 26498 w 1250"/>
                <a:gd name="T21" fmla="*/ 1108 h 693"/>
                <a:gd name="T22" fmla="*/ 31166 w 1250"/>
                <a:gd name="T23" fmla="*/ 1156 h 693"/>
                <a:gd name="T24" fmla="*/ 36587 w 1250"/>
                <a:gd name="T25" fmla="*/ 1177 h 693"/>
                <a:gd name="T26" fmla="*/ 42860 w 1250"/>
                <a:gd name="T27" fmla="*/ 1174 h 693"/>
                <a:gd name="T28" fmla="*/ 49002 w 1250"/>
                <a:gd name="T29" fmla="*/ 1149 h 693"/>
                <a:gd name="T30" fmla="*/ 53692 w 1250"/>
                <a:gd name="T31" fmla="*/ 1156 h 693"/>
                <a:gd name="T32" fmla="*/ 58920 w 1250"/>
                <a:gd name="T33" fmla="*/ 1202 h 693"/>
                <a:gd name="T34" fmla="*/ 65380 w 1250"/>
                <a:gd name="T35" fmla="*/ 1225 h 693"/>
                <a:gd name="T36" fmla="*/ 72043 w 1250"/>
                <a:gd name="T37" fmla="*/ 1221 h 693"/>
                <a:gd name="T38" fmla="*/ 81263 w 1250"/>
                <a:gd name="T39" fmla="*/ 1172 h 693"/>
                <a:gd name="T40" fmla="*/ 89898 w 1250"/>
                <a:gd name="T41" fmla="*/ 1066 h 693"/>
                <a:gd name="T42" fmla="*/ 93208 w 1250"/>
                <a:gd name="T43" fmla="*/ 998 h 693"/>
                <a:gd name="T44" fmla="*/ 103407 w 1250"/>
                <a:gd name="T45" fmla="*/ 955 h 693"/>
                <a:gd name="T46" fmla="*/ 110302 w 1250"/>
                <a:gd name="T47" fmla="*/ 885 h 693"/>
                <a:gd name="T48" fmla="*/ 114104 w 1250"/>
                <a:gd name="T49" fmla="*/ 796 h 693"/>
                <a:gd name="T50" fmla="*/ 114655 w 1250"/>
                <a:gd name="T51" fmla="*/ 750 h 693"/>
                <a:gd name="T52" fmla="*/ 114723 w 1250"/>
                <a:gd name="T53" fmla="*/ 700 h 693"/>
                <a:gd name="T54" fmla="*/ 113231 w 1250"/>
                <a:gd name="T55" fmla="*/ 617 h 693"/>
                <a:gd name="T56" fmla="*/ 110748 w 1250"/>
                <a:gd name="T57" fmla="*/ 543 h 693"/>
                <a:gd name="T58" fmla="*/ 107116 w 1250"/>
                <a:gd name="T59" fmla="*/ 492 h 693"/>
                <a:gd name="T60" fmla="*/ 102961 w 1250"/>
                <a:gd name="T61" fmla="*/ 417 h 693"/>
                <a:gd name="T62" fmla="*/ 103036 w 1250"/>
                <a:gd name="T63" fmla="*/ 354 h 693"/>
                <a:gd name="T64" fmla="*/ 101707 w 1250"/>
                <a:gd name="T65" fmla="*/ 282 h 693"/>
                <a:gd name="T66" fmla="*/ 97990 w 1250"/>
                <a:gd name="T67" fmla="*/ 198 h 693"/>
                <a:gd name="T68" fmla="*/ 92679 w 1250"/>
                <a:gd name="T69" fmla="*/ 139 h 693"/>
                <a:gd name="T70" fmla="*/ 85928 w 1250"/>
                <a:gd name="T71" fmla="*/ 117 h 693"/>
                <a:gd name="T72" fmla="*/ 78316 w 1250"/>
                <a:gd name="T73" fmla="*/ 152 h 693"/>
                <a:gd name="T74" fmla="*/ 74399 w 1250"/>
                <a:gd name="T75" fmla="*/ 87 h 693"/>
                <a:gd name="T76" fmla="*/ 69116 w 1250"/>
                <a:gd name="T77" fmla="*/ 43 h 693"/>
                <a:gd name="T78" fmla="*/ 56790 w 1250"/>
                <a:gd name="T79" fmla="*/ 0 h 693"/>
                <a:gd name="T80" fmla="*/ 43556 w 1250"/>
                <a:gd name="T81" fmla="*/ 39 h 693"/>
                <a:gd name="T82" fmla="*/ 38398 w 1250"/>
                <a:gd name="T83" fmla="*/ 93 h 693"/>
                <a:gd name="T84" fmla="*/ 34903 w 1250"/>
                <a:gd name="T85" fmla="*/ 158 h 693"/>
                <a:gd name="T86" fmla="*/ 26550 w 1250"/>
                <a:gd name="T87" fmla="*/ 146 h 693"/>
                <a:gd name="T88" fmla="*/ 20331 w 1250"/>
                <a:gd name="T89" fmla="*/ 181 h 693"/>
                <a:gd name="T90" fmla="*/ 15604 w 1250"/>
                <a:gd name="T91" fmla="*/ 257 h 693"/>
                <a:gd name="T92" fmla="*/ 12961 w 1250"/>
                <a:gd name="T93" fmla="*/ 350 h 693"/>
                <a:gd name="T94" fmla="*/ 12622 w 1250"/>
                <a:gd name="T95" fmla="*/ 425 h 693"/>
                <a:gd name="T96" fmla="*/ 13063 w 1250"/>
                <a:gd name="T97" fmla="*/ 4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63" name="Text Box 191"/>
            <p:cNvSpPr txBox="1">
              <a:spLocks noChangeArrowheads="1"/>
            </p:cNvSpPr>
            <p:nvPr/>
          </p:nvSpPr>
          <p:spPr bwMode="auto">
            <a:xfrm>
              <a:off x="2789" y="2599"/>
              <a:ext cx="907" cy="241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  <a:cs typeface="Arial" pitchFamily="34" charset="0"/>
                </a:rPr>
                <a:t>Internet</a:t>
              </a:r>
              <a:endParaRPr lang="en-US" altLang="zh-TW" b="1"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057" name="Freeform 198"/>
          <p:cNvSpPr>
            <a:spLocks/>
          </p:cNvSpPr>
          <p:nvPr/>
        </p:nvSpPr>
        <p:spPr bwMode="auto">
          <a:xfrm>
            <a:off x="4043363" y="2187575"/>
            <a:ext cx="2736850" cy="1169988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333333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4643438" y="2565400"/>
            <a:ext cx="16557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中國移動</a:t>
            </a:r>
            <a:r>
              <a:rPr lang="zh-TW" altLang="en-US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2059" name="Line 158"/>
          <p:cNvSpPr>
            <a:spLocks noChangeShapeType="1"/>
          </p:cNvSpPr>
          <p:nvPr/>
        </p:nvSpPr>
        <p:spPr bwMode="auto">
          <a:xfrm flipV="1">
            <a:off x="2530475" y="3213100"/>
            <a:ext cx="25400" cy="1782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0" name="Freeform 198"/>
          <p:cNvSpPr>
            <a:spLocks/>
          </p:cNvSpPr>
          <p:nvPr/>
        </p:nvSpPr>
        <p:spPr bwMode="auto">
          <a:xfrm>
            <a:off x="1835150" y="2205038"/>
            <a:ext cx="3024188" cy="1223962"/>
          </a:xfrm>
          <a:custGeom>
            <a:avLst/>
            <a:gdLst>
              <a:gd name="T0" fmla="*/ 2147483647 w 1250"/>
              <a:gd name="T1" fmla="*/ 2147483647 h 693"/>
              <a:gd name="T2" fmla="*/ 2147483647 w 1250"/>
              <a:gd name="T3" fmla="*/ 2147483647 h 693"/>
              <a:gd name="T4" fmla="*/ 2147483647 w 1250"/>
              <a:gd name="T5" fmla="*/ 2147483647 h 693"/>
              <a:gd name="T6" fmla="*/ 2147483647 w 1250"/>
              <a:gd name="T7" fmla="*/ 2147483647 h 693"/>
              <a:gd name="T8" fmla="*/ 2147483647 w 1250"/>
              <a:gd name="T9" fmla="*/ 2147483647 h 693"/>
              <a:gd name="T10" fmla="*/ 2147483647 w 1250"/>
              <a:gd name="T11" fmla="*/ 2147483647 h 693"/>
              <a:gd name="T12" fmla="*/ 2147483647 w 1250"/>
              <a:gd name="T13" fmla="*/ 2147483647 h 693"/>
              <a:gd name="T14" fmla="*/ 2147483647 w 1250"/>
              <a:gd name="T15" fmla="*/ 2147483647 h 693"/>
              <a:gd name="T16" fmla="*/ 2147483647 w 1250"/>
              <a:gd name="T17" fmla="*/ 2147483647 h 693"/>
              <a:gd name="T18" fmla="*/ 2147483647 w 1250"/>
              <a:gd name="T19" fmla="*/ 2147483647 h 693"/>
              <a:gd name="T20" fmla="*/ 2147483647 w 1250"/>
              <a:gd name="T21" fmla="*/ 2147483647 h 693"/>
              <a:gd name="T22" fmla="*/ 2147483647 w 1250"/>
              <a:gd name="T23" fmla="*/ 2147483647 h 693"/>
              <a:gd name="T24" fmla="*/ 2147483647 w 1250"/>
              <a:gd name="T25" fmla="*/ 2147483647 h 693"/>
              <a:gd name="T26" fmla="*/ 2147483647 w 1250"/>
              <a:gd name="T27" fmla="*/ 2147483647 h 693"/>
              <a:gd name="T28" fmla="*/ 2147483647 w 1250"/>
              <a:gd name="T29" fmla="*/ 2147483647 h 693"/>
              <a:gd name="T30" fmla="*/ 2147483647 w 1250"/>
              <a:gd name="T31" fmla="*/ 2147483647 h 693"/>
              <a:gd name="T32" fmla="*/ 2147483647 w 1250"/>
              <a:gd name="T33" fmla="*/ 2147483647 h 693"/>
              <a:gd name="T34" fmla="*/ 2147483647 w 1250"/>
              <a:gd name="T35" fmla="*/ 2147483647 h 693"/>
              <a:gd name="T36" fmla="*/ 2147483647 w 1250"/>
              <a:gd name="T37" fmla="*/ 2147483647 h 693"/>
              <a:gd name="T38" fmla="*/ 2147483647 w 1250"/>
              <a:gd name="T39" fmla="*/ 2147483647 h 693"/>
              <a:gd name="T40" fmla="*/ 2147483647 w 1250"/>
              <a:gd name="T41" fmla="*/ 2147483647 h 693"/>
              <a:gd name="T42" fmla="*/ 2147483647 w 1250"/>
              <a:gd name="T43" fmla="*/ 2147483647 h 693"/>
              <a:gd name="T44" fmla="*/ 2147483647 w 1250"/>
              <a:gd name="T45" fmla="*/ 2147483647 h 693"/>
              <a:gd name="T46" fmla="*/ 2147483647 w 1250"/>
              <a:gd name="T47" fmla="*/ 2147483647 h 693"/>
              <a:gd name="T48" fmla="*/ 2147483647 w 1250"/>
              <a:gd name="T49" fmla="*/ 2147483647 h 693"/>
              <a:gd name="T50" fmla="*/ 2147483647 w 1250"/>
              <a:gd name="T51" fmla="*/ 2147483647 h 693"/>
              <a:gd name="T52" fmla="*/ 2147483647 w 1250"/>
              <a:gd name="T53" fmla="*/ 2147483647 h 693"/>
              <a:gd name="T54" fmla="*/ 2147483647 w 1250"/>
              <a:gd name="T55" fmla="*/ 2147483647 h 693"/>
              <a:gd name="T56" fmla="*/ 2147483647 w 1250"/>
              <a:gd name="T57" fmla="*/ 2147483647 h 693"/>
              <a:gd name="T58" fmla="*/ 2147483647 w 1250"/>
              <a:gd name="T59" fmla="*/ 2147483647 h 693"/>
              <a:gd name="T60" fmla="*/ 2147483647 w 1250"/>
              <a:gd name="T61" fmla="*/ 2147483647 h 693"/>
              <a:gd name="T62" fmla="*/ 2147483647 w 1250"/>
              <a:gd name="T63" fmla="*/ 2147483647 h 693"/>
              <a:gd name="T64" fmla="*/ 2147483647 w 1250"/>
              <a:gd name="T65" fmla="*/ 2147483647 h 693"/>
              <a:gd name="T66" fmla="*/ 2147483647 w 1250"/>
              <a:gd name="T67" fmla="*/ 2147483647 h 693"/>
              <a:gd name="T68" fmla="*/ 2147483647 w 1250"/>
              <a:gd name="T69" fmla="*/ 2147483647 h 693"/>
              <a:gd name="T70" fmla="*/ 2147483647 w 1250"/>
              <a:gd name="T71" fmla="*/ 2147483647 h 693"/>
              <a:gd name="T72" fmla="*/ 2147483647 w 1250"/>
              <a:gd name="T73" fmla="*/ 2147483647 h 693"/>
              <a:gd name="T74" fmla="*/ 2147483647 w 1250"/>
              <a:gd name="T75" fmla="*/ 2147483647 h 693"/>
              <a:gd name="T76" fmla="*/ 2147483647 w 1250"/>
              <a:gd name="T77" fmla="*/ 2147483647 h 693"/>
              <a:gd name="T78" fmla="*/ 2147483647 w 1250"/>
              <a:gd name="T79" fmla="*/ 0 h 693"/>
              <a:gd name="T80" fmla="*/ 2147483647 w 1250"/>
              <a:gd name="T81" fmla="*/ 2147483647 h 693"/>
              <a:gd name="T82" fmla="*/ 2147483647 w 1250"/>
              <a:gd name="T83" fmla="*/ 2147483647 h 693"/>
              <a:gd name="T84" fmla="*/ 2147483647 w 1250"/>
              <a:gd name="T85" fmla="*/ 2147483647 h 693"/>
              <a:gd name="T86" fmla="*/ 2147483647 w 1250"/>
              <a:gd name="T87" fmla="*/ 2147483647 h 693"/>
              <a:gd name="T88" fmla="*/ 2147483647 w 1250"/>
              <a:gd name="T89" fmla="*/ 2147483647 h 693"/>
              <a:gd name="T90" fmla="*/ 2147483647 w 1250"/>
              <a:gd name="T91" fmla="*/ 2147483647 h 693"/>
              <a:gd name="T92" fmla="*/ 2147483647 w 1250"/>
              <a:gd name="T93" fmla="*/ 2147483647 h 693"/>
              <a:gd name="T94" fmla="*/ 2147483647 w 1250"/>
              <a:gd name="T95" fmla="*/ 2147483647 h 693"/>
              <a:gd name="T96" fmla="*/ 2147483647 w 1250"/>
              <a:gd name="T97" fmla="*/ 2147483647 h 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0"/>
              <a:gd name="T148" fmla="*/ 0 h 693"/>
              <a:gd name="T149" fmla="*/ 1250 w 1250"/>
              <a:gd name="T150" fmla="*/ 693 h 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0" h="693">
                <a:moveTo>
                  <a:pt x="142" y="271"/>
                </a:moveTo>
                <a:lnTo>
                  <a:pt x="109" y="276"/>
                </a:lnTo>
                <a:lnTo>
                  <a:pt x="81" y="291"/>
                </a:lnTo>
                <a:lnTo>
                  <a:pt x="55" y="305"/>
                </a:lnTo>
                <a:lnTo>
                  <a:pt x="34" y="328"/>
                </a:lnTo>
                <a:lnTo>
                  <a:pt x="16" y="349"/>
                </a:lnTo>
                <a:lnTo>
                  <a:pt x="5" y="374"/>
                </a:lnTo>
                <a:lnTo>
                  <a:pt x="1" y="401"/>
                </a:lnTo>
                <a:lnTo>
                  <a:pt x="0" y="433"/>
                </a:lnTo>
                <a:lnTo>
                  <a:pt x="3" y="448"/>
                </a:lnTo>
                <a:lnTo>
                  <a:pt x="7" y="460"/>
                </a:lnTo>
                <a:lnTo>
                  <a:pt x="15" y="474"/>
                </a:lnTo>
                <a:lnTo>
                  <a:pt x="22" y="490"/>
                </a:lnTo>
                <a:lnTo>
                  <a:pt x="47" y="512"/>
                </a:lnTo>
                <a:lnTo>
                  <a:pt x="75" y="535"/>
                </a:lnTo>
                <a:lnTo>
                  <a:pt x="110" y="552"/>
                </a:lnTo>
                <a:lnTo>
                  <a:pt x="150" y="567"/>
                </a:lnTo>
                <a:lnTo>
                  <a:pt x="191" y="574"/>
                </a:lnTo>
                <a:lnTo>
                  <a:pt x="232" y="575"/>
                </a:lnTo>
                <a:lnTo>
                  <a:pt x="249" y="593"/>
                </a:lnTo>
                <a:lnTo>
                  <a:pt x="267" y="614"/>
                </a:lnTo>
                <a:lnTo>
                  <a:pt x="288" y="626"/>
                </a:lnTo>
                <a:lnTo>
                  <a:pt x="312" y="641"/>
                </a:lnTo>
                <a:lnTo>
                  <a:pt x="339" y="653"/>
                </a:lnTo>
                <a:lnTo>
                  <a:pt x="366" y="660"/>
                </a:lnTo>
                <a:lnTo>
                  <a:pt x="398" y="665"/>
                </a:lnTo>
                <a:lnTo>
                  <a:pt x="432" y="666"/>
                </a:lnTo>
                <a:lnTo>
                  <a:pt x="466" y="663"/>
                </a:lnTo>
                <a:lnTo>
                  <a:pt x="501" y="659"/>
                </a:lnTo>
                <a:lnTo>
                  <a:pt x="533" y="648"/>
                </a:lnTo>
                <a:lnTo>
                  <a:pt x="561" y="635"/>
                </a:lnTo>
                <a:lnTo>
                  <a:pt x="584" y="652"/>
                </a:lnTo>
                <a:lnTo>
                  <a:pt x="611" y="666"/>
                </a:lnTo>
                <a:lnTo>
                  <a:pt x="641" y="679"/>
                </a:lnTo>
                <a:lnTo>
                  <a:pt x="675" y="686"/>
                </a:lnTo>
                <a:lnTo>
                  <a:pt x="711" y="691"/>
                </a:lnTo>
                <a:lnTo>
                  <a:pt x="747" y="692"/>
                </a:lnTo>
                <a:lnTo>
                  <a:pt x="784" y="690"/>
                </a:lnTo>
                <a:lnTo>
                  <a:pt x="824" y="683"/>
                </a:lnTo>
                <a:lnTo>
                  <a:pt x="884" y="662"/>
                </a:lnTo>
                <a:lnTo>
                  <a:pt x="936" y="636"/>
                </a:lnTo>
                <a:lnTo>
                  <a:pt x="978" y="602"/>
                </a:lnTo>
                <a:lnTo>
                  <a:pt x="999" y="585"/>
                </a:lnTo>
                <a:lnTo>
                  <a:pt x="1014" y="564"/>
                </a:lnTo>
                <a:lnTo>
                  <a:pt x="1075" y="556"/>
                </a:lnTo>
                <a:lnTo>
                  <a:pt x="1125" y="539"/>
                </a:lnTo>
                <a:lnTo>
                  <a:pt x="1167" y="522"/>
                </a:lnTo>
                <a:lnTo>
                  <a:pt x="1200" y="500"/>
                </a:lnTo>
                <a:lnTo>
                  <a:pt x="1223" y="477"/>
                </a:lnTo>
                <a:lnTo>
                  <a:pt x="1241" y="449"/>
                </a:lnTo>
                <a:lnTo>
                  <a:pt x="1243" y="437"/>
                </a:lnTo>
                <a:lnTo>
                  <a:pt x="1247" y="423"/>
                </a:lnTo>
                <a:lnTo>
                  <a:pt x="1249" y="412"/>
                </a:lnTo>
                <a:lnTo>
                  <a:pt x="1248" y="396"/>
                </a:lnTo>
                <a:lnTo>
                  <a:pt x="1244" y="370"/>
                </a:lnTo>
                <a:lnTo>
                  <a:pt x="1232" y="348"/>
                </a:lnTo>
                <a:lnTo>
                  <a:pt x="1220" y="327"/>
                </a:lnTo>
                <a:lnTo>
                  <a:pt x="1205" y="307"/>
                </a:lnTo>
                <a:lnTo>
                  <a:pt x="1187" y="290"/>
                </a:lnTo>
                <a:lnTo>
                  <a:pt x="1165" y="278"/>
                </a:lnTo>
                <a:lnTo>
                  <a:pt x="1116" y="255"/>
                </a:lnTo>
                <a:lnTo>
                  <a:pt x="1120" y="235"/>
                </a:lnTo>
                <a:lnTo>
                  <a:pt x="1121" y="216"/>
                </a:lnTo>
                <a:lnTo>
                  <a:pt x="1121" y="200"/>
                </a:lnTo>
                <a:lnTo>
                  <a:pt x="1115" y="188"/>
                </a:lnTo>
                <a:lnTo>
                  <a:pt x="1106" y="160"/>
                </a:lnTo>
                <a:lnTo>
                  <a:pt x="1088" y="134"/>
                </a:lnTo>
                <a:lnTo>
                  <a:pt x="1066" y="112"/>
                </a:lnTo>
                <a:lnTo>
                  <a:pt x="1036" y="92"/>
                </a:lnTo>
                <a:lnTo>
                  <a:pt x="1008" y="79"/>
                </a:lnTo>
                <a:lnTo>
                  <a:pt x="972" y="70"/>
                </a:lnTo>
                <a:lnTo>
                  <a:pt x="935" y="67"/>
                </a:lnTo>
                <a:lnTo>
                  <a:pt x="890" y="71"/>
                </a:lnTo>
                <a:lnTo>
                  <a:pt x="852" y="86"/>
                </a:lnTo>
                <a:lnTo>
                  <a:pt x="831" y="65"/>
                </a:lnTo>
                <a:lnTo>
                  <a:pt x="809" y="49"/>
                </a:lnTo>
                <a:lnTo>
                  <a:pt x="782" y="36"/>
                </a:lnTo>
                <a:lnTo>
                  <a:pt x="752" y="24"/>
                </a:lnTo>
                <a:lnTo>
                  <a:pt x="691" y="6"/>
                </a:lnTo>
                <a:lnTo>
                  <a:pt x="618" y="0"/>
                </a:lnTo>
                <a:lnTo>
                  <a:pt x="541" y="7"/>
                </a:lnTo>
                <a:lnTo>
                  <a:pt x="474" y="22"/>
                </a:lnTo>
                <a:lnTo>
                  <a:pt x="446" y="37"/>
                </a:lnTo>
                <a:lnTo>
                  <a:pt x="418" y="52"/>
                </a:lnTo>
                <a:lnTo>
                  <a:pt x="397" y="70"/>
                </a:lnTo>
                <a:lnTo>
                  <a:pt x="380" y="89"/>
                </a:lnTo>
                <a:lnTo>
                  <a:pt x="336" y="80"/>
                </a:lnTo>
                <a:lnTo>
                  <a:pt x="289" y="82"/>
                </a:lnTo>
                <a:lnTo>
                  <a:pt x="253" y="91"/>
                </a:lnTo>
                <a:lnTo>
                  <a:pt x="221" y="102"/>
                </a:lnTo>
                <a:lnTo>
                  <a:pt x="193" y="120"/>
                </a:lnTo>
                <a:lnTo>
                  <a:pt x="170" y="145"/>
                </a:lnTo>
                <a:lnTo>
                  <a:pt x="154" y="168"/>
                </a:lnTo>
                <a:lnTo>
                  <a:pt x="141" y="197"/>
                </a:lnTo>
                <a:lnTo>
                  <a:pt x="138" y="224"/>
                </a:lnTo>
                <a:lnTo>
                  <a:pt x="137" y="240"/>
                </a:lnTo>
                <a:lnTo>
                  <a:pt x="139" y="255"/>
                </a:lnTo>
                <a:lnTo>
                  <a:pt x="142" y="269"/>
                </a:lnTo>
                <a:lnTo>
                  <a:pt x="142" y="271"/>
                </a:lnTo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2700000" scaled="1"/>
          </a:gra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2" name="Text Box 199"/>
          <p:cNvSpPr txBox="1">
            <a:spLocks noChangeArrowheads="1"/>
          </p:cNvSpPr>
          <p:nvPr/>
        </p:nvSpPr>
        <p:spPr bwMode="auto">
          <a:xfrm>
            <a:off x="2339975" y="2565400"/>
            <a:ext cx="1943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遠傳電信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2062" name="Line 172"/>
          <p:cNvSpPr>
            <a:spLocks noChangeShapeType="1"/>
          </p:cNvSpPr>
          <p:nvPr/>
        </p:nvSpPr>
        <p:spPr bwMode="auto">
          <a:xfrm>
            <a:off x="3251200" y="5091113"/>
            <a:ext cx="0" cy="574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3" name="Line 161"/>
          <p:cNvSpPr>
            <a:spLocks noChangeShapeType="1"/>
          </p:cNvSpPr>
          <p:nvPr/>
        </p:nvSpPr>
        <p:spPr bwMode="auto">
          <a:xfrm>
            <a:off x="1235075" y="44116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4" name="Line 164"/>
          <p:cNvSpPr>
            <a:spLocks noChangeShapeType="1"/>
          </p:cNvSpPr>
          <p:nvPr/>
        </p:nvSpPr>
        <p:spPr bwMode="auto">
          <a:xfrm>
            <a:off x="1379538" y="44243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5" name="Line 165"/>
          <p:cNvSpPr>
            <a:spLocks noChangeShapeType="1"/>
          </p:cNvSpPr>
          <p:nvPr/>
        </p:nvSpPr>
        <p:spPr bwMode="auto">
          <a:xfrm>
            <a:off x="1522413" y="44243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6" name="Line 166"/>
          <p:cNvSpPr>
            <a:spLocks noChangeShapeType="1"/>
          </p:cNvSpPr>
          <p:nvPr/>
        </p:nvSpPr>
        <p:spPr bwMode="auto">
          <a:xfrm>
            <a:off x="1666875" y="4424363"/>
            <a:ext cx="0" cy="684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67" name="Text Box 112"/>
          <p:cNvSpPr txBox="1">
            <a:spLocks noChangeArrowheads="1"/>
          </p:cNvSpPr>
          <p:nvPr/>
        </p:nvSpPr>
        <p:spPr bwMode="auto">
          <a:xfrm>
            <a:off x="1979613" y="5103813"/>
            <a:ext cx="1651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zh-TW" altLang="zh-TW" sz="1200">
              <a:solidFill>
                <a:srgbClr val="FFFA1B"/>
              </a:solidFill>
            </a:endParaRPr>
          </a:p>
        </p:txBody>
      </p:sp>
      <p:sp>
        <p:nvSpPr>
          <p:cNvPr id="2068" name="Rectangle 113"/>
          <p:cNvSpPr>
            <a:spLocks noChangeArrowheads="1"/>
          </p:cNvSpPr>
          <p:nvPr/>
        </p:nvSpPr>
        <p:spPr bwMode="auto">
          <a:xfrm>
            <a:off x="3346450" y="53625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0" lang="zh-TW" altLang="zh-TW" sz="1200">
              <a:solidFill>
                <a:srgbClr val="FFFA1B"/>
              </a:solidFill>
            </a:endParaRPr>
          </a:p>
        </p:txBody>
      </p:sp>
      <p:sp>
        <p:nvSpPr>
          <p:cNvPr id="2069" name="Text Box 116"/>
          <p:cNvSpPr txBox="1">
            <a:spLocks noChangeArrowheads="1"/>
          </p:cNvSpPr>
          <p:nvPr/>
        </p:nvSpPr>
        <p:spPr bwMode="auto">
          <a:xfrm>
            <a:off x="6203950" y="4132263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000" b="1">
                <a:solidFill>
                  <a:schemeClr val="tx2"/>
                </a:solidFill>
              </a:rPr>
              <a:t> ADSL</a:t>
            </a: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962275" y="4922838"/>
            <a:ext cx="660400" cy="254000"/>
            <a:chOff x="3983" y="792"/>
            <a:chExt cx="739" cy="320"/>
          </a:xfrm>
        </p:grpSpPr>
        <p:pic>
          <p:nvPicPr>
            <p:cNvPr id="2162" name="Picture 1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3" name="Text Box 130"/>
            <p:cNvSpPr txBox="1">
              <a:spLocks noChangeArrowheads="1"/>
            </p:cNvSpPr>
            <p:nvPr/>
          </p:nvSpPr>
          <p:spPr bwMode="gray">
            <a:xfrm>
              <a:off x="3983" y="804"/>
              <a:ext cx="641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kumimoji="0" lang="en-US" altLang="zh-TW" sz="1000">
                  <a:solidFill>
                    <a:srgbClr val="CC3300"/>
                  </a:solidFill>
                </a:rPr>
                <a:t>ATU-R</a:t>
              </a:r>
              <a:endParaRPr kumimoji="0" lang="en-US" altLang="zh-TW" sz="1000"/>
            </a:p>
          </p:txBody>
        </p:sp>
      </p:grpSp>
      <p:sp>
        <p:nvSpPr>
          <p:cNvPr id="2071" name="Line 131"/>
          <p:cNvSpPr>
            <a:spLocks noChangeShapeType="1"/>
          </p:cNvSpPr>
          <p:nvPr/>
        </p:nvSpPr>
        <p:spPr bwMode="auto">
          <a:xfrm>
            <a:off x="2476500" y="5303838"/>
            <a:ext cx="139700" cy="2333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72" name="Line 132"/>
          <p:cNvSpPr>
            <a:spLocks noChangeShapeType="1"/>
          </p:cNvSpPr>
          <p:nvPr/>
        </p:nvSpPr>
        <p:spPr bwMode="auto">
          <a:xfrm flipH="1">
            <a:off x="2130425" y="5426075"/>
            <a:ext cx="233363" cy="1746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073" name="Picture 133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5724525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134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388" y="5707063"/>
            <a:ext cx="4540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Rectangle 154"/>
          <p:cNvSpPr>
            <a:spLocks noChangeArrowheads="1"/>
          </p:cNvSpPr>
          <p:nvPr/>
        </p:nvSpPr>
        <p:spPr bwMode="auto">
          <a:xfrm>
            <a:off x="3322638" y="4348163"/>
            <a:ext cx="5270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 b="1">
                <a:solidFill>
                  <a:schemeClr val="tx2"/>
                </a:solidFill>
              </a:rPr>
              <a:t>ADSL</a:t>
            </a:r>
          </a:p>
        </p:txBody>
      </p:sp>
      <p:sp>
        <p:nvSpPr>
          <p:cNvPr id="2076" name="Rectangle 155"/>
          <p:cNvSpPr>
            <a:spLocks noChangeArrowheads="1"/>
          </p:cNvSpPr>
          <p:nvPr/>
        </p:nvSpPr>
        <p:spPr bwMode="auto">
          <a:xfrm>
            <a:off x="4835525" y="4419600"/>
            <a:ext cx="5270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000" b="1">
                <a:solidFill>
                  <a:schemeClr val="tx2"/>
                </a:solidFill>
              </a:rPr>
              <a:t>ADSL</a:t>
            </a:r>
          </a:p>
        </p:txBody>
      </p:sp>
      <p:sp>
        <p:nvSpPr>
          <p:cNvPr id="2077" name="Rectangle 157"/>
          <p:cNvSpPr>
            <a:spLocks noChangeArrowheads="1"/>
          </p:cNvSpPr>
          <p:nvPr/>
        </p:nvSpPr>
        <p:spPr bwMode="auto">
          <a:xfrm>
            <a:off x="1344613" y="6003925"/>
            <a:ext cx="10699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400" b="1"/>
              <a:t>台灣總公司</a:t>
            </a:r>
          </a:p>
        </p:txBody>
      </p:sp>
      <p:sp>
        <p:nvSpPr>
          <p:cNvPr id="2078" name="Oval 162"/>
          <p:cNvSpPr>
            <a:spLocks noChangeArrowheads="1"/>
          </p:cNvSpPr>
          <p:nvPr/>
        </p:nvSpPr>
        <p:spPr bwMode="auto">
          <a:xfrm>
            <a:off x="587375" y="3906838"/>
            <a:ext cx="1871663" cy="6477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969696"/>
              </a:gs>
            </a:gsLst>
            <a:lin ang="2700000" scaled="1"/>
          </a:gradFill>
          <a:ln w="9525" cap="rnd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000" rIns="18000"/>
          <a:lstStyle/>
          <a:p>
            <a:pPr algn="ctr"/>
            <a:endParaRPr lang="zh-TW" altLang="en-US" sz="1400" b="1"/>
          </a:p>
        </p:txBody>
      </p:sp>
      <p:sp>
        <p:nvSpPr>
          <p:cNvPr id="2079" name="Rectangle 163"/>
          <p:cNvSpPr>
            <a:spLocks noChangeArrowheads="1"/>
          </p:cNvSpPr>
          <p:nvPr/>
        </p:nvSpPr>
        <p:spPr bwMode="auto">
          <a:xfrm>
            <a:off x="730250" y="4051300"/>
            <a:ext cx="16033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chemeClr val="tx2"/>
                </a:solidFill>
              </a:rPr>
              <a:t>市話代表號不變</a:t>
            </a:r>
          </a:p>
        </p:txBody>
      </p:sp>
      <p:sp>
        <p:nvSpPr>
          <p:cNvPr id="2080" name="Line 167"/>
          <p:cNvSpPr>
            <a:spLocks noChangeShapeType="1"/>
          </p:cNvSpPr>
          <p:nvPr/>
        </p:nvSpPr>
        <p:spPr bwMode="auto">
          <a:xfrm>
            <a:off x="2674938" y="52832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81" name="Text Box 174"/>
          <p:cNvSpPr txBox="1">
            <a:spLocks noChangeArrowheads="1"/>
          </p:cNvSpPr>
          <p:nvPr/>
        </p:nvSpPr>
        <p:spPr bwMode="auto">
          <a:xfrm>
            <a:off x="119063" y="2619375"/>
            <a:ext cx="1665287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kumimoji="0" lang="zh-TW" altLang="en-US" sz="1400" b="1">
                <a:solidFill>
                  <a:srgbClr val="FF0000"/>
                </a:solidFill>
              </a:rPr>
              <a:t>顯示分機</a:t>
            </a:r>
            <a:r>
              <a:rPr kumimoji="0" lang="en-US" altLang="zh-TW" sz="1400" b="1">
                <a:solidFill>
                  <a:srgbClr val="FF0000"/>
                </a:solidFill>
              </a:rPr>
              <a:t>PNP/</a:t>
            </a:r>
          </a:p>
          <a:p>
            <a:pPr marL="457200" indent="-457200"/>
            <a:r>
              <a:rPr kumimoji="0" lang="zh-TW" altLang="en-US" sz="1400" b="1">
                <a:solidFill>
                  <a:srgbClr val="FF0000"/>
                </a:solidFill>
              </a:rPr>
              <a:t>分公司</a:t>
            </a:r>
            <a:r>
              <a:rPr kumimoji="0" lang="en-US" altLang="zh-TW" sz="1400" b="1">
                <a:solidFill>
                  <a:srgbClr val="FF0000"/>
                </a:solidFill>
              </a:rPr>
              <a:t>PNP</a:t>
            </a:r>
            <a:r>
              <a:rPr kumimoji="0" lang="zh-TW" altLang="en-US" sz="1400" b="1">
                <a:solidFill>
                  <a:srgbClr val="FF0000"/>
                </a:solidFill>
              </a:rPr>
              <a:t>代表號</a:t>
            </a:r>
          </a:p>
        </p:txBody>
      </p:sp>
      <p:sp>
        <p:nvSpPr>
          <p:cNvPr id="2082" name="Text Box 175"/>
          <p:cNvSpPr txBox="1">
            <a:spLocks noChangeArrowheads="1"/>
          </p:cNvSpPr>
          <p:nvPr/>
        </p:nvSpPr>
        <p:spPr bwMode="auto">
          <a:xfrm>
            <a:off x="369888" y="890588"/>
            <a:ext cx="211455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kumimoji="0" lang="zh-TW" altLang="en-US" sz="1400" b="1">
                <a:solidFill>
                  <a:srgbClr val="FF0000"/>
                </a:solidFill>
              </a:rPr>
              <a:t>顯示</a:t>
            </a:r>
            <a:r>
              <a:rPr kumimoji="0" lang="en-US" altLang="zh-TW" sz="1400" b="1">
                <a:solidFill>
                  <a:srgbClr val="FF0000"/>
                </a:solidFill>
              </a:rPr>
              <a:t>070/ DID/DOD </a:t>
            </a:r>
          </a:p>
          <a:p>
            <a:pPr marL="457200" indent="-457200" eaLnBrk="0" hangingPunct="0"/>
            <a:r>
              <a:rPr kumimoji="0" lang="zh-TW" altLang="en-US" sz="1400" b="1">
                <a:solidFill>
                  <a:srgbClr val="FF0000"/>
                </a:solidFill>
              </a:rPr>
              <a:t>代表號碼</a:t>
            </a:r>
          </a:p>
        </p:txBody>
      </p:sp>
      <p:sp>
        <p:nvSpPr>
          <p:cNvPr id="2083" name="Rectangle 176"/>
          <p:cNvSpPr>
            <a:spLocks noChangeArrowheads="1"/>
          </p:cNvSpPr>
          <p:nvPr/>
        </p:nvSpPr>
        <p:spPr bwMode="auto">
          <a:xfrm>
            <a:off x="2603500" y="3914775"/>
            <a:ext cx="398463" cy="274638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33CC"/>
                </a:solidFill>
              </a:rPr>
              <a:t>E1</a:t>
            </a:r>
          </a:p>
        </p:txBody>
      </p:sp>
      <p:sp>
        <p:nvSpPr>
          <p:cNvPr id="2084" name="Rectangle 179"/>
          <p:cNvSpPr>
            <a:spLocks noChangeArrowheads="1"/>
          </p:cNvSpPr>
          <p:nvPr/>
        </p:nvSpPr>
        <p:spPr bwMode="auto">
          <a:xfrm>
            <a:off x="2819400" y="589121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200" b="1">
                <a:solidFill>
                  <a:schemeClr val="tx2"/>
                </a:solidFill>
              </a:rPr>
              <a:t>計費系統</a:t>
            </a:r>
          </a:p>
        </p:txBody>
      </p:sp>
      <p:pic>
        <p:nvPicPr>
          <p:cNvPr id="2085" name="Picture 180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0" y="5724525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181" descr="ITE-12sd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0113" y="5724525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7" name="Rectangle 154"/>
          <p:cNvSpPr>
            <a:spLocks noChangeArrowheads="1"/>
          </p:cNvSpPr>
          <p:nvPr/>
        </p:nvSpPr>
        <p:spPr bwMode="auto">
          <a:xfrm>
            <a:off x="3635375" y="5157788"/>
            <a:ext cx="673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tx2"/>
                </a:solidFill>
              </a:rPr>
              <a:t>58000</a:t>
            </a:r>
          </a:p>
        </p:txBody>
      </p:sp>
      <p:sp>
        <p:nvSpPr>
          <p:cNvPr id="2088" name="Rectangle 154"/>
          <p:cNvSpPr>
            <a:spLocks noChangeArrowheads="1"/>
          </p:cNvSpPr>
          <p:nvPr/>
        </p:nvSpPr>
        <p:spPr bwMode="auto">
          <a:xfrm>
            <a:off x="5986463" y="4922838"/>
            <a:ext cx="673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tx2"/>
                </a:solidFill>
              </a:rPr>
              <a:t>56000</a:t>
            </a:r>
          </a:p>
        </p:txBody>
      </p:sp>
      <p:sp>
        <p:nvSpPr>
          <p:cNvPr id="122006" name="Rectangle 150"/>
          <p:cNvSpPr>
            <a:spLocks noChangeArrowheads="1"/>
          </p:cNvSpPr>
          <p:nvPr/>
        </p:nvSpPr>
        <p:spPr bwMode="auto">
          <a:xfrm>
            <a:off x="2819400" y="11064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0" lang="zh-TW" altLang="en-US" b="1">
                <a:solidFill>
                  <a:srgbClr val="EB000C"/>
                </a:solidFill>
                <a:ea typeface="新細明體" pitchFamily="18" charset="-120"/>
              </a:rPr>
              <a:t>整合新購 </a:t>
            </a:r>
            <a:r>
              <a:rPr kumimoji="0" lang="en-US" altLang="zh-TW" b="1">
                <a:solidFill>
                  <a:srgbClr val="EB000C"/>
                </a:solidFill>
                <a:ea typeface="新細明體" pitchFamily="18" charset="-120"/>
              </a:rPr>
              <a:t>PBX + MOSA IP-PBX</a:t>
            </a:r>
          </a:p>
        </p:txBody>
      </p:sp>
      <p:sp>
        <p:nvSpPr>
          <p:cNvPr id="2090" name="Rectangle 154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88913"/>
            <a:ext cx="7715250" cy="576262"/>
          </a:xfrm>
        </p:spPr>
        <p:txBody>
          <a:bodyPr/>
          <a:lstStyle/>
          <a:p>
            <a:r>
              <a:rPr lang="zh-TW" altLang="en-US" smtClean="0"/>
              <a:t>皇將科技 語音通信整合架構</a:t>
            </a:r>
          </a:p>
        </p:txBody>
      </p:sp>
      <p:sp>
        <p:nvSpPr>
          <p:cNvPr id="2091" name="Line 172"/>
          <p:cNvSpPr>
            <a:spLocks noChangeShapeType="1"/>
          </p:cNvSpPr>
          <p:nvPr/>
        </p:nvSpPr>
        <p:spPr bwMode="auto">
          <a:xfrm>
            <a:off x="7140575" y="4564063"/>
            <a:ext cx="5762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7874000" y="4635500"/>
            <a:ext cx="215900" cy="287338"/>
            <a:chOff x="4785" y="845"/>
            <a:chExt cx="136" cy="362"/>
          </a:xfrm>
        </p:grpSpPr>
        <p:sp>
          <p:nvSpPr>
            <p:cNvPr id="2158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9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0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61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7586663" y="4635500"/>
            <a:ext cx="215900" cy="287338"/>
            <a:chOff x="4785" y="845"/>
            <a:chExt cx="136" cy="362"/>
          </a:xfrm>
        </p:grpSpPr>
        <p:sp>
          <p:nvSpPr>
            <p:cNvPr id="2154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5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6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7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6635750" y="4491038"/>
            <a:ext cx="700088" cy="258762"/>
            <a:chOff x="4014" y="792"/>
            <a:chExt cx="708" cy="316"/>
          </a:xfrm>
        </p:grpSpPr>
        <p:pic>
          <p:nvPicPr>
            <p:cNvPr id="2152" name="Picture 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Text Box 151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pic>
        <p:nvPicPr>
          <p:cNvPr id="2095" name="Picture 15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4888" y="4854575"/>
            <a:ext cx="10080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Line 153"/>
          <p:cNvSpPr>
            <a:spLocks noChangeShapeType="1"/>
          </p:cNvSpPr>
          <p:nvPr/>
        </p:nvSpPr>
        <p:spPr bwMode="auto">
          <a:xfrm>
            <a:off x="8177213" y="5262563"/>
            <a:ext cx="153987" cy="239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40" name="Line 154"/>
          <p:cNvSpPr>
            <a:spLocks noChangeShapeType="1"/>
          </p:cNvSpPr>
          <p:nvPr/>
        </p:nvSpPr>
        <p:spPr bwMode="auto">
          <a:xfrm flipH="1">
            <a:off x="7793038" y="5191125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098" name="Text Box 155"/>
          <p:cNvSpPr txBox="1">
            <a:spLocks noChangeArrowheads="1"/>
          </p:cNvSpPr>
          <p:nvPr/>
        </p:nvSpPr>
        <p:spPr bwMode="auto">
          <a:xfrm>
            <a:off x="7370763" y="4935538"/>
            <a:ext cx="941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pic>
        <p:nvPicPr>
          <p:cNvPr id="2099" name="Picture 156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8275" y="5354638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157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4888" y="5354638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1"/>
          <p:cNvGrpSpPr>
            <a:grpSpLocks/>
          </p:cNvGrpSpPr>
          <p:nvPr/>
        </p:nvGrpSpPr>
        <p:grpSpPr bwMode="auto">
          <a:xfrm>
            <a:off x="7356475" y="4491038"/>
            <a:ext cx="1022350" cy="244475"/>
            <a:chOff x="4739" y="2414"/>
            <a:chExt cx="644" cy="154"/>
          </a:xfrm>
        </p:grpSpPr>
        <p:graphicFrame>
          <p:nvGraphicFramePr>
            <p:cNvPr id="2052" name="Object 155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6740" name="PhotoImpact" r:id="rId8" imgW="3238095" imgH="660317" progId="PI3.Image">
                <p:embed/>
              </p:oleObj>
            </a:graphicData>
          </a:graphic>
        </p:graphicFrame>
        <p:sp>
          <p:nvSpPr>
            <p:cNvPr id="2151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sp>
        <p:nvSpPr>
          <p:cNvPr id="2102" name="Rectangle 76"/>
          <p:cNvSpPr>
            <a:spLocks noChangeArrowheads="1"/>
          </p:cNvSpPr>
          <p:nvPr/>
        </p:nvSpPr>
        <p:spPr bwMode="auto">
          <a:xfrm>
            <a:off x="5340350" y="61483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400" b="1"/>
              <a:t>美國</a:t>
            </a:r>
          </a:p>
        </p:txBody>
      </p:sp>
      <p:sp>
        <p:nvSpPr>
          <p:cNvPr id="2103" name="Rectangle 154"/>
          <p:cNvSpPr>
            <a:spLocks noChangeArrowheads="1"/>
          </p:cNvSpPr>
          <p:nvPr/>
        </p:nvSpPr>
        <p:spPr bwMode="auto">
          <a:xfrm>
            <a:off x="8291513" y="4348163"/>
            <a:ext cx="6731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400" b="1">
                <a:solidFill>
                  <a:schemeClr val="tx2"/>
                </a:solidFill>
              </a:rPr>
              <a:t>57000</a:t>
            </a:r>
          </a:p>
        </p:txBody>
      </p:sp>
      <p:sp>
        <p:nvSpPr>
          <p:cNvPr id="2104" name="Line 172"/>
          <p:cNvSpPr>
            <a:spLocks noChangeShapeType="1"/>
          </p:cNvSpPr>
          <p:nvPr/>
        </p:nvSpPr>
        <p:spPr bwMode="auto">
          <a:xfrm>
            <a:off x="4862513" y="5067300"/>
            <a:ext cx="576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5595938" y="5133975"/>
            <a:ext cx="215900" cy="287338"/>
            <a:chOff x="4785" y="845"/>
            <a:chExt cx="136" cy="362"/>
          </a:xfrm>
        </p:grpSpPr>
        <p:sp>
          <p:nvSpPr>
            <p:cNvPr id="2147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8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9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0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5308600" y="5133975"/>
            <a:ext cx="215900" cy="287338"/>
            <a:chOff x="4785" y="845"/>
            <a:chExt cx="136" cy="362"/>
          </a:xfrm>
        </p:grpSpPr>
        <p:sp>
          <p:nvSpPr>
            <p:cNvPr id="2143" name="Line 101"/>
            <p:cNvSpPr>
              <a:spLocks noChangeShapeType="1"/>
            </p:cNvSpPr>
            <p:nvPr/>
          </p:nvSpPr>
          <p:spPr bwMode="auto">
            <a:xfrm>
              <a:off x="4785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4" name="Line 102"/>
            <p:cNvSpPr>
              <a:spLocks noChangeShapeType="1"/>
            </p:cNvSpPr>
            <p:nvPr/>
          </p:nvSpPr>
          <p:spPr bwMode="auto">
            <a:xfrm>
              <a:off x="4830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5" name="Line 103"/>
            <p:cNvSpPr>
              <a:spLocks noChangeShapeType="1"/>
            </p:cNvSpPr>
            <p:nvPr/>
          </p:nvSpPr>
          <p:spPr bwMode="auto">
            <a:xfrm>
              <a:off x="4876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46" name="Line 104"/>
            <p:cNvSpPr>
              <a:spLocks noChangeShapeType="1"/>
            </p:cNvSpPr>
            <p:nvPr/>
          </p:nvSpPr>
          <p:spPr bwMode="auto">
            <a:xfrm>
              <a:off x="4921" y="845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49"/>
          <p:cNvGrpSpPr>
            <a:grpSpLocks/>
          </p:cNvGrpSpPr>
          <p:nvPr/>
        </p:nvGrpSpPr>
        <p:grpSpPr bwMode="auto">
          <a:xfrm>
            <a:off x="4357688" y="4989513"/>
            <a:ext cx="700087" cy="258762"/>
            <a:chOff x="4014" y="792"/>
            <a:chExt cx="708" cy="316"/>
          </a:xfrm>
        </p:grpSpPr>
        <p:pic>
          <p:nvPicPr>
            <p:cNvPr id="2141" name="Picture 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" y="792"/>
              <a:ext cx="6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Text Box 151"/>
            <p:cNvSpPr txBox="1">
              <a:spLocks noChangeArrowheads="1"/>
            </p:cNvSpPr>
            <p:nvPr/>
          </p:nvSpPr>
          <p:spPr bwMode="gray">
            <a:xfrm>
              <a:off x="4014" y="809"/>
              <a:ext cx="580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000">
                  <a:solidFill>
                    <a:srgbClr val="CC3300"/>
                  </a:solidFill>
                  <a:latin typeface="+mn-lt"/>
                  <a:ea typeface="+mn-ea"/>
                </a:rPr>
                <a:t>ATU-R</a:t>
              </a:r>
              <a:endParaRPr kumimoji="0" lang="en-US" altLang="zh-TW" sz="1000">
                <a:latin typeface="+mn-lt"/>
                <a:ea typeface="+mn-ea"/>
              </a:endParaRPr>
            </a:p>
          </p:txBody>
        </p:sp>
      </p:grpSp>
      <p:pic>
        <p:nvPicPr>
          <p:cNvPr id="2108" name="Picture 15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5353050"/>
            <a:ext cx="1008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Line 153"/>
          <p:cNvSpPr>
            <a:spLocks noChangeShapeType="1"/>
          </p:cNvSpPr>
          <p:nvPr/>
        </p:nvSpPr>
        <p:spPr bwMode="auto">
          <a:xfrm>
            <a:off x="5899150" y="5761038"/>
            <a:ext cx="153988" cy="239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65" name="Line 154"/>
          <p:cNvSpPr>
            <a:spLocks noChangeShapeType="1"/>
          </p:cNvSpPr>
          <p:nvPr/>
        </p:nvSpPr>
        <p:spPr bwMode="auto">
          <a:xfrm flipH="1">
            <a:off x="5514975" y="5689600"/>
            <a:ext cx="260350" cy="179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2111" name="Text Box 155"/>
          <p:cNvSpPr txBox="1">
            <a:spLocks noChangeArrowheads="1"/>
          </p:cNvSpPr>
          <p:nvPr/>
        </p:nvSpPr>
        <p:spPr bwMode="auto">
          <a:xfrm>
            <a:off x="5092700" y="5434013"/>
            <a:ext cx="941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chemeClr val="tx2"/>
                </a:solidFill>
              </a:rPr>
              <a:t>PABX</a:t>
            </a:r>
          </a:p>
        </p:txBody>
      </p:sp>
      <p:pic>
        <p:nvPicPr>
          <p:cNvPr id="2112" name="Picture 156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0213" y="5853113"/>
            <a:ext cx="503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157" descr="ITE-12sd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5853113"/>
            <a:ext cx="503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31"/>
          <p:cNvGrpSpPr>
            <a:grpSpLocks/>
          </p:cNvGrpSpPr>
          <p:nvPr/>
        </p:nvGrpSpPr>
        <p:grpSpPr bwMode="auto">
          <a:xfrm>
            <a:off x="5078413" y="4989513"/>
            <a:ext cx="1022350" cy="244475"/>
            <a:chOff x="4739" y="2414"/>
            <a:chExt cx="644" cy="154"/>
          </a:xfrm>
        </p:grpSpPr>
        <p:graphicFrame>
          <p:nvGraphicFramePr>
            <p:cNvPr id="2051" name="Object 156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6741" name="PhotoImpact" r:id="rId9" imgW="3238095" imgH="660317" progId="PI3.Image">
                <p:embed/>
              </p:oleObj>
            </a:graphicData>
          </a:graphic>
        </p:graphicFrame>
        <p:sp>
          <p:nvSpPr>
            <p:cNvPr id="2140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sp>
        <p:nvSpPr>
          <p:cNvPr id="2115" name="Rectangle 76"/>
          <p:cNvSpPr>
            <a:spLocks noChangeArrowheads="1"/>
          </p:cNvSpPr>
          <p:nvPr/>
        </p:nvSpPr>
        <p:spPr bwMode="auto">
          <a:xfrm>
            <a:off x="7643813" y="5643563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400" b="1"/>
              <a:t>中國</a:t>
            </a:r>
          </a:p>
        </p:txBody>
      </p:sp>
      <p:grpSp>
        <p:nvGrpSpPr>
          <p:cNvPr id="14" name="Group 231"/>
          <p:cNvGrpSpPr>
            <a:grpSpLocks/>
          </p:cNvGrpSpPr>
          <p:nvPr/>
        </p:nvGrpSpPr>
        <p:grpSpPr bwMode="auto">
          <a:xfrm>
            <a:off x="2746375" y="5162550"/>
            <a:ext cx="1022350" cy="244475"/>
            <a:chOff x="4739" y="2414"/>
            <a:chExt cx="644" cy="154"/>
          </a:xfrm>
        </p:grpSpPr>
        <p:graphicFrame>
          <p:nvGraphicFramePr>
            <p:cNvPr id="2050" name="Object 157"/>
            <p:cNvGraphicFramePr>
              <a:graphicFrameLocks noChangeAspect="1"/>
            </p:cNvGraphicFramePr>
            <p:nvPr/>
          </p:nvGraphicFramePr>
          <p:xfrm>
            <a:off x="4785" y="2432"/>
            <a:ext cx="545" cy="108"/>
          </p:xfrm>
          <a:graphic>
            <a:graphicData uri="http://schemas.openxmlformats.org/presentationml/2006/ole">
              <p:oleObj spid="_x0000_s286742" name="PhotoImpact" r:id="rId10" imgW="3238095" imgH="660317" progId="PI3.Image">
                <p:embed/>
              </p:oleObj>
            </a:graphicData>
          </a:graphic>
        </p:graphicFrame>
        <p:sp>
          <p:nvSpPr>
            <p:cNvPr id="2139" name="Text Box 67"/>
            <p:cNvSpPr txBox="1">
              <a:spLocks noChangeArrowheads="1"/>
            </p:cNvSpPr>
            <p:nvPr/>
          </p:nvSpPr>
          <p:spPr bwMode="gray">
            <a:xfrm>
              <a:off x="4739" y="2414"/>
              <a:ext cx="64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000" b="1">
                  <a:solidFill>
                    <a:srgbClr val="FFFF66"/>
                  </a:solidFill>
                </a:rPr>
                <a:t>MOSA IP-PBX</a:t>
              </a:r>
            </a:p>
          </p:txBody>
        </p:sp>
      </p:grpSp>
      <p:pic>
        <p:nvPicPr>
          <p:cNvPr id="2117" name="Picture 115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06738" y="5449888"/>
            <a:ext cx="273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" name="Oval 8"/>
          <p:cNvSpPr>
            <a:spLocks noChangeArrowheads="1"/>
          </p:cNvSpPr>
          <p:nvPr/>
        </p:nvSpPr>
        <p:spPr bwMode="auto">
          <a:xfrm>
            <a:off x="658813" y="1323975"/>
            <a:ext cx="2209800" cy="6477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2119" name="Oval 77"/>
          <p:cNvSpPr>
            <a:spLocks noChangeArrowheads="1"/>
          </p:cNvSpPr>
          <p:nvPr/>
        </p:nvSpPr>
        <p:spPr bwMode="auto">
          <a:xfrm>
            <a:off x="119063" y="1968500"/>
            <a:ext cx="2209800" cy="5762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sp>
        <p:nvSpPr>
          <p:cNvPr id="3102" name="Text Box 78"/>
          <p:cNvSpPr txBox="1">
            <a:spLocks noChangeArrowheads="1"/>
          </p:cNvSpPr>
          <p:nvPr/>
        </p:nvSpPr>
        <p:spPr bwMode="auto">
          <a:xfrm>
            <a:off x="406400" y="1971675"/>
            <a:ext cx="1703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遠傳</a:t>
            </a:r>
            <a:endParaRPr kumimoji="0" lang="en-US" altLang="zh-TW" sz="1400" b="1" dirty="0">
              <a:solidFill>
                <a:srgbClr val="EB000C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kumimoji="0" lang="en-US" altLang="zh-TW" sz="1400" b="1" dirty="0">
                <a:solidFill>
                  <a:srgbClr val="EB000C"/>
                </a:solidFill>
                <a:latin typeface="+mn-lt"/>
                <a:ea typeface="+mn-ea"/>
              </a:rPr>
              <a:t>MVPN</a:t>
            </a:r>
            <a:r>
              <a:rPr kumimoji="0" lang="zh-TW" altLang="en-US" sz="1400" b="1" dirty="0">
                <a:solidFill>
                  <a:srgbClr val="EB000C"/>
                </a:solidFill>
                <a:latin typeface="+mn-lt"/>
                <a:ea typeface="+mn-ea"/>
              </a:rPr>
              <a:t>群組手機</a:t>
            </a:r>
          </a:p>
        </p:txBody>
      </p:sp>
      <p:pic>
        <p:nvPicPr>
          <p:cNvPr id="2121" name="Picture 79" descr="j018919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450" y="1827213"/>
            <a:ext cx="2714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2" name="Picture 80" descr="j018919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4713" y="1166813"/>
            <a:ext cx="271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3" name="Text Box 85"/>
          <p:cNvSpPr txBox="1">
            <a:spLocks noChangeArrowheads="1"/>
          </p:cNvSpPr>
          <p:nvPr/>
        </p:nvSpPr>
        <p:spPr bwMode="auto">
          <a:xfrm>
            <a:off x="803275" y="1466850"/>
            <a:ext cx="1835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US" sz="1400" b="1">
                <a:solidFill>
                  <a:srgbClr val="EB000C"/>
                </a:solidFill>
              </a:rPr>
              <a:t>非</a:t>
            </a:r>
            <a:r>
              <a:rPr kumimoji="0" lang="en-US" altLang="zh-TW" sz="1400" b="1">
                <a:solidFill>
                  <a:srgbClr val="EB000C"/>
                </a:solidFill>
              </a:rPr>
              <a:t>MVPN</a:t>
            </a:r>
            <a:r>
              <a:rPr kumimoji="0" lang="zh-TW" altLang="en-US" sz="1400" b="1">
                <a:solidFill>
                  <a:srgbClr val="EB000C"/>
                </a:solidFill>
              </a:rPr>
              <a:t>群組</a:t>
            </a:r>
          </a:p>
        </p:txBody>
      </p:sp>
      <p:pic>
        <p:nvPicPr>
          <p:cNvPr id="2124" name="Picture 287" descr="Gx550Smooth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C03FF"/>
              </a:clrFrom>
              <a:clrTo>
                <a:srgbClr val="2C0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1338" y="2619375"/>
            <a:ext cx="10080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Text Box 97"/>
          <p:cNvSpPr txBox="1">
            <a:spLocks noChangeArrowheads="1"/>
          </p:cNvSpPr>
          <p:nvPr/>
        </p:nvSpPr>
        <p:spPr bwMode="auto">
          <a:xfrm>
            <a:off x="1763713" y="2781300"/>
            <a:ext cx="109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zh-TW" altLang="en-US" sz="1200" b="1" dirty="0">
                <a:solidFill>
                  <a:srgbClr val="CC0000"/>
                </a:solidFill>
                <a:latin typeface="+mn-lt"/>
                <a:ea typeface="+mn-ea"/>
              </a:rPr>
              <a:t>智慧型系統</a:t>
            </a:r>
          </a:p>
        </p:txBody>
      </p:sp>
      <p:sp>
        <p:nvSpPr>
          <p:cNvPr id="2126" name="Oval 77"/>
          <p:cNvSpPr>
            <a:spLocks noChangeArrowheads="1"/>
          </p:cNvSpPr>
          <p:nvPr/>
        </p:nvSpPr>
        <p:spPr bwMode="auto">
          <a:xfrm>
            <a:off x="5865813" y="1322388"/>
            <a:ext cx="2354262" cy="7207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lin ang="2700000" scaled="1"/>
          </a:gradFill>
          <a:ln w="9525" algn="ctr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kumimoji="0" lang="en-US" altLang="zh-TW" sz="1400" b="1"/>
          </a:p>
          <a:p>
            <a:pPr algn="ctr" eaLnBrk="0" hangingPunct="0"/>
            <a:endParaRPr kumimoji="0" lang="en-US" altLang="zh-TW" sz="1400" b="1"/>
          </a:p>
        </p:txBody>
      </p:sp>
      <p:pic>
        <p:nvPicPr>
          <p:cNvPr id="2127" name="Picture 79" descr="j018919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3925" y="1238250"/>
            <a:ext cx="2714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8" name="Text Box 78"/>
          <p:cNvSpPr txBox="1">
            <a:spLocks noChangeArrowheads="1"/>
          </p:cNvSpPr>
          <p:nvPr/>
        </p:nvSpPr>
        <p:spPr bwMode="auto">
          <a:xfrm>
            <a:off x="5842000" y="1381125"/>
            <a:ext cx="2305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zh-TW" altLang="en-US" sz="1400" b="1">
                <a:solidFill>
                  <a:srgbClr val="EB000C"/>
                </a:solidFill>
              </a:rPr>
              <a:t>昆山移動</a:t>
            </a:r>
            <a:endParaRPr kumimoji="0" lang="en-US" altLang="zh-TW" sz="1400" b="1">
              <a:solidFill>
                <a:srgbClr val="EB000C"/>
              </a:solidFill>
            </a:endParaRPr>
          </a:p>
          <a:p>
            <a:pPr algn="ctr" eaLnBrk="0" hangingPunct="0"/>
            <a:r>
              <a:rPr kumimoji="0" lang="en-US" altLang="zh-TW" sz="1400" b="1">
                <a:solidFill>
                  <a:srgbClr val="EB000C"/>
                </a:solidFill>
              </a:rPr>
              <a:t>MVPN</a:t>
            </a:r>
            <a:r>
              <a:rPr kumimoji="0" lang="zh-TW" altLang="en-US" sz="1400" b="1">
                <a:solidFill>
                  <a:srgbClr val="EB000C"/>
                </a:solidFill>
              </a:rPr>
              <a:t>集群手機</a:t>
            </a:r>
          </a:p>
        </p:txBody>
      </p:sp>
      <p:pic>
        <p:nvPicPr>
          <p:cNvPr id="2129" name="Picture 184" descr="ITE-12sd_l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82775" y="1035050"/>
            <a:ext cx="4540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" name="Picture 15" descr="Fonemosa 42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1563" y="3122613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1" name="Text Box 33"/>
          <p:cNvSpPr txBox="1">
            <a:spLocks noChangeArrowheads="1"/>
          </p:cNvSpPr>
          <p:nvPr/>
        </p:nvSpPr>
        <p:spPr bwMode="auto">
          <a:xfrm>
            <a:off x="3538538" y="305117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sp>
        <p:nvSpPr>
          <p:cNvPr id="268" name="Line 208"/>
          <p:cNvSpPr>
            <a:spLocks noChangeShapeType="1"/>
          </p:cNvSpPr>
          <p:nvPr/>
        </p:nvSpPr>
        <p:spPr bwMode="auto">
          <a:xfrm>
            <a:off x="5580063" y="32877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2133" name="Picture 15" descr="Fonemosa 42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363" y="3122613"/>
            <a:ext cx="911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4" name="Text Box 33"/>
          <p:cNvSpPr txBox="1">
            <a:spLocks noChangeArrowheads="1"/>
          </p:cNvSpPr>
          <p:nvPr/>
        </p:nvSpPr>
        <p:spPr bwMode="auto">
          <a:xfrm>
            <a:off x="4859338" y="305117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FFFFCC"/>
                </a:solidFill>
                <a:cs typeface="Arial" charset="0"/>
              </a:rPr>
              <a:t>E1 TGW</a:t>
            </a:r>
          </a:p>
        </p:txBody>
      </p:sp>
      <p:pic>
        <p:nvPicPr>
          <p:cNvPr id="871434" name="Picture 10" descr="radio-tower-oran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62275" y="1755775"/>
            <a:ext cx="53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radio-tower-oran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725" y="1700213"/>
            <a:ext cx="531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7" name="Picture 159" descr="new cabinet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7738" y="4914900"/>
            <a:ext cx="1800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8" name="Text Box 160"/>
          <p:cNvSpPr txBox="1">
            <a:spLocks noChangeArrowheads="1"/>
          </p:cNvSpPr>
          <p:nvPr/>
        </p:nvSpPr>
        <p:spPr bwMode="auto">
          <a:xfrm>
            <a:off x="1233488" y="5118100"/>
            <a:ext cx="158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zh-TW" altLang="en-US" sz="1200" b="1">
                <a:solidFill>
                  <a:srgbClr val="A50021"/>
                </a:solidFill>
              </a:rPr>
              <a:t>新購的</a:t>
            </a:r>
            <a:r>
              <a:rPr kumimoji="0" lang="en-US" altLang="zh-TW" sz="1200" b="1">
                <a:solidFill>
                  <a:srgbClr val="A50021"/>
                </a:solidFill>
              </a:rPr>
              <a:t>PBX</a:t>
            </a:r>
          </a:p>
          <a:p>
            <a:pPr algn="ctr" eaLnBrk="0" hangingPunct="0"/>
            <a:r>
              <a:rPr kumimoji="0" lang="en-US" altLang="zh-TW" sz="1200" b="1">
                <a:solidFill>
                  <a:srgbClr val="A50021"/>
                </a:solidFill>
              </a:rPr>
              <a:t>Panasonic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636838"/>
            <a:ext cx="77771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IP-MVPN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與</a:t>
            </a:r>
            <a:r>
              <a:rPr kumimoji="0" lang="en-US" altLang="zh-TW" sz="4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Lync</a:t>
            </a: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整合方案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 flipV="1">
            <a:off x="6227763" y="2403475"/>
            <a:ext cx="0" cy="12239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zh-TW" altLang="en-US" smtClean="0"/>
              <a:t>傻瓜進階到智慧型交換機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68313" y="3213100"/>
            <a:ext cx="4679950" cy="3078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總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公司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746250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1189038" y="2438400"/>
            <a:ext cx="71913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2033588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 flipH="1">
            <a:off x="2178050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H="1">
            <a:off x="2322513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 flipH="1" flipV="1">
            <a:off x="2466975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2700338" y="3627438"/>
            <a:ext cx="3097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 flipV="1">
            <a:off x="2609850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1601788" y="2852738"/>
            <a:ext cx="0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V="1">
            <a:off x="1890713" y="285115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296988" y="2359025"/>
            <a:ext cx="1619250" cy="82867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7191" name="Line 96"/>
          <p:cNvSpPr>
            <a:spLocks noChangeShapeType="1"/>
          </p:cNvSpPr>
          <p:nvPr/>
        </p:nvSpPr>
        <p:spPr bwMode="auto">
          <a:xfrm>
            <a:off x="2124075" y="52117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2" name="Text Box 5"/>
          <p:cNvSpPr txBox="1">
            <a:spLocks noChangeArrowheads="1"/>
          </p:cNvSpPr>
          <p:nvPr/>
        </p:nvSpPr>
        <p:spPr bwMode="auto">
          <a:xfrm>
            <a:off x="684213" y="3398838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474788" y="4637088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V="1">
            <a:off x="1946275" y="46370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 flipH="1" flipV="1">
            <a:off x="2628900" y="463550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0263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40" descr="ADSLmodem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3877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4429125" y="37099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203825" y="1917700"/>
            <a:ext cx="1871663" cy="1008063"/>
            <a:chOff x="1791" y="2115"/>
            <a:chExt cx="2268" cy="1089"/>
          </a:xfrm>
        </p:grpSpPr>
        <p:sp>
          <p:nvSpPr>
            <p:cNvPr id="7252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82290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57238" y="1863725"/>
            <a:ext cx="647700" cy="647700"/>
            <a:chOff x="4299" y="2205"/>
            <a:chExt cx="616" cy="726"/>
          </a:xfrm>
        </p:grpSpPr>
        <p:pic>
          <p:nvPicPr>
            <p:cNvPr id="10293" name="Picture 11" descr="Administrator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5" name="Picture 13" descr="Corded-Ph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724775" y="1754188"/>
            <a:ext cx="574675" cy="576262"/>
            <a:chOff x="1376" y="935"/>
            <a:chExt cx="560" cy="540"/>
          </a:xfrm>
        </p:grpSpPr>
        <p:pic>
          <p:nvPicPr>
            <p:cNvPr id="10291" name="Picture 4" descr="j04326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7724775" y="2401888"/>
            <a:ext cx="647700" cy="719137"/>
            <a:chOff x="625" y="1031"/>
            <a:chExt cx="570" cy="585"/>
          </a:xfrm>
        </p:grpSpPr>
        <p:pic>
          <p:nvPicPr>
            <p:cNvPr id="10289" name="Picture 28" descr="j043393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0" name="Picture 29" descr="347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173" name="Rectangle 93"/>
          <p:cNvSpPr>
            <a:spLocks noChangeArrowheads="1"/>
          </p:cNvSpPr>
          <p:nvPr/>
        </p:nvSpPr>
        <p:spPr bwMode="auto">
          <a:xfrm>
            <a:off x="1908175" y="5480050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桌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10274" name="Picture 78" descr="MOSA 46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350" y="3482975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93"/>
          <p:cNvSpPr>
            <a:spLocks noChangeArrowheads="1"/>
          </p:cNvSpPr>
          <p:nvPr/>
        </p:nvSpPr>
        <p:spPr bwMode="auto">
          <a:xfrm>
            <a:off x="1187450" y="56610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外線全包覆方式</a:t>
            </a:r>
          </a:p>
        </p:txBody>
      </p:sp>
      <p:pic>
        <p:nvPicPr>
          <p:cNvPr id="10276" name="Picture 192" descr="new cabine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986213"/>
            <a:ext cx="15128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7" name="Text Box 193"/>
          <p:cNvSpPr txBox="1">
            <a:spLocks noChangeArrowheads="1"/>
          </p:cNvSpPr>
          <p:nvPr/>
        </p:nvSpPr>
        <p:spPr bwMode="auto">
          <a:xfrm>
            <a:off x="1609725" y="4203700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5219700" y="2997200"/>
            <a:ext cx="1871663" cy="1008063"/>
            <a:chOff x="3470" y="1945"/>
            <a:chExt cx="1316" cy="680"/>
          </a:xfrm>
        </p:grpSpPr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01" name="Text Box 29"/>
            <p:cNvSpPr txBox="1">
              <a:spLocks noChangeArrowheads="1"/>
            </p:cNvSpPr>
            <p:nvPr/>
          </p:nvSpPr>
          <p:spPr bwMode="auto">
            <a:xfrm>
              <a:off x="3737" y="2180"/>
              <a:ext cx="77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pic>
        <p:nvPicPr>
          <p:cNvPr id="10279" name="Picture 19" descr="4600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3986213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0" name="Rectangle 91"/>
          <p:cNvSpPr>
            <a:spLocks noChangeArrowheads="1"/>
          </p:cNvSpPr>
          <p:nvPr/>
        </p:nvSpPr>
        <p:spPr bwMode="auto">
          <a:xfrm>
            <a:off x="3060700" y="4178300"/>
            <a:ext cx="12239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智慧號碼系統</a:t>
            </a:r>
          </a:p>
          <a:p>
            <a:pPr algn="ctr" eaLnBrk="0" hangingPunct="0"/>
            <a:r>
              <a:rPr lang="zh-TW" altLang="en-US" sz="1200" b="1"/>
              <a:t>行動分機模組</a:t>
            </a:r>
          </a:p>
        </p:txBody>
      </p:sp>
      <p:pic>
        <p:nvPicPr>
          <p:cNvPr id="10281" name="Picture 19" descr="4600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3867150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Line 129"/>
          <p:cNvSpPr>
            <a:spLocks noChangeShapeType="1"/>
          </p:cNvSpPr>
          <p:nvPr/>
        </p:nvSpPr>
        <p:spPr bwMode="auto">
          <a:xfrm flipH="1">
            <a:off x="3636963" y="3629025"/>
            <a:ext cx="0" cy="28733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283" name="Picture 71" descr="A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49958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Text Box 72"/>
          <p:cNvSpPr txBox="1">
            <a:spLocks noChangeArrowheads="1"/>
          </p:cNvSpPr>
          <p:nvPr/>
        </p:nvSpPr>
        <p:spPr bwMode="auto">
          <a:xfrm>
            <a:off x="842963" y="52974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自動總機</a:t>
            </a:r>
          </a:p>
        </p:txBody>
      </p:sp>
      <p:sp>
        <p:nvSpPr>
          <p:cNvPr id="10285" name="文字方塊 107"/>
          <p:cNvSpPr txBox="1">
            <a:spLocks noChangeArrowheads="1"/>
          </p:cNvSpPr>
          <p:nvPr/>
        </p:nvSpPr>
        <p:spPr bwMode="auto">
          <a:xfrm>
            <a:off x="5508625" y="4868863"/>
            <a:ext cx="3384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zh-TW" altLang="en-US" sz="1400"/>
              <a:t>註 ：</a:t>
            </a:r>
            <a:endParaRPr lang="en-US" altLang="zh-TW" sz="1400"/>
          </a:p>
          <a:p>
            <a:pPr marL="342900" indent="-342900">
              <a:buFont typeface="Arial" charset="0"/>
              <a:buAutoNum type="arabicPeriod"/>
            </a:pPr>
            <a:r>
              <a:rPr lang="zh-TW" altLang="en-US" sz="1400"/>
              <a:t>傳統</a:t>
            </a:r>
            <a:r>
              <a:rPr lang="en-US" altLang="zh-TW" sz="1400"/>
              <a:t>PBX</a:t>
            </a:r>
            <a:r>
              <a:rPr lang="zh-TW" altLang="en-US" sz="1400"/>
              <a:t>需有自動總機功能</a:t>
            </a:r>
            <a:endParaRPr lang="en-US" altLang="zh-TW" sz="1400"/>
          </a:p>
          <a:p>
            <a:pPr marL="342900" indent="-342900">
              <a:buFont typeface="Arial" charset="0"/>
              <a:buAutoNum type="arabicPeriod"/>
            </a:pPr>
            <a:r>
              <a:rPr lang="zh-TW" altLang="en-US" sz="1400"/>
              <a:t>桌機</a:t>
            </a:r>
            <a:r>
              <a:rPr lang="en-US" altLang="zh-TW" sz="1400"/>
              <a:t>+</a:t>
            </a:r>
            <a:r>
              <a:rPr lang="zh-TW" altLang="en-US" sz="1400"/>
              <a:t>手機超過</a:t>
            </a:r>
            <a:r>
              <a:rPr lang="en-US" altLang="zh-TW" sz="1400"/>
              <a:t>72</a:t>
            </a:r>
            <a:r>
              <a:rPr lang="zh-TW" altLang="en-US" sz="1400"/>
              <a:t>支時，需加購智慧號碼系統</a:t>
            </a:r>
            <a:r>
              <a:rPr lang="en-US" altLang="zh-TW" sz="1400"/>
              <a:t>(MOSA 4600A)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zh-TW" altLang="en-US" sz="1400"/>
              <a:t>行動分機模組</a:t>
            </a:r>
            <a:r>
              <a:rPr lang="en-US" altLang="zh-TW" sz="1400"/>
              <a:t>(MOSA 4600B)</a:t>
            </a:r>
            <a:r>
              <a:rPr lang="zh-TW" altLang="en-US" sz="1400"/>
              <a:t>最多可對應</a:t>
            </a:r>
            <a:r>
              <a:rPr lang="en-US" altLang="zh-TW" sz="1400"/>
              <a:t>72</a:t>
            </a:r>
            <a:r>
              <a:rPr lang="zh-TW" altLang="en-US" sz="1400"/>
              <a:t>支手機</a:t>
            </a:r>
          </a:p>
        </p:txBody>
      </p:sp>
      <p:sp>
        <p:nvSpPr>
          <p:cNvPr id="72" name="Rectangle 93"/>
          <p:cNvSpPr>
            <a:spLocks noChangeArrowheads="1"/>
          </p:cNvSpPr>
          <p:nvPr/>
        </p:nvSpPr>
        <p:spPr bwMode="auto">
          <a:xfrm>
            <a:off x="7507288" y="3049588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73" name="圖片 72" descr="電塔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643050"/>
            <a:ext cx="1205859" cy="1581152"/>
          </a:xfrm>
          <a:prstGeom prst="rect">
            <a:avLst/>
          </a:prstGeom>
        </p:spPr>
      </p:pic>
      <p:sp>
        <p:nvSpPr>
          <p:cNvPr id="7222" name="TextBox 64"/>
          <p:cNvSpPr txBox="1">
            <a:spLocks noChangeArrowheads="1"/>
          </p:cNvSpPr>
          <p:nvPr/>
        </p:nvSpPr>
        <p:spPr bwMode="auto">
          <a:xfrm>
            <a:off x="1258888" y="765175"/>
            <a:ext cx="61198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C00000"/>
              </a:buClr>
              <a:defRPr/>
            </a:pPr>
            <a:r>
              <a:rPr lang="zh-TW" altLang="en-US" sz="1600" b="1" dirty="0">
                <a:solidFill>
                  <a:srgbClr val="C00000"/>
                </a:solidFill>
                <a:ea typeface="新細明體" pitchFamily="18" charset="-120"/>
                <a:cs typeface="Arial" charset="0"/>
              </a:rPr>
              <a:t>智慧的第一步：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行動分機整合</a:t>
            </a:r>
            <a:endParaRPr lang="en-US" altLang="zh-TW" sz="1600" b="1" dirty="0">
              <a:solidFill>
                <a:srgbClr val="FF0066"/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MOSA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 語音應答，可直撥至當地桌機或行動分機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當地桌機接聽後，可轉接給行動手機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手機通話後，可轉接給桌機或其他手機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手機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可以短號直撥至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桌機，桌機抓到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MOSA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後可撥短號至手機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5940425" y="4149725"/>
            <a:ext cx="2808288" cy="2159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分公司</a:t>
            </a:r>
          </a:p>
        </p:txBody>
      </p:sp>
      <p:sp>
        <p:nvSpPr>
          <p:cNvPr id="133" name="Line 4"/>
          <p:cNvSpPr>
            <a:spLocks noChangeShapeType="1"/>
          </p:cNvSpPr>
          <p:nvPr/>
        </p:nvSpPr>
        <p:spPr bwMode="auto">
          <a:xfrm flipV="1">
            <a:off x="6211888" y="2403475"/>
            <a:ext cx="0" cy="12239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 flipH="1" flipV="1">
            <a:off x="6156325" y="3573463"/>
            <a:ext cx="1008063" cy="863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en-US" altLang="zh-TW" smtClean="0"/>
              <a:t>Lync</a:t>
            </a:r>
            <a:r>
              <a:rPr lang="zh-TW" altLang="en-US" smtClean="0"/>
              <a:t>用戶與群組手機桌機一碼通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68313" y="3213100"/>
            <a:ext cx="4679950" cy="3078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總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公司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3858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828675" y="2319338"/>
            <a:ext cx="719138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1673225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 flipH="1">
            <a:off x="18176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H="1">
            <a:off x="19621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 flipH="1" flipV="1">
            <a:off x="21066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2411413" y="3627438"/>
            <a:ext cx="3097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 flipV="1">
            <a:off x="22494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1241425" y="2889250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V="1">
            <a:off x="15303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936625" y="2239963"/>
            <a:ext cx="1619250" cy="82867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7191" name="Line 96"/>
          <p:cNvSpPr>
            <a:spLocks noChangeShapeType="1"/>
          </p:cNvSpPr>
          <p:nvPr/>
        </p:nvSpPr>
        <p:spPr bwMode="auto">
          <a:xfrm>
            <a:off x="1763713" y="5211763"/>
            <a:ext cx="360362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2" name="Text Box 5"/>
          <p:cNvSpPr txBox="1">
            <a:spLocks noChangeArrowheads="1"/>
          </p:cNvSpPr>
          <p:nvPr/>
        </p:nvSpPr>
        <p:spPr bwMode="auto">
          <a:xfrm>
            <a:off x="428625" y="3398838"/>
            <a:ext cx="68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114425" y="4637088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V="1">
            <a:off x="1585913" y="46370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 flipH="1" flipV="1">
            <a:off x="2268538" y="463550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54295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5006975"/>
            <a:ext cx="42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006975"/>
            <a:ext cx="42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7" name="Picture 40" descr="ADSLmodem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550" y="34766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4400550" y="37988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6875" y="1744663"/>
            <a:ext cx="647700" cy="647700"/>
            <a:chOff x="4299" y="2205"/>
            <a:chExt cx="616" cy="726"/>
          </a:xfrm>
        </p:grpSpPr>
        <p:pic>
          <p:nvPicPr>
            <p:cNvPr id="54367" name="Picture 11" descr="Administrator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6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69" name="Picture 13" descr="Corded-Ph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300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3482975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1" name="Picture 192" descr="new cabi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986213"/>
            <a:ext cx="15128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2" name="Text Box 193"/>
          <p:cNvSpPr txBox="1">
            <a:spLocks noChangeArrowheads="1"/>
          </p:cNvSpPr>
          <p:nvPr/>
        </p:nvSpPr>
        <p:spPr bwMode="auto">
          <a:xfrm>
            <a:off x="1249363" y="4203700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54303" name="Picture 19" descr="4600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3986213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4" name="Rectangle 91"/>
          <p:cNvSpPr>
            <a:spLocks noChangeArrowheads="1"/>
          </p:cNvSpPr>
          <p:nvPr/>
        </p:nvSpPr>
        <p:spPr bwMode="auto">
          <a:xfrm>
            <a:off x="2700338" y="4178300"/>
            <a:ext cx="12239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智慧號碼系統</a:t>
            </a:r>
          </a:p>
          <a:p>
            <a:pPr algn="ctr" eaLnBrk="0" hangingPunct="0"/>
            <a:r>
              <a:rPr lang="zh-TW" altLang="en-US" sz="1200" b="1"/>
              <a:t>行動分機模組</a:t>
            </a:r>
          </a:p>
        </p:txBody>
      </p:sp>
      <p:pic>
        <p:nvPicPr>
          <p:cNvPr id="54305" name="Picture 19" descr="4600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3867150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6" name="Line 129"/>
          <p:cNvSpPr>
            <a:spLocks noChangeShapeType="1"/>
          </p:cNvSpPr>
          <p:nvPr/>
        </p:nvSpPr>
        <p:spPr bwMode="auto">
          <a:xfrm flipH="1">
            <a:off x="3276600" y="3629025"/>
            <a:ext cx="0" cy="28733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307" name="Picture 71" descr="A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13" y="49958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8" name="Text Box 72"/>
          <p:cNvSpPr txBox="1">
            <a:spLocks noChangeArrowheads="1"/>
          </p:cNvSpPr>
          <p:nvPr/>
        </p:nvSpPr>
        <p:spPr bwMode="auto">
          <a:xfrm>
            <a:off x="482600" y="52974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自動總機</a:t>
            </a:r>
          </a:p>
        </p:txBody>
      </p:sp>
      <p:sp>
        <p:nvSpPr>
          <p:cNvPr id="82" name="Rectangle 93"/>
          <p:cNvSpPr>
            <a:spLocks noChangeArrowheads="1"/>
          </p:cNvSpPr>
          <p:nvPr/>
        </p:nvSpPr>
        <p:spPr bwMode="auto">
          <a:xfrm>
            <a:off x="1547813" y="5480050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桌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219700" y="2997200"/>
            <a:ext cx="1871663" cy="1008063"/>
            <a:chOff x="3470" y="1945"/>
            <a:chExt cx="1316" cy="680"/>
          </a:xfrm>
        </p:grpSpPr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 sz="1800">
                <a:latin typeface="+mn-lt"/>
                <a:ea typeface="+mn-ea"/>
              </a:endParaRPr>
            </a:p>
          </p:txBody>
        </p:sp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>
              <a:off x="3737" y="2180"/>
              <a:ext cx="77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91" name="Line 17"/>
          <p:cNvSpPr>
            <a:spLocks noChangeShapeType="1"/>
          </p:cNvSpPr>
          <p:nvPr/>
        </p:nvSpPr>
        <p:spPr bwMode="auto">
          <a:xfrm>
            <a:off x="7648575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H="1">
            <a:off x="7793038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79375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2" name="Line 25"/>
          <p:cNvSpPr>
            <a:spLocks noChangeShapeType="1"/>
          </p:cNvSpPr>
          <p:nvPr/>
        </p:nvSpPr>
        <p:spPr bwMode="auto">
          <a:xfrm flipV="1">
            <a:off x="75057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5" name="Oval 20"/>
          <p:cNvSpPr>
            <a:spLocks noChangeArrowheads="1"/>
          </p:cNvSpPr>
          <p:nvPr/>
        </p:nvSpPr>
        <p:spPr bwMode="auto">
          <a:xfrm>
            <a:off x="7064375" y="3429000"/>
            <a:ext cx="1295400" cy="7207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119" name="Line 96"/>
          <p:cNvSpPr>
            <a:spLocks noChangeShapeType="1"/>
          </p:cNvSpPr>
          <p:nvPr/>
        </p:nvSpPr>
        <p:spPr bwMode="auto">
          <a:xfrm>
            <a:off x="7740650" y="57324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6227763" y="4221163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 flipV="1">
            <a:off x="7164388" y="50847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2" name="Line 25"/>
          <p:cNvSpPr>
            <a:spLocks noChangeShapeType="1"/>
          </p:cNvSpPr>
          <p:nvPr/>
        </p:nvSpPr>
        <p:spPr bwMode="auto">
          <a:xfrm flipV="1">
            <a:off x="7562850" y="530225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3" name="Line 25"/>
          <p:cNvSpPr>
            <a:spLocks noChangeShapeType="1"/>
          </p:cNvSpPr>
          <p:nvPr/>
        </p:nvSpPr>
        <p:spPr bwMode="auto">
          <a:xfrm flipH="1" flipV="1">
            <a:off x="8245475" y="5300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54321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5527675"/>
            <a:ext cx="4270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2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527675"/>
            <a:ext cx="4270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3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292600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4" name="Picture 192" descr="new cabi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511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25" name="Text Box 193"/>
          <p:cNvSpPr txBox="1">
            <a:spLocks noChangeArrowheads="1"/>
          </p:cNvSpPr>
          <p:nvPr/>
        </p:nvSpPr>
        <p:spPr bwMode="auto">
          <a:xfrm>
            <a:off x="7169150" y="4868863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54326" name="Picture 71" descr="A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788" y="55165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Freeform 60"/>
          <p:cNvSpPr>
            <a:spLocks/>
          </p:cNvSpPr>
          <p:nvPr/>
        </p:nvSpPr>
        <p:spPr bwMode="auto">
          <a:xfrm flipH="1">
            <a:off x="7364413" y="1970088"/>
            <a:ext cx="341312" cy="292100"/>
          </a:xfrm>
          <a:custGeom>
            <a:avLst/>
            <a:gdLst>
              <a:gd name="T0" fmla="*/ 0 w 79"/>
              <a:gd name="T1" fmla="*/ 0 h 222"/>
              <a:gd name="T2" fmla="*/ 2147483647 w 79"/>
              <a:gd name="T3" fmla="*/ 2147483647 h 222"/>
              <a:gd name="T4" fmla="*/ 2147483647 w 79"/>
              <a:gd name="T5" fmla="*/ 2147483647 h 222"/>
              <a:gd name="T6" fmla="*/ 2147483647 w 79"/>
              <a:gd name="T7" fmla="*/ 2147483647 h 222"/>
              <a:gd name="T8" fmla="*/ 2147483647 w 79"/>
              <a:gd name="T9" fmla="*/ 2147483647 h 222"/>
              <a:gd name="T10" fmla="*/ 2147483647 w 79"/>
              <a:gd name="T11" fmla="*/ 2147483647 h 222"/>
              <a:gd name="T12" fmla="*/ 0 w 79"/>
              <a:gd name="T13" fmla="*/ 0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22"/>
              <a:gd name="T23" fmla="*/ 79 w 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22">
                <a:moveTo>
                  <a:pt x="0" y="0"/>
                </a:moveTo>
                <a:lnTo>
                  <a:pt x="64" y="117"/>
                </a:lnTo>
                <a:lnTo>
                  <a:pt x="37" y="120"/>
                </a:lnTo>
                <a:lnTo>
                  <a:pt x="79" y="222"/>
                </a:lnTo>
                <a:lnTo>
                  <a:pt x="7" y="99"/>
                </a:lnTo>
                <a:lnTo>
                  <a:pt x="37" y="1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33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35" name="Freeform 61"/>
          <p:cNvSpPr>
            <a:spLocks/>
          </p:cNvSpPr>
          <p:nvPr/>
        </p:nvSpPr>
        <p:spPr bwMode="auto">
          <a:xfrm flipH="1" flipV="1">
            <a:off x="7435850" y="2473325"/>
            <a:ext cx="339725" cy="222250"/>
          </a:xfrm>
          <a:custGeom>
            <a:avLst/>
            <a:gdLst>
              <a:gd name="T0" fmla="*/ 0 w 79"/>
              <a:gd name="T1" fmla="*/ 0 h 222"/>
              <a:gd name="T2" fmla="*/ 2147483647 w 79"/>
              <a:gd name="T3" fmla="*/ 2147483647 h 222"/>
              <a:gd name="T4" fmla="*/ 2147483647 w 79"/>
              <a:gd name="T5" fmla="*/ 2147483647 h 222"/>
              <a:gd name="T6" fmla="*/ 2147483647 w 79"/>
              <a:gd name="T7" fmla="*/ 2147483647 h 222"/>
              <a:gd name="T8" fmla="*/ 2147483647 w 79"/>
              <a:gd name="T9" fmla="*/ 2147483647 h 222"/>
              <a:gd name="T10" fmla="*/ 2147483647 w 79"/>
              <a:gd name="T11" fmla="*/ 2147483647 h 222"/>
              <a:gd name="T12" fmla="*/ 0 w 79"/>
              <a:gd name="T13" fmla="*/ 0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22"/>
              <a:gd name="T23" fmla="*/ 79 w 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22">
                <a:moveTo>
                  <a:pt x="0" y="0"/>
                </a:moveTo>
                <a:lnTo>
                  <a:pt x="64" y="117"/>
                </a:lnTo>
                <a:lnTo>
                  <a:pt x="37" y="120"/>
                </a:lnTo>
                <a:lnTo>
                  <a:pt x="79" y="222"/>
                </a:lnTo>
                <a:lnTo>
                  <a:pt x="7" y="99"/>
                </a:lnTo>
                <a:lnTo>
                  <a:pt x="37" y="1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33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03825" y="1917700"/>
            <a:ext cx="1871663" cy="1008063"/>
            <a:chOff x="1791" y="2115"/>
            <a:chExt cx="2268" cy="1089"/>
          </a:xfrm>
        </p:grpSpPr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38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6932613" y="2185988"/>
            <a:ext cx="573087" cy="501650"/>
            <a:chOff x="3216" y="1344"/>
            <a:chExt cx="715" cy="665"/>
          </a:xfrm>
        </p:grpSpPr>
        <p:pic>
          <p:nvPicPr>
            <p:cNvPr id="54349" name="Picture 91" descr="Cells0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3216" y="1344"/>
              <a:ext cx="715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3456" y="1344"/>
              <a:ext cx="325" cy="425"/>
              <a:chOff x="2220" y="2331"/>
              <a:chExt cx="361" cy="614"/>
            </a:xfrm>
          </p:grpSpPr>
          <p:sp>
            <p:nvSpPr>
              <p:cNvPr id="142" name="Line 93"/>
              <p:cNvSpPr>
                <a:spLocks noChangeShapeType="1"/>
              </p:cNvSpPr>
              <p:nvPr/>
            </p:nvSpPr>
            <p:spPr bwMode="auto">
              <a:xfrm flipH="1">
                <a:off x="2279" y="2456"/>
                <a:ext cx="103" cy="4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3" name="Line 94"/>
              <p:cNvSpPr>
                <a:spLocks noChangeShapeType="1"/>
              </p:cNvSpPr>
              <p:nvPr/>
            </p:nvSpPr>
            <p:spPr bwMode="auto">
              <a:xfrm flipH="1">
                <a:off x="2332" y="2450"/>
                <a:ext cx="51" cy="4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4" name="Line 95"/>
              <p:cNvSpPr>
                <a:spLocks noChangeShapeType="1"/>
              </p:cNvSpPr>
              <p:nvPr/>
            </p:nvSpPr>
            <p:spPr bwMode="auto">
              <a:xfrm>
                <a:off x="2376" y="2450"/>
                <a:ext cx="77" cy="4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5" name="Line 96"/>
              <p:cNvSpPr>
                <a:spLocks noChangeShapeType="1"/>
              </p:cNvSpPr>
              <p:nvPr/>
            </p:nvSpPr>
            <p:spPr bwMode="auto">
              <a:xfrm flipH="1" flipV="1">
                <a:off x="2367" y="2565"/>
                <a:ext cx="37" cy="4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6" name="Freeform 97"/>
              <p:cNvSpPr>
                <a:spLocks/>
              </p:cNvSpPr>
              <p:nvPr/>
            </p:nvSpPr>
            <p:spPr bwMode="auto">
              <a:xfrm>
                <a:off x="2345" y="2602"/>
                <a:ext cx="90" cy="234"/>
              </a:xfrm>
              <a:custGeom>
                <a:avLst/>
                <a:gdLst>
                  <a:gd name="T0" fmla="*/ 54 w 90"/>
                  <a:gd name="T1" fmla="*/ 0 h 234"/>
                  <a:gd name="T2" fmla="*/ 23 w 90"/>
                  <a:gd name="T3" fmla="*/ 46 h 234"/>
                  <a:gd name="T4" fmla="*/ 67 w 90"/>
                  <a:gd name="T5" fmla="*/ 117 h 234"/>
                  <a:gd name="T6" fmla="*/ 0 w 90"/>
                  <a:gd name="T7" fmla="*/ 171 h 234"/>
                  <a:gd name="T8" fmla="*/ 89 w 90"/>
                  <a:gd name="T9" fmla="*/ 233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234"/>
                  <a:gd name="T17" fmla="*/ 90 w 90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234">
                    <a:moveTo>
                      <a:pt x="54" y="0"/>
                    </a:moveTo>
                    <a:lnTo>
                      <a:pt x="23" y="46"/>
                    </a:lnTo>
                    <a:lnTo>
                      <a:pt x="67" y="117"/>
                    </a:lnTo>
                    <a:lnTo>
                      <a:pt x="0" y="171"/>
                    </a:lnTo>
                    <a:lnTo>
                      <a:pt x="89" y="23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7" name="Line 98"/>
              <p:cNvSpPr>
                <a:spLocks noChangeShapeType="1"/>
              </p:cNvSpPr>
              <p:nvPr/>
            </p:nvSpPr>
            <p:spPr bwMode="auto">
              <a:xfrm flipH="1">
                <a:off x="2323" y="2836"/>
                <a:ext cx="117" cy="9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8" name="Line 99"/>
              <p:cNvSpPr>
                <a:spLocks noChangeShapeType="1"/>
              </p:cNvSpPr>
              <p:nvPr/>
            </p:nvSpPr>
            <p:spPr bwMode="auto">
              <a:xfrm flipH="1" flipV="1">
                <a:off x="2336" y="2614"/>
                <a:ext cx="31" cy="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9" name="Freeform 100"/>
              <p:cNvSpPr>
                <a:spLocks/>
              </p:cNvSpPr>
              <p:nvPr/>
            </p:nvSpPr>
            <p:spPr bwMode="auto">
              <a:xfrm>
                <a:off x="2286" y="2647"/>
                <a:ext cx="77" cy="292"/>
              </a:xfrm>
              <a:custGeom>
                <a:avLst/>
                <a:gdLst>
                  <a:gd name="T0" fmla="*/ 76 w 77"/>
                  <a:gd name="T1" fmla="*/ 0 h 290"/>
                  <a:gd name="T2" fmla="*/ 44 w 77"/>
                  <a:gd name="T3" fmla="*/ 46 h 290"/>
                  <a:gd name="T4" fmla="*/ 59 w 77"/>
                  <a:gd name="T5" fmla="*/ 78 h 290"/>
                  <a:gd name="T6" fmla="*/ 23 w 77"/>
                  <a:gd name="T7" fmla="*/ 125 h 290"/>
                  <a:gd name="T8" fmla="*/ 52 w 77"/>
                  <a:gd name="T9" fmla="*/ 186 h 290"/>
                  <a:gd name="T10" fmla="*/ 0 w 77"/>
                  <a:gd name="T11" fmla="*/ 218 h 290"/>
                  <a:gd name="T12" fmla="*/ 44 w 77"/>
                  <a:gd name="T13" fmla="*/ 289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290"/>
                  <a:gd name="T23" fmla="*/ 77 w 77"/>
                  <a:gd name="T24" fmla="*/ 290 h 2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290">
                    <a:moveTo>
                      <a:pt x="76" y="0"/>
                    </a:moveTo>
                    <a:lnTo>
                      <a:pt x="44" y="46"/>
                    </a:lnTo>
                    <a:lnTo>
                      <a:pt x="59" y="78"/>
                    </a:lnTo>
                    <a:lnTo>
                      <a:pt x="23" y="125"/>
                    </a:lnTo>
                    <a:lnTo>
                      <a:pt x="52" y="186"/>
                    </a:lnTo>
                    <a:lnTo>
                      <a:pt x="0" y="218"/>
                    </a:lnTo>
                    <a:lnTo>
                      <a:pt x="44" y="289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50" name="Freeform 101"/>
              <p:cNvSpPr>
                <a:spLocks/>
              </p:cNvSpPr>
              <p:nvPr/>
            </p:nvSpPr>
            <p:spPr bwMode="auto">
              <a:xfrm>
                <a:off x="2400" y="2331"/>
                <a:ext cx="136" cy="103"/>
              </a:xfrm>
              <a:custGeom>
                <a:avLst/>
                <a:gdLst>
                  <a:gd name="T0" fmla="*/ 0 w 135"/>
                  <a:gd name="T1" fmla="*/ 102 h 103"/>
                  <a:gd name="T2" fmla="*/ 52 w 135"/>
                  <a:gd name="T3" fmla="*/ 55 h 103"/>
                  <a:gd name="T4" fmla="*/ 52 w 135"/>
                  <a:gd name="T5" fmla="*/ 85 h 103"/>
                  <a:gd name="T6" fmla="*/ 134 w 13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"/>
                  <a:gd name="T13" fmla="*/ 0 h 103"/>
                  <a:gd name="T14" fmla="*/ 135 w 135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" h="103">
                    <a:moveTo>
                      <a:pt x="0" y="102"/>
                    </a:moveTo>
                    <a:lnTo>
                      <a:pt x="52" y="55"/>
                    </a:lnTo>
                    <a:lnTo>
                      <a:pt x="52" y="85"/>
                    </a:lnTo>
                    <a:lnTo>
                      <a:pt x="13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51" name="Freeform 102"/>
              <p:cNvSpPr>
                <a:spLocks/>
              </p:cNvSpPr>
              <p:nvPr/>
            </p:nvSpPr>
            <p:spPr bwMode="auto">
              <a:xfrm>
                <a:off x="2413" y="2456"/>
                <a:ext cx="167" cy="24"/>
              </a:xfrm>
              <a:custGeom>
                <a:avLst/>
                <a:gdLst>
                  <a:gd name="T0" fmla="*/ 0 w 167"/>
                  <a:gd name="T1" fmla="*/ 0 h 25"/>
                  <a:gd name="T2" fmla="*/ 75 w 167"/>
                  <a:gd name="T3" fmla="*/ 0 h 25"/>
                  <a:gd name="T4" fmla="*/ 38 w 167"/>
                  <a:gd name="T5" fmla="*/ 24 h 25"/>
                  <a:gd name="T6" fmla="*/ 166 w 167"/>
                  <a:gd name="T7" fmla="*/ 2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7"/>
                  <a:gd name="T13" fmla="*/ 0 h 25"/>
                  <a:gd name="T14" fmla="*/ 167 w 16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7" h="25">
                    <a:moveTo>
                      <a:pt x="0" y="0"/>
                    </a:moveTo>
                    <a:lnTo>
                      <a:pt x="75" y="0"/>
                    </a:lnTo>
                    <a:lnTo>
                      <a:pt x="38" y="24"/>
                    </a:lnTo>
                    <a:lnTo>
                      <a:pt x="166" y="24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52" name="Freeform 103"/>
              <p:cNvSpPr>
                <a:spLocks/>
              </p:cNvSpPr>
              <p:nvPr/>
            </p:nvSpPr>
            <p:spPr bwMode="auto">
              <a:xfrm>
                <a:off x="2233" y="2331"/>
                <a:ext cx="130" cy="103"/>
              </a:xfrm>
              <a:custGeom>
                <a:avLst/>
                <a:gdLst>
                  <a:gd name="T0" fmla="*/ 127 w 128"/>
                  <a:gd name="T1" fmla="*/ 102 h 103"/>
                  <a:gd name="T2" fmla="*/ 75 w 128"/>
                  <a:gd name="T3" fmla="*/ 55 h 103"/>
                  <a:gd name="T4" fmla="*/ 75 w 128"/>
                  <a:gd name="T5" fmla="*/ 85 h 103"/>
                  <a:gd name="T6" fmla="*/ 0 w 128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103"/>
                  <a:gd name="T14" fmla="*/ 128 w 128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103">
                    <a:moveTo>
                      <a:pt x="127" y="102"/>
                    </a:moveTo>
                    <a:lnTo>
                      <a:pt x="75" y="55"/>
                    </a:lnTo>
                    <a:lnTo>
                      <a:pt x="75" y="8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53" name="Freeform 104"/>
              <p:cNvSpPr>
                <a:spLocks/>
              </p:cNvSpPr>
              <p:nvPr/>
            </p:nvSpPr>
            <p:spPr bwMode="auto">
              <a:xfrm>
                <a:off x="2220" y="2471"/>
                <a:ext cx="128" cy="103"/>
              </a:xfrm>
              <a:custGeom>
                <a:avLst/>
                <a:gdLst>
                  <a:gd name="T0" fmla="*/ 126 w 127"/>
                  <a:gd name="T1" fmla="*/ 0 h 102"/>
                  <a:gd name="T2" fmla="*/ 74 w 127"/>
                  <a:gd name="T3" fmla="*/ 46 h 102"/>
                  <a:gd name="T4" fmla="*/ 74 w 127"/>
                  <a:gd name="T5" fmla="*/ 16 h 102"/>
                  <a:gd name="T6" fmla="*/ 0 w 127"/>
                  <a:gd name="T7" fmla="*/ 101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"/>
                  <a:gd name="T13" fmla="*/ 0 h 102"/>
                  <a:gd name="T14" fmla="*/ 127 w 127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" h="102">
                    <a:moveTo>
                      <a:pt x="126" y="0"/>
                    </a:moveTo>
                    <a:lnTo>
                      <a:pt x="74" y="46"/>
                    </a:lnTo>
                    <a:lnTo>
                      <a:pt x="74" y="16"/>
                    </a:lnTo>
                    <a:lnTo>
                      <a:pt x="0" y="10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724775" y="1754188"/>
            <a:ext cx="574675" cy="576262"/>
            <a:chOff x="1376" y="935"/>
            <a:chExt cx="560" cy="540"/>
          </a:xfrm>
        </p:grpSpPr>
        <p:pic>
          <p:nvPicPr>
            <p:cNvPr id="54347" name="Picture 4" descr="j043262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48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724775" y="2401888"/>
            <a:ext cx="647700" cy="719137"/>
            <a:chOff x="625" y="1031"/>
            <a:chExt cx="570" cy="585"/>
          </a:xfrm>
        </p:grpSpPr>
        <p:pic>
          <p:nvPicPr>
            <p:cNvPr id="54345" name="Picture 28" descr="j043393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46" name="Picture 29" descr="347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Rectangle 93"/>
          <p:cNvSpPr>
            <a:spLocks noChangeArrowheads="1"/>
          </p:cNvSpPr>
          <p:nvPr/>
        </p:nvSpPr>
        <p:spPr bwMode="auto">
          <a:xfrm>
            <a:off x="7223125" y="3049588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MVPN 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54334" name="圖片 89" descr="Lync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AFBCDE"/>
              </a:clrFrom>
              <a:clrTo>
                <a:srgbClr val="AFBC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724400"/>
            <a:ext cx="7540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35" name="圖片 94" descr="Lync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AFBCDE"/>
              </a:clrFrom>
              <a:clrTo>
                <a:srgbClr val="AFBC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5084763"/>
            <a:ext cx="7540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36" name="圖片 95" descr="Lync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AFBCDE"/>
              </a:clrFrom>
              <a:clrTo>
                <a:srgbClr val="AFBC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5084763"/>
            <a:ext cx="7556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93"/>
          <p:cNvSpPr>
            <a:spLocks noChangeArrowheads="1"/>
          </p:cNvSpPr>
          <p:nvPr/>
        </p:nvSpPr>
        <p:spPr bwMode="auto">
          <a:xfrm>
            <a:off x="3563938" y="5661025"/>
            <a:ext cx="1052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 err="1">
                <a:latin typeface="+mn-lt"/>
                <a:ea typeface="+mn-ea"/>
                <a:cs typeface="Arial" pitchFamily="34" charset="0"/>
              </a:rPr>
              <a:t>Lync</a:t>
            </a: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用戶 </a:t>
            </a:r>
          </a:p>
        </p:txBody>
      </p:sp>
      <p:sp>
        <p:nvSpPr>
          <p:cNvPr id="99" name="Rectangle 93"/>
          <p:cNvSpPr>
            <a:spLocks noChangeArrowheads="1"/>
          </p:cNvSpPr>
          <p:nvPr/>
        </p:nvSpPr>
        <p:spPr bwMode="auto">
          <a:xfrm>
            <a:off x="2771775" y="2420938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 err="1">
                <a:latin typeface="+mn-lt"/>
                <a:ea typeface="+mn-ea"/>
                <a:cs typeface="Arial" pitchFamily="34" charset="0"/>
              </a:rPr>
              <a:t>Lync</a:t>
            </a: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 Server</a:t>
            </a:r>
            <a:endParaRPr lang="zh-TW" altLang="en-US" sz="14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3922713" y="3111500"/>
            <a:ext cx="93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Media GW</a:t>
            </a:r>
          </a:p>
        </p:txBody>
      </p:sp>
      <p:sp>
        <p:nvSpPr>
          <p:cNvPr id="54340" name="Line 129"/>
          <p:cNvSpPr>
            <a:spLocks noChangeShapeType="1"/>
          </p:cNvSpPr>
          <p:nvPr/>
        </p:nvSpPr>
        <p:spPr bwMode="auto">
          <a:xfrm flipH="1">
            <a:off x="4140200" y="3644900"/>
            <a:ext cx="0" cy="115252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341" name="Line 129"/>
          <p:cNvSpPr>
            <a:spLocks noChangeShapeType="1"/>
          </p:cNvSpPr>
          <p:nvPr/>
        </p:nvSpPr>
        <p:spPr bwMode="auto">
          <a:xfrm flipH="1">
            <a:off x="3276600" y="3141663"/>
            <a:ext cx="0" cy="503237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342" name="Picture 93" descr="IVR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708275"/>
            <a:ext cx="1366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43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3213100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58"/>
          <p:cNvSpPr>
            <a:spLocks noChangeArrowheads="1"/>
          </p:cNvSpPr>
          <p:nvPr/>
        </p:nvSpPr>
        <p:spPr bwMode="auto">
          <a:xfrm>
            <a:off x="395288" y="908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kumimoji="0" lang="zh-TW" altLang="en-US" b="1" dirty="0">
                <a:solidFill>
                  <a:srgbClr val="990033"/>
                </a:solidFill>
                <a:latin typeface="Arial" pitchFamily="34" charset="0"/>
                <a:ea typeface="新細明體" pitchFamily="18" charset="-120"/>
              </a:rPr>
              <a:t>內部溝通效率提升： </a:t>
            </a:r>
            <a:r>
              <a:rPr lang="en-US" altLang="zh-TW" dirty="0" err="1">
                <a:latin typeface="Arial" pitchFamily="34" charset="0"/>
                <a:ea typeface="新細明體" pitchFamily="18" charset="-120"/>
              </a:rPr>
              <a:t>Lync</a:t>
            </a:r>
            <a:r>
              <a:rPr lang="zh-TW" altLang="en-US" dirty="0">
                <a:latin typeface="Arial" pitchFamily="34" charset="0"/>
                <a:ea typeface="新細明體" pitchFamily="18" charset="-120"/>
              </a:rPr>
              <a:t>用戶與集團內各據點桌機、同事集群手機直接以短碼互撥。</a:t>
            </a:r>
            <a:endParaRPr lang="en-US" altLang="zh-TW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636838"/>
            <a:ext cx="77771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智慧網路整合方案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Smart Switch </a:t>
            </a:r>
            <a:r>
              <a:rPr lang="zh-TW" altLang="en-US" smtClean="0"/>
              <a:t>智慧網路交換器</a:t>
            </a: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611188" y="2997200"/>
            <a:ext cx="813593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56E13"/>
            </a:prstShdw>
          </a:effectLst>
        </p:spPr>
        <p:txBody>
          <a:bodyPr lIns="60306" tIns="26979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TW" altLang="en-US" sz="2000" b="1">
                <a:solidFill>
                  <a:srgbClr val="006699"/>
                </a:solidFill>
                <a:cs typeface="Arial" charset="0"/>
              </a:rPr>
              <a:t>特色：</a:t>
            </a:r>
            <a:endParaRPr lang="zh-TW" altLang="zh-TW" sz="2000" b="1">
              <a:solidFill>
                <a:srgbClr val="006699"/>
              </a:solidFill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智慧網路交換器為</a:t>
            </a:r>
            <a:r>
              <a:rPr lang="en-US" altLang="zh-TW"/>
              <a:t>24+2 port L2 Switch </a:t>
            </a:r>
            <a:r>
              <a:rPr lang="zh-TW" altLang="en-US"/>
              <a:t>並提供更簡易管理、更安全、更佳效能</a:t>
            </a:r>
            <a:endParaRPr lang="en-US" altLang="zh-TW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對語音傳輸提供優先處理 </a:t>
            </a:r>
            <a:r>
              <a:rPr lang="en-US" altLang="zh-TW"/>
              <a:t>(QoS, ToS, DSCP, ACLs)</a:t>
            </a:r>
            <a:endParaRPr lang="zh-TW" altLang="zh-TW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可對</a:t>
            </a:r>
            <a:r>
              <a:rPr lang="en-US" altLang="zh-TW"/>
              <a:t>Cisco SPA 303 IP Phone</a:t>
            </a:r>
            <a:r>
              <a:rPr lang="zh-TW" altLang="en-US"/>
              <a:t>進行</a:t>
            </a:r>
            <a:r>
              <a:rPr lang="en-US" altLang="zh-TW"/>
              <a:t>Auto-provision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可切</a:t>
            </a:r>
            <a:r>
              <a:rPr lang="en-US" altLang="zh-TW"/>
              <a:t>vLAN</a:t>
            </a:r>
            <a:r>
              <a:rPr lang="zh-TW" altLang="en-US"/>
              <a:t>，保障語音傳輸，突破網路環境限制，</a:t>
            </a:r>
            <a:r>
              <a:rPr lang="en-US" altLang="zh-TW"/>
              <a:t>IP</a:t>
            </a:r>
            <a:r>
              <a:rPr lang="zh-TW" altLang="en-US"/>
              <a:t>話機串接電腦使用同一網路線。</a:t>
            </a:r>
            <a:endParaRPr lang="zh-TW" altLang="zh-TW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)"/>
            </a:pPr>
            <a:r>
              <a:rPr lang="zh-TW" altLang="en-US"/>
              <a:t>內建設備管理系統 </a:t>
            </a:r>
            <a:r>
              <a:rPr lang="en-US" altLang="zh-TW"/>
              <a:t>(DMS)</a:t>
            </a:r>
            <a:r>
              <a:rPr lang="zh-TW" altLang="en-US"/>
              <a:t>，支援遠端連入</a:t>
            </a:r>
            <a:r>
              <a:rPr lang="en-US" altLang="zh-TW"/>
              <a:t>Master Switch</a:t>
            </a:r>
            <a:r>
              <a:rPr lang="zh-TW" altLang="en-US"/>
              <a:t>管理網頁，可顯示拓樸圖並管理多台</a:t>
            </a:r>
            <a:r>
              <a:rPr lang="en-US" altLang="zh-TW"/>
              <a:t>Switch</a:t>
            </a:r>
            <a:r>
              <a:rPr lang="zh-TW" altLang="en-US"/>
              <a:t>。</a:t>
            </a:r>
            <a:endParaRPr lang="en-US" altLang="zh-TW"/>
          </a:p>
        </p:txBody>
      </p:sp>
      <p:pic>
        <p:nvPicPr>
          <p:cNvPr id="56324" name="圖片 4" descr="GS-2626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7191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1042988" y="2724150"/>
            <a:ext cx="5040312" cy="143986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6EC7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>
              <a:defRPr/>
            </a:pPr>
            <a:r>
              <a:rPr kumimoji="0" lang="zh-TW" altLang="en-US" b="1" dirty="0">
                <a:latin typeface="Arial" pitchFamily="34" charset="0"/>
                <a:ea typeface="新細明體" pitchFamily="18" charset="-120"/>
              </a:rPr>
              <a:t>機房</a:t>
            </a:r>
          </a:p>
        </p:txBody>
      </p:sp>
      <p:pic>
        <p:nvPicPr>
          <p:cNvPr id="88" name="Picture 8" descr="48Swit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429000"/>
            <a:ext cx="20716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Line 3"/>
          <p:cNvSpPr>
            <a:spLocks noChangeShapeType="1"/>
          </p:cNvSpPr>
          <p:nvPr/>
        </p:nvSpPr>
        <p:spPr bwMode="auto">
          <a:xfrm flipH="1" flipV="1">
            <a:off x="6515100" y="2997200"/>
            <a:ext cx="1368425" cy="10795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7349" name="Picture 8" descr="48Swit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1388" y="3433763"/>
            <a:ext cx="20716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Line 3"/>
          <p:cNvSpPr>
            <a:spLocks noChangeShapeType="1"/>
          </p:cNvSpPr>
          <p:nvPr/>
        </p:nvSpPr>
        <p:spPr bwMode="auto">
          <a:xfrm flipH="1" flipV="1">
            <a:off x="1987550" y="3011488"/>
            <a:ext cx="6477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" name="Rectangle 122"/>
          <p:cNvSpPr>
            <a:spLocks noChangeArrowheads="1"/>
          </p:cNvSpPr>
          <p:nvPr/>
        </p:nvSpPr>
        <p:spPr bwMode="auto">
          <a:xfrm>
            <a:off x="1042988" y="4508500"/>
            <a:ext cx="5040312" cy="14398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>
              <a:defRPr/>
            </a:pPr>
            <a:r>
              <a:rPr lang="zh-TW" altLang="en-US" b="1" dirty="0">
                <a:latin typeface="Arial" pitchFamily="34" charset="0"/>
                <a:ea typeface="新細明體" pitchFamily="18" charset="-120"/>
              </a:rPr>
              <a:t>辦公室</a:t>
            </a:r>
          </a:p>
        </p:txBody>
      </p:sp>
      <p:sp>
        <p:nvSpPr>
          <p:cNvPr id="57352" name="Line 187"/>
          <p:cNvSpPr>
            <a:spLocks noChangeShapeType="1"/>
          </p:cNvSpPr>
          <p:nvPr/>
        </p:nvSpPr>
        <p:spPr bwMode="auto">
          <a:xfrm>
            <a:off x="1412875" y="236378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53" name="Line 188"/>
          <p:cNvSpPr>
            <a:spLocks noChangeShapeType="1"/>
          </p:cNvSpPr>
          <p:nvPr/>
        </p:nvSpPr>
        <p:spPr bwMode="auto">
          <a:xfrm>
            <a:off x="1628775" y="236378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54" name="Line 189"/>
          <p:cNvSpPr>
            <a:spLocks noChangeShapeType="1"/>
          </p:cNvSpPr>
          <p:nvPr/>
        </p:nvSpPr>
        <p:spPr bwMode="auto">
          <a:xfrm>
            <a:off x="1844675" y="236378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55" name="Line 190"/>
          <p:cNvSpPr>
            <a:spLocks noChangeShapeType="1"/>
          </p:cNvSpPr>
          <p:nvPr/>
        </p:nvSpPr>
        <p:spPr bwMode="auto">
          <a:xfrm>
            <a:off x="2060575" y="236378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56" name="Text Box 33"/>
          <p:cNvSpPr txBox="1">
            <a:spLocks noChangeArrowheads="1"/>
          </p:cNvSpPr>
          <p:nvPr/>
        </p:nvSpPr>
        <p:spPr bwMode="auto">
          <a:xfrm>
            <a:off x="179388" y="2867025"/>
            <a:ext cx="111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 </a:t>
            </a:r>
            <a:r>
              <a:rPr kumimoji="0" lang="en-US" altLang="zh-TW" sz="1200" b="1"/>
              <a:t>4616+</a:t>
            </a:r>
          </a:p>
          <a:p>
            <a:pPr algn="ctr" eaLnBrk="0" hangingPunct="0"/>
            <a:r>
              <a:rPr kumimoji="0" lang="en-US" altLang="zh-TW" sz="1200" b="1"/>
              <a:t>IP PBX</a:t>
            </a: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971550" y="1844675"/>
            <a:ext cx="1511300" cy="7191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rPr>
              <a:t>PSTN</a:t>
            </a:r>
          </a:p>
        </p:txBody>
      </p:sp>
      <p:sp>
        <p:nvSpPr>
          <p:cNvPr id="99" name="Rectangle 74"/>
          <p:cNvSpPr>
            <a:spLocks noChangeArrowheads="1"/>
          </p:cNvSpPr>
          <p:nvPr/>
        </p:nvSpPr>
        <p:spPr bwMode="auto">
          <a:xfrm>
            <a:off x="3995738" y="4724400"/>
            <a:ext cx="79216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vLAN 2</a:t>
            </a:r>
            <a:endParaRPr kumimoji="0" lang="zh-TW" altLang="en-US" sz="1200"/>
          </a:p>
        </p:txBody>
      </p:sp>
      <p:sp>
        <p:nvSpPr>
          <p:cNvPr id="57359" name="Line 3"/>
          <p:cNvSpPr>
            <a:spLocks noChangeShapeType="1"/>
          </p:cNvSpPr>
          <p:nvPr/>
        </p:nvSpPr>
        <p:spPr bwMode="auto">
          <a:xfrm flipH="1" flipV="1">
            <a:off x="6372225" y="2924175"/>
            <a:ext cx="8636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60" name="Rectangle 109"/>
          <p:cNvSpPr>
            <a:spLocks noChangeArrowheads="1"/>
          </p:cNvSpPr>
          <p:nvPr/>
        </p:nvSpPr>
        <p:spPr bwMode="auto">
          <a:xfrm>
            <a:off x="5940425" y="2347913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FF0066"/>
                </a:solidFill>
              </a:rPr>
              <a:t>語音</a:t>
            </a:r>
            <a:r>
              <a:rPr kumimoji="0" lang="en-US" altLang="zh-TW" sz="1200">
                <a:solidFill>
                  <a:srgbClr val="FF0066"/>
                </a:solidFill>
              </a:rPr>
              <a:t>&amp;</a:t>
            </a:r>
            <a:r>
              <a:rPr kumimoji="0" lang="zh-TW" altLang="en-US" sz="1200">
                <a:solidFill>
                  <a:srgbClr val="FF0066"/>
                </a:solidFill>
              </a:rPr>
              <a:t>數據混</a:t>
            </a:r>
            <a:r>
              <a:rPr kumimoji="0" lang="zh-CN" altLang="en-US" sz="1200">
                <a:solidFill>
                  <a:srgbClr val="FF0066"/>
                </a:solidFill>
              </a:rPr>
              <a:t>用</a:t>
            </a:r>
            <a:endParaRPr kumimoji="0" lang="zh-CN" altLang="zh-TW" sz="1200">
              <a:solidFill>
                <a:srgbClr val="FF0066"/>
              </a:solidFill>
            </a:endParaRPr>
          </a:p>
          <a:p>
            <a:pPr algn="ctr" eaLnBrk="0" hangingPunct="0"/>
            <a:r>
              <a:rPr kumimoji="0" lang="en-US" altLang="zh-TW" sz="1200"/>
              <a:t>Router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7019925" y="2460625"/>
            <a:ext cx="1871663" cy="1008063"/>
            <a:chOff x="2654" y="2387"/>
            <a:chExt cx="1224" cy="635"/>
          </a:xfrm>
        </p:grpSpPr>
        <p:sp>
          <p:nvSpPr>
            <p:cNvPr id="57442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3165 w 1250"/>
                <a:gd name="T1" fmla="*/ 1524 h 693"/>
                <a:gd name="T2" fmla="*/ 6638 w 1250"/>
                <a:gd name="T3" fmla="*/ 1681 h 693"/>
                <a:gd name="T4" fmla="*/ 1941 w 1250"/>
                <a:gd name="T5" fmla="*/ 1924 h 693"/>
                <a:gd name="T6" fmla="*/ 150 w 1250"/>
                <a:gd name="T7" fmla="*/ 2211 h 693"/>
                <a:gd name="T8" fmla="*/ 325 w 1250"/>
                <a:gd name="T9" fmla="*/ 2472 h 693"/>
                <a:gd name="T10" fmla="*/ 1796 w 1250"/>
                <a:gd name="T11" fmla="*/ 2615 h 693"/>
                <a:gd name="T12" fmla="*/ 5643 w 1250"/>
                <a:gd name="T13" fmla="*/ 2827 h 693"/>
                <a:gd name="T14" fmla="*/ 13334 w 1250"/>
                <a:gd name="T15" fmla="*/ 3045 h 693"/>
                <a:gd name="T16" fmla="*/ 23123 w 1250"/>
                <a:gd name="T17" fmla="*/ 3168 h 693"/>
                <a:gd name="T18" fmla="*/ 30102 w 1250"/>
                <a:gd name="T19" fmla="*/ 3273 h 693"/>
                <a:gd name="T20" fmla="*/ 34825 w 1250"/>
                <a:gd name="T21" fmla="*/ 3454 h 693"/>
                <a:gd name="T22" fmla="*/ 40958 w 1250"/>
                <a:gd name="T23" fmla="*/ 3600 h 693"/>
                <a:gd name="T24" fmla="*/ 48084 w 1250"/>
                <a:gd name="T25" fmla="*/ 3668 h 693"/>
                <a:gd name="T26" fmla="*/ 56328 w 1250"/>
                <a:gd name="T27" fmla="*/ 3657 h 693"/>
                <a:gd name="T28" fmla="*/ 64402 w 1250"/>
                <a:gd name="T29" fmla="*/ 3575 h 693"/>
                <a:gd name="T30" fmla="*/ 70565 w 1250"/>
                <a:gd name="T31" fmla="*/ 3600 h 693"/>
                <a:gd name="T32" fmla="*/ 77434 w 1250"/>
                <a:gd name="T33" fmla="*/ 3747 h 693"/>
                <a:gd name="T34" fmla="*/ 85924 w 1250"/>
                <a:gd name="T35" fmla="*/ 3815 h 693"/>
                <a:gd name="T36" fmla="*/ 94681 w 1250"/>
                <a:gd name="T37" fmla="*/ 3805 h 693"/>
                <a:gd name="T38" fmla="*/ 106798 w 1250"/>
                <a:gd name="T39" fmla="*/ 3651 h 693"/>
                <a:gd name="T40" fmla="*/ 118145 w 1250"/>
                <a:gd name="T41" fmla="*/ 3323 h 693"/>
                <a:gd name="T42" fmla="*/ 122497 w 1250"/>
                <a:gd name="T43" fmla="*/ 3109 h 693"/>
                <a:gd name="T44" fmla="*/ 135902 w 1250"/>
                <a:gd name="T45" fmla="*/ 2974 h 693"/>
                <a:gd name="T46" fmla="*/ 144964 w 1250"/>
                <a:gd name="T47" fmla="*/ 2759 h 693"/>
                <a:gd name="T48" fmla="*/ 149960 w 1250"/>
                <a:gd name="T49" fmla="*/ 2479 h 693"/>
                <a:gd name="T50" fmla="*/ 150683 w 1250"/>
                <a:gd name="T51" fmla="*/ 2335 h 693"/>
                <a:gd name="T52" fmla="*/ 150773 w 1250"/>
                <a:gd name="T53" fmla="*/ 2182 h 693"/>
                <a:gd name="T54" fmla="*/ 148811 w 1250"/>
                <a:gd name="T55" fmla="*/ 1921 h 693"/>
                <a:gd name="T56" fmla="*/ 145546 w 1250"/>
                <a:gd name="T57" fmla="*/ 1693 h 693"/>
                <a:gd name="T58" fmla="*/ 140775 w 1250"/>
                <a:gd name="T59" fmla="*/ 1537 h 693"/>
                <a:gd name="T60" fmla="*/ 135316 w 1250"/>
                <a:gd name="T61" fmla="*/ 1295 h 693"/>
                <a:gd name="T62" fmla="*/ 135416 w 1250"/>
                <a:gd name="T63" fmla="*/ 1101 h 693"/>
                <a:gd name="T64" fmla="*/ 133665 w 1250"/>
                <a:gd name="T65" fmla="*/ 880 h 693"/>
                <a:gd name="T66" fmla="*/ 128781 w 1250"/>
                <a:gd name="T67" fmla="*/ 619 h 693"/>
                <a:gd name="T68" fmla="*/ 121803 w 1250"/>
                <a:gd name="T69" fmla="*/ 436 h 693"/>
                <a:gd name="T70" fmla="*/ 112930 w 1250"/>
                <a:gd name="T71" fmla="*/ 368 h 693"/>
                <a:gd name="T72" fmla="*/ 102925 w 1250"/>
                <a:gd name="T73" fmla="*/ 474 h 693"/>
                <a:gd name="T74" fmla="*/ 97778 w 1250"/>
                <a:gd name="T75" fmla="*/ 270 h 693"/>
                <a:gd name="T76" fmla="*/ 90834 w 1250"/>
                <a:gd name="T77" fmla="*/ 134 h 693"/>
                <a:gd name="T78" fmla="*/ 74634 w 1250"/>
                <a:gd name="T79" fmla="*/ 0 h 693"/>
                <a:gd name="T80" fmla="*/ 57244 w 1250"/>
                <a:gd name="T81" fmla="*/ 123 h 693"/>
                <a:gd name="T82" fmla="*/ 50465 w 1250"/>
                <a:gd name="T83" fmla="*/ 289 h 693"/>
                <a:gd name="T84" fmla="*/ 45870 w 1250"/>
                <a:gd name="T85" fmla="*/ 492 h 693"/>
                <a:gd name="T86" fmla="*/ 34892 w 1250"/>
                <a:gd name="T87" fmla="*/ 454 h 693"/>
                <a:gd name="T88" fmla="*/ 26720 w 1250"/>
                <a:gd name="T89" fmla="*/ 560 h 693"/>
                <a:gd name="T90" fmla="*/ 20507 w 1250"/>
                <a:gd name="T91" fmla="*/ 801 h 693"/>
                <a:gd name="T92" fmla="*/ 17033 w 1250"/>
                <a:gd name="T93" fmla="*/ 1088 h 693"/>
                <a:gd name="T94" fmla="*/ 16590 w 1250"/>
                <a:gd name="T95" fmla="*/ 1321 h 693"/>
                <a:gd name="T96" fmla="*/ 17166 w 1250"/>
                <a:gd name="T97" fmla="*/ 148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Text Box 191"/>
            <p:cNvSpPr txBox="1">
              <a:spLocks noChangeArrowheads="1"/>
            </p:cNvSpPr>
            <p:nvPr/>
          </p:nvSpPr>
          <p:spPr bwMode="auto">
            <a:xfrm>
              <a:off x="2708" y="2599"/>
              <a:ext cx="1089" cy="241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VPN</a:t>
              </a:r>
              <a:endParaRPr lang="en-US" altLang="zh-TW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57362" name="Rectangle 74"/>
          <p:cNvSpPr>
            <a:spLocks noChangeArrowheads="1"/>
          </p:cNvSpPr>
          <p:nvPr/>
        </p:nvSpPr>
        <p:spPr bwMode="auto">
          <a:xfrm>
            <a:off x="3995738" y="5372100"/>
            <a:ext cx="79216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vLAN 1</a:t>
            </a:r>
            <a:endParaRPr kumimoji="0" lang="zh-TW" altLang="en-US" sz="1200"/>
          </a:p>
        </p:txBody>
      </p:sp>
      <p:sp>
        <p:nvSpPr>
          <p:cNvPr id="57363" name="Rectangle 74"/>
          <p:cNvSpPr>
            <a:spLocks noChangeArrowheads="1"/>
          </p:cNvSpPr>
          <p:nvPr/>
        </p:nvSpPr>
        <p:spPr bwMode="auto">
          <a:xfrm>
            <a:off x="1619250" y="5300663"/>
            <a:ext cx="93503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/>
              <a:t>電腦</a:t>
            </a:r>
          </a:p>
        </p:txBody>
      </p:sp>
      <p:sp>
        <p:nvSpPr>
          <p:cNvPr id="107" name="Line 187"/>
          <p:cNvSpPr>
            <a:spLocks noChangeShapeType="1"/>
          </p:cNvSpPr>
          <p:nvPr/>
        </p:nvSpPr>
        <p:spPr bwMode="auto">
          <a:xfrm flipH="1">
            <a:off x="2698750" y="5084763"/>
            <a:ext cx="2160588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8" name="Line 188"/>
          <p:cNvSpPr>
            <a:spLocks noChangeShapeType="1"/>
          </p:cNvSpPr>
          <p:nvPr/>
        </p:nvSpPr>
        <p:spPr bwMode="auto">
          <a:xfrm flipH="1">
            <a:off x="3132138" y="5156200"/>
            <a:ext cx="2159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9" name="Line 189"/>
          <p:cNvSpPr>
            <a:spLocks noChangeShapeType="1"/>
          </p:cNvSpPr>
          <p:nvPr/>
        </p:nvSpPr>
        <p:spPr bwMode="auto">
          <a:xfrm flipH="1">
            <a:off x="3779838" y="5372100"/>
            <a:ext cx="1871662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67" name="Rectangle 74"/>
          <p:cNvSpPr>
            <a:spLocks noChangeArrowheads="1"/>
          </p:cNvSpPr>
          <p:nvPr/>
        </p:nvSpPr>
        <p:spPr bwMode="auto">
          <a:xfrm>
            <a:off x="1474788" y="4652963"/>
            <a:ext cx="1223962" cy="279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A50021"/>
                </a:solidFill>
              </a:rPr>
              <a:t>IP</a:t>
            </a:r>
            <a:r>
              <a:rPr kumimoji="0" lang="zh-TW" altLang="en-US" sz="1200">
                <a:solidFill>
                  <a:srgbClr val="A50021"/>
                </a:solidFill>
              </a:rPr>
              <a:t>話機</a:t>
            </a:r>
          </a:p>
        </p:txBody>
      </p:sp>
      <p:sp>
        <p:nvSpPr>
          <p:cNvPr id="57368" name="Line 187"/>
          <p:cNvSpPr>
            <a:spLocks noChangeShapeType="1"/>
          </p:cNvSpPr>
          <p:nvPr/>
        </p:nvSpPr>
        <p:spPr bwMode="auto">
          <a:xfrm>
            <a:off x="2698750" y="3789363"/>
            <a:ext cx="0" cy="90011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69" name="Line 188"/>
          <p:cNvSpPr>
            <a:spLocks noChangeShapeType="1"/>
          </p:cNvSpPr>
          <p:nvPr/>
        </p:nvSpPr>
        <p:spPr bwMode="auto">
          <a:xfrm>
            <a:off x="3132138" y="3789363"/>
            <a:ext cx="0" cy="90011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70" name="Line 190"/>
          <p:cNvSpPr>
            <a:spLocks noChangeShapeType="1"/>
          </p:cNvSpPr>
          <p:nvPr/>
        </p:nvSpPr>
        <p:spPr bwMode="auto">
          <a:xfrm>
            <a:off x="3779838" y="3789363"/>
            <a:ext cx="0" cy="90011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71" name="Line 96"/>
          <p:cNvSpPr>
            <a:spLocks noChangeShapeType="1"/>
          </p:cNvSpPr>
          <p:nvPr/>
        </p:nvSpPr>
        <p:spPr bwMode="auto">
          <a:xfrm>
            <a:off x="3203575" y="4797425"/>
            <a:ext cx="3873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9" name="Rectangle 74"/>
          <p:cNvSpPr>
            <a:spLocks noChangeArrowheads="1"/>
          </p:cNvSpPr>
          <p:nvPr/>
        </p:nvSpPr>
        <p:spPr bwMode="auto">
          <a:xfrm>
            <a:off x="2627313" y="3227388"/>
            <a:ext cx="1368425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L2 Switch (</a:t>
            </a:r>
            <a:r>
              <a:rPr kumimoji="0" lang="zh-TW" altLang="en-US" sz="1200"/>
              <a:t>語音</a:t>
            </a:r>
            <a:r>
              <a:rPr kumimoji="0" lang="en-US" altLang="zh-TW" sz="1200"/>
              <a:t>)</a:t>
            </a:r>
          </a:p>
        </p:txBody>
      </p:sp>
      <p:sp>
        <p:nvSpPr>
          <p:cNvPr id="57373" name="Line 3"/>
          <p:cNvSpPr>
            <a:spLocks noChangeShapeType="1"/>
          </p:cNvSpPr>
          <p:nvPr/>
        </p:nvSpPr>
        <p:spPr bwMode="auto">
          <a:xfrm flipH="1" flipV="1">
            <a:off x="1835150" y="3155950"/>
            <a:ext cx="6477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7374" name="Picture 78" descr="MOSA 4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071813"/>
            <a:ext cx="10080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5" name="Picture 78" descr="MOSA 4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867025"/>
            <a:ext cx="10080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6" name="Line 4"/>
          <p:cNvSpPr>
            <a:spLocks noChangeShapeType="1"/>
          </p:cNvSpPr>
          <p:nvPr/>
        </p:nvSpPr>
        <p:spPr bwMode="auto">
          <a:xfrm flipH="1" flipV="1">
            <a:off x="2635250" y="3011488"/>
            <a:ext cx="0" cy="647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77" name="Line 4"/>
          <p:cNvSpPr>
            <a:spLocks noChangeShapeType="1"/>
          </p:cNvSpPr>
          <p:nvPr/>
        </p:nvSpPr>
        <p:spPr bwMode="auto">
          <a:xfrm flipH="1" flipV="1">
            <a:off x="2482850" y="3155950"/>
            <a:ext cx="0" cy="503238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7019925" y="3571875"/>
            <a:ext cx="1871663" cy="1008063"/>
            <a:chOff x="2654" y="2387"/>
            <a:chExt cx="1224" cy="635"/>
          </a:xfrm>
        </p:grpSpPr>
        <p:sp>
          <p:nvSpPr>
            <p:cNvPr id="57440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3165 w 1250"/>
                <a:gd name="T1" fmla="*/ 1524 h 693"/>
                <a:gd name="T2" fmla="*/ 6638 w 1250"/>
                <a:gd name="T3" fmla="*/ 1681 h 693"/>
                <a:gd name="T4" fmla="*/ 1941 w 1250"/>
                <a:gd name="T5" fmla="*/ 1924 h 693"/>
                <a:gd name="T6" fmla="*/ 150 w 1250"/>
                <a:gd name="T7" fmla="*/ 2211 h 693"/>
                <a:gd name="T8" fmla="*/ 325 w 1250"/>
                <a:gd name="T9" fmla="*/ 2472 h 693"/>
                <a:gd name="T10" fmla="*/ 1796 w 1250"/>
                <a:gd name="T11" fmla="*/ 2615 h 693"/>
                <a:gd name="T12" fmla="*/ 5643 w 1250"/>
                <a:gd name="T13" fmla="*/ 2827 h 693"/>
                <a:gd name="T14" fmla="*/ 13334 w 1250"/>
                <a:gd name="T15" fmla="*/ 3045 h 693"/>
                <a:gd name="T16" fmla="*/ 23123 w 1250"/>
                <a:gd name="T17" fmla="*/ 3168 h 693"/>
                <a:gd name="T18" fmla="*/ 30102 w 1250"/>
                <a:gd name="T19" fmla="*/ 3273 h 693"/>
                <a:gd name="T20" fmla="*/ 34825 w 1250"/>
                <a:gd name="T21" fmla="*/ 3454 h 693"/>
                <a:gd name="T22" fmla="*/ 40958 w 1250"/>
                <a:gd name="T23" fmla="*/ 3600 h 693"/>
                <a:gd name="T24" fmla="*/ 48084 w 1250"/>
                <a:gd name="T25" fmla="*/ 3668 h 693"/>
                <a:gd name="T26" fmla="*/ 56328 w 1250"/>
                <a:gd name="T27" fmla="*/ 3657 h 693"/>
                <a:gd name="T28" fmla="*/ 64402 w 1250"/>
                <a:gd name="T29" fmla="*/ 3575 h 693"/>
                <a:gd name="T30" fmla="*/ 70565 w 1250"/>
                <a:gd name="T31" fmla="*/ 3600 h 693"/>
                <a:gd name="T32" fmla="*/ 77434 w 1250"/>
                <a:gd name="T33" fmla="*/ 3747 h 693"/>
                <a:gd name="T34" fmla="*/ 85924 w 1250"/>
                <a:gd name="T35" fmla="*/ 3815 h 693"/>
                <a:gd name="T36" fmla="*/ 94681 w 1250"/>
                <a:gd name="T37" fmla="*/ 3805 h 693"/>
                <a:gd name="T38" fmla="*/ 106798 w 1250"/>
                <a:gd name="T39" fmla="*/ 3651 h 693"/>
                <a:gd name="T40" fmla="*/ 118145 w 1250"/>
                <a:gd name="T41" fmla="*/ 3323 h 693"/>
                <a:gd name="T42" fmla="*/ 122497 w 1250"/>
                <a:gd name="T43" fmla="*/ 3109 h 693"/>
                <a:gd name="T44" fmla="*/ 135902 w 1250"/>
                <a:gd name="T45" fmla="*/ 2974 h 693"/>
                <a:gd name="T46" fmla="*/ 144964 w 1250"/>
                <a:gd name="T47" fmla="*/ 2759 h 693"/>
                <a:gd name="T48" fmla="*/ 149960 w 1250"/>
                <a:gd name="T49" fmla="*/ 2479 h 693"/>
                <a:gd name="T50" fmla="*/ 150683 w 1250"/>
                <a:gd name="T51" fmla="*/ 2335 h 693"/>
                <a:gd name="T52" fmla="*/ 150773 w 1250"/>
                <a:gd name="T53" fmla="*/ 2182 h 693"/>
                <a:gd name="T54" fmla="*/ 148811 w 1250"/>
                <a:gd name="T55" fmla="*/ 1921 h 693"/>
                <a:gd name="T56" fmla="*/ 145546 w 1250"/>
                <a:gd name="T57" fmla="*/ 1693 h 693"/>
                <a:gd name="T58" fmla="*/ 140775 w 1250"/>
                <a:gd name="T59" fmla="*/ 1537 h 693"/>
                <a:gd name="T60" fmla="*/ 135316 w 1250"/>
                <a:gd name="T61" fmla="*/ 1295 h 693"/>
                <a:gd name="T62" fmla="*/ 135416 w 1250"/>
                <a:gd name="T63" fmla="*/ 1101 h 693"/>
                <a:gd name="T64" fmla="*/ 133665 w 1250"/>
                <a:gd name="T65" fmla="*/ 880 h 693"/>
                <a:gd name="T66" fmla="*/ 128781 w 1250"/>
                <a:gd name="T67" fmla="*/ 619 h 693"/>
                <a:gd name="T68" fmla="*/ 121803 w 1250"/>
                <a:gd name="T69" fmla="*/ 436 h 693"/>
                <a:gd name="T70" fmla="*/ 112930 w 1250"/>
                <a:gd name="T71" fmla="*/ 368 h 693"/>
                <a:gd name="T72" fmla="*/ 102925 w 1250"/>
                <a:gd name="T73" fmla="*/ 474 h 693"/>
                <a:gd name="T74" fmla="*/ 97778 w 1250"/>
                <a:gd name="T75" fmla="*/ 270 h 693"/>
                <a:gd name="T76" fmla="*/ 90834 w 1250"/>
                <a:gd name="T77" fmla="*/ 134 h 693"/>
                <a:gd name="T78" fmla="*/ 74634 w 1250"/>
                <a:gd name="T79" fmla="*/ 0 h 693"/>
                <a:gd name="T80" fmla="*/ 57244 w 1250"/>
                <a:gd name="T81" fmla="*/ 123 h 693"/>
                <a:gd name="T82" fmla="*/ 50465 w 1250"/>
                <a:gd name="T83" fmla="*/ 289 h 693"/>
                <a:gd name="T84" fmla="*/ 45870 w 1250"/>
                <a:gd name="T85" fmla="*/ 492 h 693"/>
                <a:gd name="T86" fmla="*/ 34892 w 1250"/>
                <a:gd name="T87" fmla="*/ 454 h 693"/>
                <a:gd name="T88" fmla="*/ 26720 w 1250"/>
                <a:gd name="T89" fmla="*/ 560 h 693"/>
                <a:gd name="T90" fmla="*/ 20507 w 1250"/>
                <a:gd name="T91" fmla="*/ 801 h 693"/>
                <a:gd name="T92" fmla="*/ 17033 w 1250"/>
                <a:gd name="T93" fmla="*/ 1088 h 693"/>
                <a:gd name="T94" fmla="*/ 16590 w 1250"/>
                <a:gd name="T95" fmla="*/ 1321 h 693"/>
                <a:gd name="T96" fmla="*/ 17166 w 1250"/>
                <a:gd name="T97" fmla="*/ 148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7" name="Text Box 191"/>
            <p:cNvSpPr txBox="1">
              <a:spLocks noChangeArrowheads="1"/>
            </p:cNvSpPr>
            <p:nvPr/>
          </p:nvSpPr>
          <p:spPr bwMode="auto">
            <a:xfrm>
              <a:off x="2708" y="2599"/>
              <a:ext cx="1089" cy="242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Internet</a:t>
              </a:r>
              <a:endParaRPr lang="en-US" altLang="zh-TW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pic>
        <p:nvPicPr>
          <p:cNvPr id="57379" name="Picture 8" descr="48Swit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150" y="2708275"/>
            <a:ext cx="2073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80" name="Rectangle 74"/>
          <p:cNvSpPr>
            <a:spLocks noChangeArrowheads="1"/>
          </p:cNvSpPr>
          <p:nvPr/>
        </p:nvSpPr>
        <p:spPr bwMode="auto">
          <a:xfrm>
            <a:off x="4471988" y="2420938"/>
            <a:ext cx="1108075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Core Switch</a:t>
            </a:r>
          </a:p>
        </p:txBody>
      </p:sp>
      <p:sp>
        <p:nvSpPr>
          <p:cNvPr id="57381" name="Line 4"/>
          <p:cNvSpPr>
            <a:spLocks noChangeShapeType="1"/>
          </p:cNvSpPr>
          <p:nvPr/>
        </p:nvSpPr>
        <p:spPr bwMode="auto">
          <a:xfrm flipH="1" flipV="1">
            <a:off x="3995738" y="3084513"/>
            <a:ext cx="0" cy="574675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382" name="Line 3"/>
          <p:cNvSpPr>
            <a:spLocks noChangeShapeType="1"/>
          </p:cNvSpPr>
          <p:nvPr/>
        </p:nvSpPr>
        <p:spPr bwMode="auto">
          <a:xfrm flipH="1" flipV="1">
            <a:off x="5722938" y="2924175"/>
            <a:ext cx="6477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20"/>
          <p:cNvGrpSpPr>
            <a:grpSpLocks noChangeAspect="1"/>
          </p:cNvGrpSpPr>
          <p:nvPr/>
        </p:nvGrpSpPr>
        <p:grpSpPr bwMode="auto">
          <a:xfrm>
            <a:off x="6299200" y="2765425"/>
            <a:ext cx="431800" cy="288925"/>
            <a:chOff x="2018" y="3249"/>
            <a:chExt cx="435" cy="290"/>
          </a:xfrm>
        </p:grpSpPr>
        <p:sp>
          <p:nvSpPr>
            <p:cNvPr id="57414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018" y="3249"/>
              <a:ext cx="43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415" name="Oval 22"/>
            <p:cNvSpPr>
              <a:spLocks noChangeArrowheads="1"/>
            </p:cNvSpPr>
            <p:nvPr/>
          </p:nvSpPr>
          <p:spPr bwMode="auto">
            <a:xfrm>
              <a:off x="2019" y="3370"/>
              <a:ext cx="433" cy="168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416" name="Rectangle 23"/>
            <p:cNvSpPr>
              <a:spLocks noChangeArrowheads="1"/>
            </p:cNvSpPr>
            <p:nvPr/>
          </p:nvSpPr>
          <p:spPr bwMode="auto">
            <a:xfrm>
              <a:off x="2018" y="3336"/>
              <a:ext cx="432" cy="11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417" name="Rectangle 24"/>
            <p:cNvSpPr>
              <a:spLocks noChangeArrowheads="1"/>
            </p:cNvSpPr>
            <p:nvPr/>
          </p:nvSpPr>
          <p:spPr bwMode="auto">
            <a:xfrm>
              <a:off x="2018" y="3336"/>
              <a:ext cx="432" cy="11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418" name="Oval 25"/>
            <p:cNvSpPr>
              <a:spLocks noChangeArrowheads="1"/>
            </p:cNvSpPr>
            <p:nvPr/>
          </p:nvSpPr>
          <p:spPr bwMode="auto">
            <a:xfrm>
              <a:off x="2019" y="3250"/>
              <a:ext cx="433" cy="168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84" y="3270"/>
              <a:ext cx="300" cy="128"/>
              <a:chOff x="2084" y="3270"/>
              <a:chExt cx="300" cy="128"/>
            </a:xfrm>
          </p:grpSpPr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084" y="3270"/>
                <a:ext cx="298" cy="125"/>
                <a:chOff x="2084" y="3270"/>
                <a:chExt cx="298" cy="125"/>
              </a:xfrm>
            </p:grpSpPr>
            <p:sp>
              <p:nvSpPr>
                <p:cNvPr id="57432" name="Freeform 28"/>
                <p:cNvSpPr>
                  <a:spLocks/>
                </p:cNvSpPr>
                <p:nvPr/>
              </p:nvSpPr>
              <p:spPr bwMode="auto">
                <a:xfrm>
                  <a:off x="2239" y="3273"/>
                  <a:ext cx="143" cy="54"/>
                </a:xfrm>
                <a:custGeom>
                  <a:avLst/>
                  <a:gdLst>
                    <a:gd name="T0" fmla="*/ 0 w 143"/>
                    <a:gd name="T1" fmla="*/ 42 h 54"/>
                    <a:gd name="T2" fmla="*/ 32 w 143"/>
                    <a:gd name="T3" fmla="*/ 54 h 54"/>
                    <a:gd name="T4" fmla="*/ 109 w 143"/>
                    <a:gd name="T5" fmla="*/ 18 h 54"/>
                    <a:gd name="T6" fmla="*/ 143 w 143"/>
                    <a:gd name="T7" fmla="*/ 30 h 54"/>
                    <a:gd name="T8" fmla="*/ 124 w 143"/>
                    <a:gd name="T9" fmla="*/ 0 h 54"/>
                    <a:gd name="T10" fmla="*/ 35 w 143"/>
                    <a:gd name="T11" fmla="*/ 0 h 54"/>
                    <a:gd name="T12" fmla="*/ 72 w 143"/>
                    <a:gd name="T13" fmla="*/ 9 h 54"/>
                    <a:gd name="T14" fmla="*/ 0 w 143"/>
                    <a:gd name="T15" fmla="*/ 4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54"/>
                    <a:gd name="T26" fmla="*/ 143 w 143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54">
                      <a:moveTo>
                        <a:pt x="0" y="42"/>
                      </a:moveTo>
                      <a:lnTo>
                        <a:pt x="32" y="54"/>
                      </a:lnTo>
                      <a:lnTo>
                        <a:pt x="109" y="18"/>
                      </a:lnTo>
                      <a:lnTo>
                        <a:pt x="143" y="30"/>
                      </a:lnTo>
                      <a:lnTo>
                        <a:pt x="124" y="0"/>
                      </a:lnTo>
                      <a:lnTo>
                        <a:pt x="35" y="0"/>
                      </a:lnTo>
                      <a:lnTo>
                        <a:pt x="72" y="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3" name="Freeform 29"/>
                <p:cNvSpPr>
                  <a:spLocks/>
                </p:cNvSpPr>
                <p:nvPr/>
              </p:nvSpPr>
              <p:spPr bwMode="auto">
                <a:xfrm>
                  <a:off x="2239" y="3273"/>
                  <a:ext cx="143" cy="54"/>
                </a:xfrm>
                <a:custGeom>
                  <a:avLst/>
                  <a:gdLst>
                    <a:gd name="T0" fmla="*/ 0 w 143"/>
                    <a:gd name="T1" fmla="*/ 42 h 54"/>
                    <a:gd name="T2" fmla="*/ 32 w 143"/>
                    <a:gd name="T3" fmla="*/ 54 h 54"/>
                    <a:gd name="T4" fmla="*/ 109 w 143"/>
                    <a:gd name="T5" fmla="*/ 18 h 54"/>
                    <a:gd name="T6" fmla="*/ 143 w 143"/>
                    <a:gd name="T7" fmla="*/ 30 h 54"/>
                    <a:gd name="T8" fmla="*/ 124 w 143"/>
                    <a:gd name="T9" fmla="*/ 0 h 54"/>
                    <a:gd name="T10" fmla="*/ 35 w 143"/>
                    <a:gd name="T11" fmla="*/ 0 h 54"/>
                    <a:gd name="T12" fmla="*/ 72 w 143"/>
                    <a:gd name="T13" fmla="*/ 9 h 54"/>
                    <a:gd name="T14" fmla="*/ 0 w 143"/>
                    <a:gd name="T15" fmla="*/ 4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54"/>
                    <a:gd name="T26" fmla="*/ 143 w 143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54">
                      <a:moveTo>
                        <a:pt x="0" y="42"/>
                      </a:moveTo>
                      <a:lnTo>
                        <a:pt x="32" y="54"/>
                      </a:lnTo>
                      <a:lnTo>
                        <a:pt x="109" y="18"/>
                      </a:lnTo>
                      <a:lnTo>
                        <a:pt x="143" y="30"/>
                      </a:lnTo>
                      <a:lnTo>
                        <a:pt x="124" y="0"/>
                      </a:lnTo>
                      <a:lnTo>
                        <a:pt x="35" y="0"/>
                      </a:lnTo>
                      <a:lnTo>
                        <a:pt x="72" y="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4" name="Freeform 30"/>
                <p:cNvSpPr>
                  <a:spLocks/>
                </p:cNvSpPr>
                <p:nvPr/>
              </p:nvSpPr>
              <p:spPr bwMode="auto">
                <a:xfrm>
                  <a:off x="2084" y="3336"/>
                  <a:ext cx="142" cy="57"/>
                </a:xfrm>
                <a:custGeom>
                  <a:avLst/>
                  <a:gdLst>
                    <a:gd name="T0" fmla="*/ 142 w 142"/>
                    <a:gd name="T1" fmla="*/ 12 h 57"/>
                    <a:gd name="T2" fmla="*/ 111 w 142"/>
                    <a:gd name="T3" fmla="*/ 0 h 57"/>
                    <a:gd name="T4" fmla="*/ 37 w 142"/>
                    <a:gd name="T5" fmla="*/ 36 h 57"/>
                    <a:gd name="T6" fmla="*/ 0 w 142"/>
                    <a:gd name="T7" fmla="*/ 24 h 57"/>
                    <a:gd name="T8" fmla="*/ 18 w 142"/>
                    <a:gd name="T9" fmla="*/ 57 h 57"/>
                    <a:gd name="T10" fmla="*/ 111 w 142"/>
                    <a:gd name="T11" fmla="*/ 57 h 57"/>
                    <a:gd name="T12" fmla="*/ 71 w 142"/>
                    <a:gd name="T13" fmla="*/ 45 h 57"/>
                    <a:gd name="T14" fmla="*/ 142 w 142"/>
                    <a:gd name="T15" fmla="*/ 12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7"/>
                    <a:gd name="T26" fmla="*/ 142 w 142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7">
                      <a:moveTo>
                        <a:pt x="142" y="12"/>
                      </a:moveTo>
                      <a:lnTo>
                        <a:pt x="111" y="0"/>
                      </a:lnTo>
                      <a:lnTo>
                        <a:pt x="37" y="36"/>
                      </a:lnTo>
                      <a:lnTo>
                        <a:pt x="0" y="24"/>
                      </a:lnTo>
                      <a:lnTo>
                        <a:pt x="18" y="57"/>
                      </a:lnTo>
                      <a:lnTo>
                        <a:pt x="111" y="57"/>
                      </a:lnTo>
                      <a:lnTo>
                        <a:pt x="71" y="45"/>
                      </a:lnTo>
                      <a:lnTo>
                        <a:pt x="14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5" name="Freeform 31"/>
                <p:cNvSpPr>
                  <a:spLocks/>
                </p:cNvSpPr>
                <p:nvPr/>
              </p:nvSpPr>
              <p:spPr bwMode="auto">
                <a:xfrm>
                  <a:off x="2084" y="3336"/>
                  <a:ext cx="142" cy="57"/>
                </a:xfrm>
                <a:custGeom>
                  <a:avLst/>
                  <a:gdLst>
                    <a:gd name="T0" fmla="*/ 142 w 142"/>
                    <a:gd name="T1" fmla="*/ 12 h 57"/>
                    <a:gd name="T2" fmla="*/ 111 w 142"/>
                    <a:gd name="T3" fmla="*/ 0 h 57"/>
                    <a:gd name="T4" fmla="*/ 37 w 142"/>
                    <a:gd name="T5" fmla="*/ 36 h 57"/>
                    <a:gd name="T6" fmla="*/ 0 w 142"/>
                    <a:gd name="T7" fmla="*/ 24 h 57"/>
                    <a:gd name="T8" fmla="*/ 18 w 142"/>
                    <a:gd name="T9" fmla="*/ 57 h 57"/>
                    <a:gd name="T10" fmla="*/ 111 w 142"/>
                    <a:gd name="T11" fmla="*/ 57 h 57"/>
                    <a:gd name="T12" fmla="*/ 71 w 142"/>
                    <a:gd name="T13" fmla="*/ 45 h 57"/>
                    <a:gd name="T14" fmla="*/ 142 w 142"/>
                    <a:gd name="T15" fmla="*/ 12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7"/>
                    <a:gd name="T26" fmla="*/ 142 w 142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7">
                      <a:moveTo>
                        <a:pt x="142" y="12"/>
                      </a:moveTo>
                      <a:lnTo>
                        <a:pt x="111" y="0"/>
                      </a:lnTo>
                      <a:lnTo>
                        <a:pt x="37" y="36"/>
                      </a:lnTo>
                      <a:lnTo>
                        <a:pt x="0" y="24"/>
                      </a:lnTo>
                      <a:lnTo>
                        <a:pt x="18" y="57"/>
                      </a:lnTo>
                      <a:lnTo>
                        <a:pt x="111" y="57"/>
                      </a:lnTo>
                      <a:lnTo>
                        <a:pt x="71" y="45"/>
                      </a:lnTo>
                      <a:lnTo>
                        <a:pt x="14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6" name="Freeform 32"/>
                <p:cNvSpPr>
                  <a:spLocks/>
                </p:cNvSpPr>
                <p:nvPr/>
              </p:nvSpPr>
              <p:spPr bwMode="auto">
                <a:xfrm>
                  <a:off x="2092" y="3270"/>
                  <a:ext cx="142" cy="54"/>
                </a:xfrm>
                <a:custGeom>
                  <a:avLst/>
                  <a:gdLst>
                    <a:gd name="T0" fmla="*/ 0 w 142"/>
                    <a:gd name="T1" fmla="*/ 12 h 54"/>
                    <a:gd name="T2" fmla="*/ 31 w 142"/>
                    <a:gd name="T3" fmla="*/ 0 h 54"/>
                    <a:gd name="T4" fmla="*/ 108 w 142"/>
                    <a:gd name="T5" fmla="*/ 33 h 54"/>
                    <a:gd name="T6" fmla="*/ 142 w 142"/>
                    <a:gd name="T7" fmla="*/ 24 h 54"/>
                    <a:gd name="T8" fmla="*/ 124 w 142"/>
                    <a:gd name="T9" fmla="*/ 54 h 54"/>
                    <a:gd name="T10" fmla="*/ 34 w 142"/>
                    <a:gd name="T11" fmla="*/ 54 h 54"/>
                    <a:gd name="T12" fmla="*/ 71 w 142"/>
                    <a:gd name="T13" fmla="*/ 45 h 54"/>
                    <a:gd name="T14" fmla="*/ 0 w 142"/>
                    <a:gd name="T15" fmla="*/ 1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4"/>
                    <a:gd name="T26" fmla="*/ 142 w 142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4">
                      <a:moveTo>
                        <a:pt x="0" y="12"/>
                      </a:moveTo>
                      <a:lnTo>
                        <a:pt x="31" y="0"/>
                      </a:lnTo>
                      <a:lnTo>
                        <a:pt x="108" y="33"/>
                      </a:lnTo>
                      <a:lnTo>
                        <a:pt x="142" y="24"/>
                      </a:lnTo>
                      <a:lnTo>
                        <a:pt x="124" y="54"/>
                      </a:lnTo>
                      <a:lnTo>
                        <a:pt x="34" y="54"/>
                      </a:lnTo>
                      <a:lnTo>
                        <a:pt x="71" y="4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7" name="Freeform 33"/>
                <p:cNvSpPr>
                  <a:spLocks/>
                </p:cNvSpPr>
                <p:nvPr/>
              </p:nvSpPr>
              <p:spPr bwMode="auto">
                <a:xfrm>
                  <a:off x="2092" y="3270"/>
                  <a:ext cx="142" cy="54"/>
                </a:xfrm>
                <a:custGeom>
                  <a:avLst/>
                  <a:gdLst>
                    <a:gd name="T0" fmla="*/ 0 w 142"/>
                    <a:gd name="T1" fmla="*/ 12 h 54"/>
                    <a:gd name="T2" fmla="*/ 31 w 142"/>
                    <a:gd name="T3" fmla="*/ 0 h 54"/>
                    <a:gd name="T4" fmla="*/ 108 w 142"/>
                    <a:gd name="T5" fmla="*/ 33 h 54"/>
                    <a:gd name="T6" fmla="*/ 142 w 142"/>
                    <a:gd name="T7" fmla="*/ 24 h 54"/>
                    <a:gd name="T8" fmla="*/ 124 w 142"/>
                    <a:gd name="T9" fmla="*/ 54 h 54"/>
                    <a:gd name="T10" fmla="*/ 34 w 142"/>
                    <a:gd name="T11" fmla="*/ 54 h 54"/>
                    <a:gd name="T12" fmla="*/ 71 w 142"/>
                    <a:gd name="T13" fmla="*/ 45 h 54"/>
                    <a:gd name="T14" fmla="*/ 0 w 142"/>
                    <a:gd name="T15" fmla="*/ 1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4"/>
                    <a:gd name="T26" fmla="*/ 142 w 142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4">
                      <a:moveTo>
                        <a:pt x="0" y="12"/>
                      </a:moveTo>
                      <a:lnTo>
                        <a:pt x="31" y="0"/>
                      </a:lnTo>
                      <a:lnTo>
                        <a:pt x="108" y="33"/>
                      </a:lnTo>
                      <a:lnTo>
                        <a:pt x="142" y="24"/>
                      </a:lnTo>
                      <a:lnTo>
                        <a:pt x="124" y="54"/>
                      </a:lnTo>
                      <a:lnTo>
                        <a:pt x="34" y="54"/>
                      </a:lnTo>
                      <a:lnTo>
                        <a:pt x="71" y="4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8" name="Freeform 34"/>
                <p:cNvSpPr>
                  <a:spLocks/>
                </p:cNvSpPr>
                <p:nvPr/>
              </p:nvSpPr>
              <p:spPr bwMode="auto">
                <a:xfrm>
                  <a:off x="2234" y="3342"/>
                  <a:ext cx="143" cy="53"/>
                </a:xfrm>
                <a:custGeom>
                  <a:avLst/>
                  <a:gdLst>
                    <a:gd name="T0" fmla="*/ 143 w 143"/>
                    <a:gd name="T1" fmla="*/ 42 h 53"/>
                    <a:gd name="T2" fmla="*/ 111 w 143"/>
                    <a:gd name="T3" fmla="*/ 53 h 53"/>
                    <a:gd name="T4" fmla="*/ 37 w 143"/>
                    <a:gd name="T5" fmla="*/ 18 h 53"/>
                    <a:gd name="T6" fmla="*/ 0 w 143"/>
                    <a:gd name="T7" fmla="*/ 30 h 53"/>
                    <a:gd name="T8" fmla="*/ 19 w 143"/>
                    <a:gd name="T9" fmla="*/ 0 h 53"/>
                    <a:gd name="T10" fmla="*/ 111 w 143"/>
                    <a:gd name="T11" fmla="*/ 0 h 53"/>
                    <a:gd name="T12" fmla="*/ 71 w 143"/>
                    <a:gd name="T13" fmla="*/ 9 h 53"/>
                    <a:gd name="T14" fmla="*/ 143 w 143"/>
                    <a:gd name="T15" fmla="*/ 42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53"/>
                    <a:gd name="T26" fmla="*/ 143 w 143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53">
                      <a:moveTo>
                        <a:pt x="143" y="42"/>
                      </a:moveTo>
                      <a:lnTo>
                        <a:pt x="111" y="53"/>
                      </a:lnTo>
                      <a:lnTo>
                        <a:pt x="37" y="18"/>
                      </a:lnTo>
                      <a:lnTo>
                        <a:pt x="0" y="30"/>
                      </a:lnTo>
                      <a:lnTo>
                        <a:pt x="19" y="0"/>
                      </a:lnTo>
                      <a:lnTo>
                        <a:pt x="111" y="0"/>
                      </a:lnTo>
                      <a:lnTo>
                        <a:pt x="71" y="9"/>
                      </a:lnTo>
                      <a:lnTo>
                        <a:pt x="14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9" name="Freeform 35"/>
                <p:cNvSpPr>
                  <a:spLocks/>
                </p:cNvSpPr>
                <p:nvPr/>
              </p:nvSpPr>
              <p:spPr bwMode="auto">
                <a:xfrm>
                  <a:off x="2234" y="3342"/>
                  <a:ext cx="143" cy="53"/>
                </a:xfrm>
                <a:custGeom>
                  <a:avLst/>
                  <a:gdLst>
                    <a:gd name="T0" fmla="*/ 143 w 143"/>
                    <a:gd name="T1" fmla="*/ 42 h 53"/>
                    <a:gd name="T2" fmla="*/ 111 w 143"/>
                    <a:gd name="T3" fmla="*/ 53 h 53"/>
                    <a:gd name="T4" fmla="*/ 37 w 143"/>
                    <a:gd name="T5" fmla="*/ 18 h 53"/>
                    <a:gd name="T6" fmla="*/ 0 w 143"/>
                    <a:gd name="T7" fmla="*/ 30 h 53"/>
                    <a:gd name="T8" fmla="*/ 19 w 143"/>
                    <a:gd name="T9" fmla="*/ 0 h 53"/>
                    <a:gd name="T10" fmla="*/ 111 w 143"/>
                    <a:gd name="T11" fmla="*/ 0 h 53"/>
                    <a:gd name="T12" fmla="*/ 71 w 143"/>
                    <a:gd name="T13" fmla="*/ 9 h 53"/>
                    <a:gd name="T14" fmla="*/ 143 w 143"/>
                    <a:gd name="T15" fmla="*/ 42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53"/>
                    <a:gd name="T26" fmla="*/ 143 w 143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53">
                      <a:moveTo>
                        <a:pt x="143" y="42"/>
                      </a:moveTo>
                      <a:lnTo>
                        <a:pt x="111" y="53"/>
                      </a:lnTo>
                      <a:lnTo>
                        <a:pt x="37" y="18"/>
                      </a:lnTo>
                      <a:lnTo>
                        <a:pt x="0" y="30"/>
                      </a:lnTo>
                      <a:lnTo>
                        <a:pt x="19" y="0"/>
                      </a:lnTo>
                      <a:lnTo>
                        <a:pt x="111" y="0"/>
                      </a:lnTo>
                      <a:lnTo>
                        <a:pt x="71" y="9"/>
                      </a:lnTo>
                      <a:lnTo>
                        <a:pt x="14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2087" y="3273"/>
                <a:ext cx="297" cy="125"/>
                <a:chOff x="2087" y="3273"/>
                <a:chExt cx="297" cy="125"/>
              </a:xfrm>
            </p:grpSpPr>
            <p:sp>
              <p:nvSpPr>
                <p:cNvPr id="57424" name="Freeform 37"/>
                <p:cNvSpPr>
                  <a:spLocks/>
                </p:cNvSpPr>
                <p:nvPr/>
              </p:nvSpPr>
              <p:spPr bwMode="auto">
                <a:xfrm>
                  <a:off x="2242" y="3276"/>
                  <a:ext cx="142" cy="54"/>
                </a:xfrm>
                <a:custGeom>
                  <a:avLst/>
                  <a:gdLst>
                    <a:gd name="T0" fmla="*/ 0 w 142"/>
                    <a:gd name="T1" fmla="*/ 42 h 54"/>
                    <a:gd name="T2" fmla="*/ 32 w 142"/>
                    <a:gd name="T3" fmla="*/ 54 h 54"/>
                    <a:gd name="T4" fmla="*/ 108 w 142"/>
                    <a:gd name="T5" fmla="*/ 18 h 54"/>
                    <a:gd name="T6" fmla="*/ 142 w 142"/>
                    <a:gd name="T7" fmla="*/ 30 h 54"/>
                    <a:gd name="T8" fmla="*/ 124 w 142"/>
                    <a:gd name="T9" fmla="*/ 0 h 54"/>
                    <a:gd name="T10" fmla="*/ 34 w 142"/>
                    <a:gd name="T11" fmla="*/ 0 h 54"/>
                    <a:gd name="T12" fmla="*/ 71 w 142"/>
                    <a:gd name="T13" fmla="*/ 9 h 54"/>
                    <a:gd name="T14" fmla="*/ 0 w 142"/>
                    <a:gd name="T15" fmla="*/ 4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4"/>
                    <a:gd name="T26" fmla="*/ 142 w 142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4">
                      <a:moveTo>
                        <a:pt x="0" y="42"/>
                      </a:moveTo>
                      <a:lnTo>
                        <a:pt x="32" y="54"/>
                      </a:lnTo>
                      <a:lnTo>
                        <a:pt x="108" y="18"/>
                      </a:lnTo>
                      <a:lnTo>
                        <a:pt x="142" y="30"/>
                      </a:lnTo>
                      <a:lnTo>
                        <a:pt x="124" y="0"/>
                      </a:lnTo>
                      <a:lnTo>
                        <a:pt x="34" y="0"/>
                      </a:lnTo>
                      <a:lnTo>
                        <a:pt x="71" y="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25" name="Freeform 38"/>
                <p:cNvSpPr>
                  <a:spLocks/>
                </p:cNvSpPr>
                <p:nvPr/>
              </p:nvSpPr>
              <p:spPr bwMode="auto">
                <a:xfrm>
                  <a:off x="2242" y="3276"/>
                  <a:ext cx="142" cy="54"/>
                </a:xfrm>
                <a:custGeom>
                  <a:avLst/>
                  <a:gdLst>
                    <a:gd name="T0" fmla="*/ 0 w 142"/>
                    <a:gd name="T1" fmla="*/ 42 h 54"/>
                    <a:gd name="T2" fmla="*/ 32 w 142"/>
                    <a:gd name="T3" fmla="*/ 54 h 54"/>
                    <a:gd name="T4" fmla="*/ 108 w 142"/>
                    <a:gd name="T5" fmla="*/ 18 h 54"/>
                    <a:gd name="T6" fmla="*/ 142 w 142"/>
                    <a:gd name="T7" fmla="*/ 30 h 54"/>
                    <a:gd name="T8" fmla="*/ 124 w 142"/>
                    <a:gd name="T9" fmla="*/ 0 h 54"/>
                    <a:gd name="T10" fmla="*/ 34 w 142"/>
                    <a:gd name="T11" fmla="*/ 0 h 54"/>
                    <a:gd name="T12" fmla="*/ 71 w 142"/>
                    <a:gd name="T13" fmla="*/ 9 h 54"/>
                    <a:gd name="T14" fmla="*/ 0 w 142"/>
                    <a:gd name="T15" fmla="*/ 4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4"/>
                    <a:gd name="T26" fmla="*/ 142 w 142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4">
                      <a:moveTo>
                        <a:pt x="0" y="42"/>
                      </a:moveTo>
                      <a:lnTo>
                        <a:pt x="32" y="54"/>
                      </a:lnTo>
                      <a:lnTo>
                        <a:pt x="108" y="18"/>
                      </a:lnTo>
                      <a:lnTo>
                        <a:pt x="142" y="30"/>
                      </a:lnTo>
                      <a:lnTo>
                        <a:pt x="124" y="0"/>
                      </a:lnTo>
                      <a:lnTo>
                        <a:pt x="34" y="0"/>
                      </a:lnTo>
                      <a:lnTo>
                        <a:pt x="71" y="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26" name="Freeform 39"/>
                <p:cNvSpPr>
                  <a:spLocks/>
                </p:cNvSpPr>
                <p:nvPr/>
              </p:nvSpPr>
              <p:spPr bwMode="auto">
                <a:xfrm>
                  <a:off x="2087" y="3339"/>
                  <a:ext cx="142" cy="56"/>
                </a:xfrm>
                <a:custGeom>
                  <a:avLst/>
                  <a:gdLst>
                    <a:gd name="T0" fmla="*/ 142 w 142"/>
                    <a:gd name="T1" fmla="*/ 12 h 56"/>
                    <a:gd name="T2" fmla="*/ 110 w 142"/>
                    <a:gd name="T3" fmla="*/ 0 h 56"/>
                    <a:gd name="T4" fmla="*/ 36 w 142"/>
                    <a:gd name="T5" fmla="*/ 36 h 56"/>
                    <a:gd name="T6" fmla="*/ 0 w 142"/>
                    <a:gd name="T7" fmla="*/ 24 h 56"/>
                    <a:gd name="T8" fmla="*/ 18 w 142"/>
                    <a:gd name="T9" fmla="*/ 56 h 56"/>
                    <a:gd name="T10" fmla="*/ 110 w 142"/>
                    <a:gd name="T11" fmla="*/ 56 h 56"/>
                    <a:gd name="T12" fmla="*/ 71 w 142"/>
                    <a:gd name="T13" fmla="*/ 45 h 56"/>
                    <a:gd name="T14" fmla="*/ 142 w 142"/>
                    <a:gd name="T15" fmla="*/ 12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6"/>
                    <a:gd name="T26" fmla="*/ 142 w 142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6">
                      <a:moveTo>
                        <a:pt x="142" y="12"/>
                      </a:moveTo>
                      <a:lnTo>
                        <a:pt x="110" y="0"/>
                      </a:lnTo>
                      <a:lnTo>
                        <a:pt x="36" y="36"/>
                      </a:lnTo>
                      <a:lnTo>
                        <a:pt x="0" y="24"/>
                      </a:lnTo>
                      <a:lnTo>
                        <a:pt x="18" y="56"/>
                      </a:lnTo>
                      <a:lnTo>
                        <a:pt x="110" y="56"/>
                      </a:lnTo>
                      <a:lnTo>
                        <a:pt x="71" y="45"/>
                      </a:lnTo>
                      <a:lnTo>
                        <a:pt x="14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27" name="Freeform 40"/>
                <p:cNvSpPr>
                  <a:spLocks/>
                </p:cNvSpPr>
                <p:nvPr/>
              </p:nvSpPr>
              <p:spPr bwMode="auto">
                <a:xfrm>
                  <a:off x="2087" y="3339"/>
                  <a:ext cx="142" cy="56"/>
                </a:xfrm>
                <a:custGeom>
                  <a:avLst/>
                  <a:gdLst>
                    <a:gd name="T0" fmla="*/ 142 w 142"/>
                    <a:gd name="T1" fmla="*/ 12 h 56"/>
                    <a:gd name="T2" fmla="*/ 110 w 142"/>
                    <a:gd name="T3" fmla="*/ 0 h 56"/>
                    <a:gd name="T4" fmla="*/ 36 w 142"/>
                    <a:gd name="T5" fmla="*/ 36 h 56"/>
                    <a:gd name="T6" fmla="*/ 0 w 142"/>
                    <a:gd name="T7" fmla="*/ 24 h 56"/>
                    <a:gd name="T8" fmla="*/ 18 w 142"/>
                    <a:gd name="T9" fmla="*/ 56 h 56"/>
                    <a:gd name="T10" fmla="*/ 110 w 142"/>
                    <a:gd name="T11" fmla="*/ 56 h 56"/>
                    <a:gd name="T12" fmla="*/ 71 w 142"/>
                    <a:gd name="T13" fmla="*/ 45 h 56"/>
                    <a:gd name="T14" fmla="*/ 142 w 142"/>
                    <a:gd name="T15" fmla="*/ 12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6"/>
                    <a:gd name="T26" fmla="*/ 142 w 142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6">
                      <a:moveTo>
                        <a:pt x="142" y="12"/>
                      </a:moveTo>
                      <a:lnTo>
                        <a:pt x="110" y="0"/>
                      </a:lnTo>
                      <a:lnTo>
                        <a:pt x="36" y="36"/>
                      </a:lnTo>
                      <a:lnTo>
                        <a:pt x="0" y="24"/>
                      </a:lnTo>
                      <a:lnTo>
                        <a:pt x="18" y="56"/>
                      </a:lnTo>
                      <a:lnTo>
                        <a:pt x="110" y="56"/>
                      </a:lnTo>
                      <a:lnTo>
                        <a:pt x="71" y="45"/>
                      </a:lnTo>
                      <a:lnTo>
                        <a:pt x="14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28" name="Freeform 41"/>
                <p:cNvSpPr>
                  <a:spLocks/>
                </p:cNvSpPr>
                <p:nvPr/>
              </p:nvSpPr>
              <p:spPr bwMode="auto">
                <a:xfrm>
                  <a:off x="2094" y="3273"/>
                  <a:ext cx="143" cy="54"/>
                </a:xfrm>
                <a:custGeom>
                  <a:avLst/>
                  <a:gdLst>
                    <a:gd name="T0" fmla="*/ 0 w 143"/>
                    <a:gd name="T1" fmla="*/ 12 h 54"/>
                    <a:gd name="T2" fmla="*/ 32 w 143"/>
                    <a:gd name="T3" fmla="*/ 0 h 54"/>
                    <a:gd name="T4" fmla="*/ 109 w 143"/>
                    <a:gd name="T5" fmla="*/ 33 h 54"/>
                    <a:gd name="T6" fmla="*/ 143 w 143"/>
                    <a:gd name="T7" fmla="*/ 24 h 54"/>
                    <a:gd name="T8" fmla="*/ 124 w 143"/>
                    <a:gd name="T9" fmla="*/ 54 h 54"/>
                    <a:gd name="T10" fmla="*/ 35 w 143"/>
                    <a:gd name="T11" fmla="*/ 54 h 54"/>
                    <a:gd name="T12" fmla="*/ 72 w 143"/>
                    <a:gd name="T13" fmla="*/ 45 h 54"/>
                    <a:gd name="T14" fmla="*/ 0 w 143"/>
                    <a:gd name="T15" fmla="*/ 1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54"/>
                    <a:gd name="T26" fmla="*/ 143 w 143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54">
                      <a:moveTo>
                        <a:pt x="0" y="12"/>
                      </a:moveTo>
                      <a:lnTo>
                        <a:pt x="32" y="0"/>
                      </a:lnTo>
                      <a:lnTo>
                        <a:pt x="109" y="33"/>
                      </a:lnTo>
                      <a:lnTo>
                        <a:pt x="143" y="24"/>
                      </a:lnTo>
                      <a:lnTo>
                        <a:pt x="124" y="54"/>
                      </a:lnTo>
                      <a:lnTo>
                        <a:pt x="35" y="54"/>
                      </a:lnTo>
                      <a:lnTo>
                        <a:pt x="72" y="4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29" name="Freeform 42"/>
                <p:cNvSpPr>
                  <a:spLocks/>
                </p:cNvSpPr>
                <p:nvPr/>
              </p:nvSpPr>
              <p:spPr bwMode="auto">
                <a:xfrm>
                  <a:off x="2094" y="3273"/>
                  <a:ext cx="143" cy="54"/>
                </a:xfrm>
                <a:custGeom>
                  <a:avLst/>
                  <a:gdLst>
                    <a:gd name="T0" fmla="*/ 0 w 143"/>
                    <a:gd name="T1" fmla="*/ 12 h 54"/>
                    <a:gd name="T2" fmla="*/ 32 w 143"/>
                    <a:gd name="T3" fmla="*/ 0 h 54"/>
                    <a:gd name="T4" fmla="*/ 109 w 143"/>
                    <a:gd name="T5" fmla="*/ 33 h 54"/>
                    <a:gd name="T6" fmla="*/ 143 w 143"/>
                    <a:gd name="T7" fmla="*/ 24 h 54"/>
                    <a:gd name="T8" fmla="*/ 124 w 143"/>
                    <a:gd name="T9" fmla="*/ 54 h 54"/>
                    <a:gd name="T10" fmla="*/ 35 w 143"/>
                    <a:gd name="T11" fmla="*/ 54 h 54"/>
                    <a:gd name="T12" fmla="*/ 72 w 143"/>
                    <a:gd name="T13" fmla="*/ 45 h 54"/>
                    <a:gd name="T14" fmla="*/ 0 w 143"/>
                    <a:gd name="T15" fmla="*/ 12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54"/>
                    <a:gd name="T26" fmla="*/ 143 w 143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54">
                      <a:moveTo>
                        <a:pt x="0" y="12"/>
                      </a:moveTo>
                      <a:lnTo>
                        <a:pt x="32" y="0"/>
                      </a:lnTo>
                      <a:lnTo>
                        <a:pt x="109" y="33"/>
                      </a:lnTo>
                      <a:lnTo>
                        <a:pt x="143" y="24"/>
                      </a:lnTo>
                      <a:lnTo>
                        <a:pt x="124" y="54"/>
                      </a:lnTo>
                      <a:lnTo>
                        <a:pt x="35" y="54"/>
                      </a:lnTo>
                      <a:lnTo>
                        <a:pt x="72" y="4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0" name="Freeform 43"/>
                <p:cNvSpPr>
                  <a:spLocks/>
                </p:cNvSpPr>
                <p:nvPr/>
              </p:nvSpPr>
              <p:spPr bwMode="auto">
                <a:xfrm>
                  <a:off x="2237" y="3345"/>
                  <a:ext cx="142" cy="53"/>
                </a:xfrm>
                <a:custGeom>
                  <a:avLst/>
                  <a:gdLst>
                    <a:gd name="T0" fmla="*/ 142 w 142"/>
                    <a:gd name="T1" fmla="*/ 42 h 53"/>
                    <a:gd name="T2" fmla="*/ 111 w 142"/>
                    <a:gd name="T3" fmla="*/ 53 h 53"/>
                    <a:gd name="T4" fmla="*/ 37 w 142"/>
                    <a:gd name="T5" fmla="*/ 18 h 53"/>
                    <a:gd name="T6" fmla="*/ 0 w 142"/>
                    <a:gd name="T7" fmla="*/ 30 h 53"/>
                    <a:gd name="T8" fmla="*/ 18 w 142"/>
                    <a:gd name="T9" fmla="*/ 0 h 53"/>
                    <a:gd name="T10" fmla="*/ 111 w 142"/>
                    <a:gd name="T11" fmla="*/ 0 h 53"/>
                    <a:gd name="T12" fmla="*/ 71 w 142"/>
                    <a:gd name="T13" fmla="*/ 9 h 53"/>
                    <a:gd name="T14" fmla="*/ 142 w 142"/>
                    <a:gd name="T15" fmla="*/ 42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3"/>
                    <a:gd name="T26" fmla="*/ 142 w 142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3">
                      <a:moveTo>
                        <a:pt x="142" y="42"/>
                      </a:moveTo>
                      <a:lnTo>
                        <a:pt x="111" y="53"/>
                      </a:lnTo>
                      <a:lnTo>
                        <a:pt x="37" y="18"/>
                      </a:lnTo>
                      <a:lnTo>
                        <a:pt x="0" y="30"/>
                      </a:lnTo>
                      <a:lnTo>
                        <a:pt x="18" y="0"/>
                      </a:lnTo>
                      <a:lnTo>
                        <a:pt x="111" y="0"/>
                      </a:lnTo>
                      <a:lnTo>
                        <a:pt x="71" y="9"/>
                      </a:lnTo>
                      <a:lnTo>
                        <a:pt x="142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31" name="Freeform 44"/>
                <p:cNvSpPr>
                  <a:spLocks/>
                </p:cNvSpPr>
                <p:nvPr/>
              </p:nvSpPr>
              <p:spPr bwMode="auto">
                <a:xfrm>
                  <a:off x="2237" y="3345"/>
                  <a:ext cx="142" cy="53"/>
                </a:xfrm>
                <a:custGeom>
                  <a:avLst/>
                  <a:gdLst>
                    <a:gd name="T0" fmla="*/ 142 w 142"/>
                    <a:gd name="T1" fmla="*/ 42 h 53"/>
                    <a:gd name="T2" fmla="*/ 111 w 142"/>
                    <a:gd name="T3" fmla="*/ 53 h 53"/>
                    <a:gd name="T4" fmla="*/ 37 w 142"/>
                    <a:gd name="T5" fmla="*/ 18 h 53"/>
                    <a:gd name="T6" fmla="*/ 0 w 142"/>
                    <a:gd name="T7" fmla="*/ 30 h 53"/>
                    <a:gd name="T8" fmla="*/ 18 w 142"/>
                    <a:gd name="T9" fmla="*/ 0 h 53"/>
                    <a:gd name="T10" fmla="*/ 111 w 142"/>
                    <a:gd name="T11" fmla="*/ 0 h 53"/>
                    <a:gd name="T12" fmla="*/ 71 w 142"/>
                    <a:gd name="T13" fmla="*/ 9 h 53"/>
                    <a:gd name="T14" fmla="*/ 142 w 142"/>
                    <a:gd name="T15" fmla="*/ 42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2"/>
                    <a:gd name="T25" fmla="*/ 0 h 53"/>
                    <a:gd name="T26" fmla="*/ 142 w 142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" h="53">
                      <a:moveTo>
                        <a:pt x="142" y="42"/>
                      </a:moveTo>
                      <a:lnTo>
                        <a:pt x="111" y="53"/>
                      </a:lnTo>
                      <a:lnTo>
                        <a:pt x="37" y="18"/>
                      </a:lnTo>
                      <a:lnTo>
                        <a:pt x="0" y="30"/>
                      </a:lnTo>
                      <a:lnTo>
                        <a:pt x="18" y="0"/>
                      </a:lnTo>
                      <a:lnTo>
                        <a:pt x="111" y="0"/>
                      </a:lnTo>
                      <a:lnTo>
                        <a:pt x="71" y="9"/>
                      </a:lnTo>
                      <a:lnTo>
                        <a:pt x="142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7420" name="Line 45"/>
            <p:cNvSpPr>
              <a:spLocks noChangeShapeType="1"/>
            </p:cNvSpPr>
            <p:nvPr/>
          </p:nvSpPr>
          <p:spPr bwMode="auto">
            <a:xfrm>
              <a:off x="2018" y="3333"/>
              <a:ext cx="1" cy="119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421" name="Line 46"/>
            <p:cNvSpPr>
              <a:spLocks noChangeShapeType="1"/>
            </p:cNvSpPr>
            <p:nvPr/>
          </p:nvSpPr>
          <p:spPr bwMode="auto">
            <a:xfrm>
              <a:off x="2450" y="3333"/>
              <a:ext cx="1" cy="119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7384" name="Picture 78" descr="MOSA 4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276475"/>
            <a:ext cx="10080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Line 187"/>
          <p:cNvSpPr>
            <a:spLocks noChangeShapeType="1"/>
          </p:cNvSpPr>
          <p:nvPr/>
        </p:nvSpPr>
        <p:spPr bwMode="auto">
          <a:xfrm>
            <a:off x="4859338" y="3789363"/>
            <a:ext cx="0" cy="12954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" name="Line 188"/>
          <p:cNvSpPr>
            <a:spLocks noChangeShapeType="1"/>
          </p:cNvSpPr>
          <p:nvPr/>
        </p:nvSpPr>
        <p:spPr bwMode="auto">
          <a:xfrm>
            <a:off x="5291138" y="3789363"/>
            <a:ext cx="0" cy="13668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4" name="Line 190"/>
          <p:cNvSpPr>
            <a:spLocks noChangeShapeType="1"/>
          </p:cNvSpPr>
          <p:nvPr/>
        </p:nvSpPr>
        <p:spPr bwMode="auto">
          <a:xfrm>
            <a:off x="5651500" y="3789363"/>
            <a:ext cx="0" cy="15827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" name="Rectangle 74"/>
          <p:cNvSpPr>
            <a:spLocks noChangeArrowheads="1"/>
          </p:cNvSpPr>
          <p:nvPr/>
        </p:nvSpPr>
        <p:spPr bwMode="auto">
          <a:xfrm>
            <a:off x="4283075" y="3213100"/>
            <a:ext cx="1296988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L2 Switch</a:t>
            </a:r>
            <a:r>
              <a:rPr kumimoji="0" lang="zh-TW" altLang="en-US" sz="1200"/>
              <a:t> </a:t>
            </a:r>
            <a:r>
              <a:rPr kumimoji="0" lang="en-US" altLang="zh-TW" sz="1200"/>
              <a:t>(</a:t>
            </a:r>
            <a:r>
              <a:rPr kumimoji="0" lang="zh-TW" altLang="en-US" sz="1200"/>
              <a:t>數據</a:t>
            </a:r>
            <a:r>
              <a:rPr kumimoji="0" lang="en-US" altLang="zh-TW" sz="1200"/>
              <a:t>)</a:t>
            </a:r>
          </a:p>
        </p:txBody>
      </p:sp>
      <p:sp>
        <p:nvSpPr>
          <p:cNvPr id="166" name="Line 4"/>
          <p:cNvSpPr>
            <a:spLocks noChangeShapeType="1"/>
          </p:cNvSpPr>
          <p:nvPr/>
        </p:nvSpPr>
        <p:spPr bwMode="auto">
          <a:xfrm flipH="1" flipV="1">
            <a:off x="2698750" y="5084763"/>
            <a:ext cx="0" cy="36036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8" name="Line 4"/>
          <p:cNvSpPr>
            <a:spLocks noChangeShapeType="1"/>
          </p:cNvSpPr>
          <p:nvPr/>
        </p:nvSpPr>
        <p:spPr bwMode="auto">
          <a:xfrm flipH="1" flipV="1">
            <a:off x="3132138" y="5156200"/>
            <a:ext cx="0" cy="360363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1" name="Line 4"/>
          <p:cNvSpPr>
            <a:spLocks noChangeShapeType="1"/>
          </p:cNvSpPr>
          <p:nvPr/>
        </p:nvSpPr>
        <p:spPr bwMode="auto">
          <a:xfrm flipV="1">
            <a:off x="2698750" y="5013325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0" name="Line 4"/>
          <p:cNvSpPr>
            <a:spLocks noChangeShapeType="1"/>
          </p:cNvSpPr>
          <p:nvPr/>
        </p:nvSpPr>
        <p:spPr bwMode="auto">
          <a:xfrm flipH="1" flipV="1">
            <a:off x="5722938" y="3068638"/>
            <a:ext cx="0" cy="57626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7393" name="Picture 79" descr="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2850" y="5241925"/>
            <a:ext cx="431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Line 4"/>
          <p:cNvSpPr>
            <a:spLocks noChangeShapeType="1"/>
          </p:cNvSpPr>
          <p:nvPr/>
        </p:nvSpPr>
        <p:spPr bwMode="auto">
          <a:xfrm flipV="1">
            <a:off x="3132138" y="5011738"/>
            <a:ext cx="0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5" name="Line 4"/>
          <p:cNvSpPr>
            <a:spLocks noChangeShapeType="1"/>
          </p:cNvSpPr>
          <p:nvPr/>
        </p:nvSpPr>
        <p:spPr bwMode="auto">
          <a:xfrm flipV="1">
            <a:off x="3778250" y="5011738"/>
            <a:ext cx="1588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7396" name="Picture 81" descr="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241925"/>
            <a:ext cx="431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97" name="Picture 80" descr="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241925"/>
            <a:ext cx="431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Rectangle 74"/>
          <p:cNvSpPr>
            <a:spLocks noChangeArrowheads="1"/>
          </p:cNvSpPr>
          <p:nvPr/>
        </p:nvSpPr>
        <p:spPr bwMode="auto">
          <a:xfrm>
            <a:off x="2411413" y="2852738"/>
            <a:ext cx="1655762" cy="463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Smart Switch</a:t>
            </a:r>
          </a:p>
          <a:p>
            <a:pPr algn="ctr" eaLnBrk="0" hangingPunct="0"/>
            <a:r>
              <a:rPr kumimoji="0" lang="en-US" altLang="zh-TW" sz="1200"/>
              <a:t>(</a:t>
            </a:r>
            <a:r>
              <a:rPr kumimoji="0" lang="zh-TW" altLang="en-US" sz="1200"/>
              <a:t>語音</a:t>
            </a:r>
            <a:r>
              <a:rPr kumimoji="0" lang="en-US" altLang="zh-TW" sz="1200"/>
              <a:t>+</a:t>
            </a:r>
            <a:r>
              <a:rPr kumimoji="0" lang="zh-TW" altLang="en-US" sz="1200"/>
              <a:t>數據</a:t>
            </a:r>
            <a:r>
              <a:rPr kumimoji="0" lang="en-US" altLang="zh-TW" sz="1200"/>
              <a:t>) </a:t>
            </a:r>
          </a:p>
        </p:txBody>
      </p:sp>
      <p:sp>
        <p:nvSpPr>
          <p:cNvPr id="57399" name="標題 93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IP</a:t>
            </a:r>
            <a:r>
              <a:rPr lang="zh-TW" altLang="en-US" smtClean="0"/>
              <a:t>話機搭配智慧網路交換器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019925" y="4437063"/>
            <a:ext cx="1871663" cy="1008062"/>
            <a:chOff x="1791" y="2115"/>
            <a:chExt cx="2268" cy="1089"/>
          </a:xfrm>
        </p:grpSpPr>
        <p:sp>
          <p:nvSpPr>
            <p:cNvPr id="100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307263" y="5445125"/>
            <a:ext cx="574675" cy="576263"/>
            <a:chOff x="1376" y="935"/>
            <a:chExt cx="560" cy="540"/>
          </a:xfrm>
        </p:grpSpPr>
        <p:pic>
          <p:nvPicPr>
            <p:cNvPr id="57410" name="Picture 4" descr="j04326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8099425" y="5372100"/>
            <a:ext cx="647700" cy="719138"/>
            <a:chOff x="625" y="1031"/>
            <a:chExt cx="570" cy="585"/>
          </a:xfrm>
        </p:grpSpPr>
        <p:pic>
          <p:nvPicPr>
            <p:cNvPr id="57408" name="Picture 28" descr="j04339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09" name="Picture 29" descr="347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9" name="Rectangle 93"/>
          <p:cNvSpPr>
            <a:spLocks noChangeArrowheads="1"/>
          </p:cNvSpPr>
          <p:nvPr/>
        </p:nvSpPr>
        <p:spPr bwMode="auto">
          <a:xfrm>
            <a:off x="7235825" y="5948363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MVPN 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57404" name="圖片 91" descr="cisco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5225" y="4559300"/>
            <a:ext cx="479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05" name="圖片 93" descr="cisco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8613" y="4559300"/>
            <a:ext cx="479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06" name="圖片 94" descr="cisco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913" y="4579938"/>
            <a:ext cx="47942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158"/>
          <p:cNvSpPr>
            <a:spLocks noChangeArrowheads="1"/>
          </p:cNvSpPr>
          <p:nvPr/>
        </p:nvSpPr>
        <p:spPr bwMode="auto">
          <a:xfrm>
            <a:off x="395288" y="714356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kumimoji="0" lang="zh-TW" altLang="en-US" sz="1800" b="1" dirty="0">
                <a:solidFill>
                  <a:srgbClr val="990033"/>
                </a:solidFill>
                <a:latin typeface="Arial" pitchFamily="34" charset="0"/>
                <a:ea typeface="新細明體" pitchFamily="18" charset="-120"/>
              </a:rPr>
              <a:t>突破佈線限制、成本降低：</a:t>
            </a:r>
            <a:r>
              <a:rPr kumimoji="0" lang="zh-TW" altLang="en-US" sz="1800" dirty="0">
                <a:latin typeface="Arial" pitchFamily="34" charset="0"/>
                <a:ea typeface="新細明體" pitchFamily="18" charset="-120"/>
              </a:rPr>
              <a:t>語音數據無法分流的環境，</a:t>
            </a:r>
            <a:r>
              <a:rPr kumimoji="0" lang="en-US" altLang="zh-TW" sz="1800" dirty="0">
                <a:latin typeface="Arial" pitchFamily="34" charset="0"/>
                <a:ea typeface="新細明體" pitchFamily="18" charset="-120"/>
              </a:rPr>
              <a:t>IP</a:t>
            </a:r>
            <a:r>
              <a:rPr kumimoji="0" lang="zh-TW" altLang="en-US" sz="1800" dirty="0">
                <a:latin typeface="Arial" pitchFamily="34" charset="0"/>
                <a:ea typeface="新細明體" pitchFamily="18" charset="-120"/>
              </a:rPr>
              <a:t>話機可使用既有網路線</a:t>
            </a:r>
            <a:endParaRPr kumimoji="0" lang="en-US" altLang="zh-TW" sz="1800" dirty="0">
              <a:latin typeface="Arial" pitchFamily="34" charset="0"/>
              <a:ea typeface="新細明體" pitchFamily="18" charset="-12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kumimoji="0" lang="zh-TW" altLang="en-US" sz="1800" b="1" dirty="0">
                <a:solidFill>
                  <a:srgbClr val="990033"/>
                </a:solidFill>
                <a:latin typeface="Arial" pitchFamily="34" charset="0"/>
                <a:ea typeface="新細明體" pitchFamily="18" charset="-120"/>
              </a:rPr>
              <a:t>語音品質提升：</a:t>
            </a:r>
            <a:r>
              <a:rPr kumimoji="0" lang="en-US" altLang="zh-TW" sz="1800" dirty="0">
                <a:latin typeface="Arial" pitchFamily="34" charset="0"/>
                <a:ea typeface="新細明體" pitchFamily="18" charset="-120"/>
              </a:rPr>
              <a:t>Smart Switch</a:t>
            </a:r>
            <a:r>
              <a:rPr kumimoji="0" lang="zh-TW" altLang="en-US" sz="1800" dirty="0">
                <a:latin typeface="Arial" pitchFamily="34" charset="0"/>
                <a:ea typeface="新細明體" pitchFamily="18" charset="-120"/>
              </a:rPr>
              <a:t>優先傳送語音封包，並避免受大量數據封包影響通話品質。</a:t>
            </a:r>
            <a:endParaRPr lang="en-US" altLang="zh-TW" sz="1800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7" grpId="0" animBg="1"/>
      <p:bldP spid="108" grpId="0" animBg="1"/>
      <p:bldP spid="109" grpId="0" animBg="1"/>
      <p:bldP spid="119" grpId="0"/>
      <p:bldP spid="162" grpId="0" animBg="1"/>
      <p:bldP spid="163" grpId="0" animBg="1"/>
      <p:bldP spid="164" grpId="0" animBg="1"/>
      <p:bldP spid="165" grpId="0"/>
      <p:bldP spid="166" grpId="0" animBg="1"/>
      <p:bldP spid="168" grpId="0" animBg="1"/>
      <p:bldP spid="171" grpId="0" animBg="1"/>
      <p:bldP spid="170" grpId="0" animBg="1"/>
      <p:bldP spid="174" grpId="0" animBg="1"/>
      <p:bldP spid="175" grpId="0" animBg="1"/>
      <p:bldP spid="17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22"/>
          <p:cNvSpPr>
            <a:spLocks noChangeArrowheads="1"/>
          </p:cNvSpPr>
          <p:nvPr/>
        </p:nvSpPr>
        <p:spPr bwMode="auto">
          <a:xfrm>
            <a:off x="1042988" y="2725738"/>
            <a:ext cx="5040312" cy="143986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6EC7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>
              <a:defRPr/>
            </a:pPr>
            <a:r>
              <a:rPr kumimoji="0" lang="zh-TW" altLang="en-US" b="1" dirty="0">
                <a:ea typeface="新細明體" pitchFamily="18" charset="-120"/>
              </a:rPr>
              <a:t>機房</a:t>
            </a:r>
          </a:p>
        </p:txBody>
      </p:sp>
      <p:pic>
        <p:nvPicPr>
          <p:cNvPr id="58371" name="Picture 8" descr="48Swit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1388" y="3435350"/>
            <a:ext cx="20716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Line 3"/>
          <p:cNvSpPr>
            <a:spLocks noChangeShapeType="1"/>
          </p:cNvSpPr>
          <p:nvPr/>
        </p:nvSpPr>
        <p:spPr bwMode="auto">
          <a:xfrm flipH="1" flipV="1">
            <a:off x="1987550" y="3013075"/>
            <a:ext cx="6477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386" name="Rectangle 122"/>
          <p:cNvSpPr>
            <a:spLocks noChangeArrowheads="1"/>
          </p:cNvSpPr>
          <p:nvPr/>
        </p:nvSpPr>
        <p:spPr bwMode="auto">
          <a:xfrm>
            <a:off x="1042988" y="4510088"/>
            <a:ext cx="5040312" cy="14398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>
              <a:defRPr/>
            </a:pPr>
            <a:r>
              <a:rPr lang="zh-TW" altLang="en-US" b="1" dirty="0">
                <a:ea typeface="新細明體" pitchFamily="18" charset="-120"/>
              </a:rPr>
              <a:t>辦公室</a:t>
            </a:r>
          </a:p>
        </p:txBody>
      </p:sp>
      <p:sp>
        <p:nvSpPr>
          <p:cNvPr id="58374" name="Line 187"/>
          <p:cNvSpPr>
            <a:spLocks noChangeShapeType="1"/>
          </p:cNvSpPr>
          <p:nvPr/>
        </p:nvSpPr>
        <p:spPr bwMode="auto">
          <a:xfrm>
            <a:off x="1412875" y="23653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5" name="Line 188"/>
          <p:cNvSpPr>
            <a:spLocks noChangeShapeType="1"/>
          </p:cNvSpPr>
          <p:nvPr/>
        </p:nvSpPr>
        <p:spPr bwMode="auto">
          <a:xfrm>
            <a:off x="1628775" y="23653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6" name="Line 189"/>
          <p:cNvSpPr>
            <a:spLocks noChangeShapeType="1"/>
          </p:cNvSpPr>
          <p:nvPr/>
        </p:nvSpPr>
        <p:spPr bwMode="auto">
          <a:xfrm>
            <a:off x="1844675" y="23653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7" name="Line 190"/>
          <p:cNvSpPr>
            <a:spLocks noChangeShapeType="1"/>
          </p:cNvSpPr>
          <p:nvPr/>
        </p:nvSpPr>
        <p:spPr bwMode="auto">
          <a:xfrm>
            <a:off x="2060575" y="23653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8" name="Text Box 33"/>
          <p:cNvSpPr txBox="1">
            <a:spLocks noChangeArrowheads="1"/>
          </p:cNvSpPr>
          <p:nvPr/>
        </p:nvSpPr>
        <p:spPr bwMode="auto">
          <a:xfrm>
            <a:off x="179388" y="2868613"/>
            <a:ext cx="1112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1200" b="1">
                <a:solidFill>
                  <a:srgbClr val="0099FF"/>
                </a:solidFill>
              </a:rPr>
              <a:t>MOS</a:t>
            </a:r>
            <a:r>
              <a:rPr kumimoji="0" lang="en-US" altLang="zh-TW" sz="1200" b="1">
                <a:solidFill>
                  <a:srgbClr val="FF9966"/>
                </a:solidFill>
              </a:rPr>
              <a:t>A </a:t>
            </a:r>
            <a:r>
              <a:rPr kumimoji="0" lang="en-US" altLang="zh-TW" sz="1200" b="1"/>
              <a:t>4616+</a:t>
            </a:r>
          </a:p>
          <a:p>
            <a:pPr algn="ctr" eaLnBrk="0" hangingPunct="0"/>
            <a:r>
              <a:rPr kumimoji="0" lang="en-US" altLang="zh-TW" sz="1200" b="1"/>
              <a:t>IP PBX</a:t>
            </a:r>
          </a:p>
        </p:txBody>
      </p:sp>
      <p:sp>
        <p:nvSpPr>
          <p:cNvPr id="117796" name="Oval 36"/>
          <p:cNvSpPr>
            <a:spLocks noChangeArrowheads="1"/>
          </p:cNvSpPr>
          <p:nvPr/>
        </p:nvSpPr>
        <p:spPr bwMode="auto">
          <a:xfrm>
            <a:off x="971550" y="1846263"/>
            <a:ext cx="1511300" cy="7191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rPr>
              <a:t>PSTN</a:t>
            </a:r>
          </a:p>
        </p:txBody>
      </p:sp>
      <p:sp>
        <p:nvSpPr>
          <p:cNvPr id="58380" name="Rectangle 74"/>
          <p:cNvSpPr>
            <a:spLocks noChangeArrowheads="1"/>
          </p:cNvSpPr>
          <p:nvPr/>
        </p:nvSpPr>
        <p:spPr bwMode="auto">
          <a:xfrm>
            <a:off x="3995738" y="4725988"/>
            <a:ext cx="792162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vLAN 2</a:t>
            </a:r>
            <a:endParaRPr kumimoji="0" lang="zh-TW" altLang="en-US" sz="1200"/>
          </a:p>
        </p:txBody>
      </p:sp>
      <p:sp>
        <p:nvSpPr>
          <p:cNvPr id="58381" name="Line 3"/>
          <p:cNvSpPr>
            <a:spLocks noChangeShapeType="1"/>
          </p:cNvSpPr>
          <p:nvPr/>
        </p:nvSpPr>
        <p:spPr bwMode="auto">
          <a:xfrm flipH="1" flipV="1">
            <a:off x="6732588" y="3038475"/>
            <a:ext cx="8636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82" name="Rectangle 109"/>
          <p:cNvSpPr>
            <a:spLocks noChangeArrowheads="1"/>
          </p:cNvSpPr>
          <p:nvPr/>
        </p:nvSpPr>
        <p:spPr bwMode="auto">
          <a:xfrm>
            <a:off x="6140450" y="243522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FF0066"/>
                </a:solidFill>
              </a:rPr>
              <a:t>語音專</a:t>
            </a:r>
            <a:r>
              <a:rPr kumimoji="0" lang="zh-CN" altLang="en-US" sz="1200">
                <a:solidFill>
                  <a:srgbClr val="FF0066"/>
                </a:solidFill>
              </a:rPr>
              <a:t>用</a:t>
            </a:r>
            <a:endParaRPr kumimoji="0" lang="zh-CN" altLang="zh-TW" sz="1200">
              <a:solidFill>
                <a:srgbClr val="FF0066"/>
              </a:solidFill>
            </a:endParaRPr>
          </a:p>
          <a:p>
            <a:pPr algn="ctr" eaLnBrk="0" hangingPunct="0"/>
            <a:r>
              <a:rPr kumimoji="0" lang="en-US" altLang="zh-CN" sz="1200"/>
              <a:t>ADSL</a:t>
            </a:r>
            <a:endParaRPr kumimoji="0" lang="en-US" altLang="zh-TW" sz="1200"/>
          </a:p>
        </p:txBody>
      </p:sp>
      <p:sp>
        <p:nvSpPr>
          <p:cNvPr id="58383" name="Rectangle 74"/>
          <p:cNvSpPr>
            <a:spLocks noChangeArrowheads="1"/>
          </p:cNvSpPr>
          <p:nvPr/>
        </p:nvSpPr>
        <p:spPr bwMode="auto">
          <a:xfrm>
            <a:off x="4498975" y="3165475"/>
            <a:ext cx="1368425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/>
              <a:t>寬頻路由器</a:t>
            </a:r>
            <a:r>
              <a:rPr kumimoji="0" lang="en-US" altLang="zh-TW" sz="1200"/>
              <a:t>(</a:t>
            </a:r>
            <a:r>
              <a:rPr kumimoji="0" lang="zh-TW" altLang="en-US" sz="1200"/>
              <a:t>語音</a:t>
            </a:r>
            <a:r>
              <a:rPr kumimoji="0" lang="en-US" altLang="zh-TW" sz="1200"/>
              <a:t>)</a:t>
            </a:r>
            <a:endParaRPr kumimoji="0" lang="zh-TW" altLang="en-US" sz="1200"/>
          </a:p>
        </p:txBody>
      </p:sp>
      <p:sp>
        <p:nvSpPr>
          <p:cNvPr id="58384" name="Rectangle 74"/>
          <p:cNvSpPr>
            <a:spLocks noChangeArrowheads="1"/>
          </p:cNvSpPr>
          <p:nvPr/>
        </p:nvSpPr>
        <p:spPr bwMode="auto">
          <a:xfrm>
            <a:off x="3995738" y="5373688"/>
            <a:ext cx="792162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vLAN 1</a:t>
            </a:r>
            <a:endParaRPr kumimoji="0" lang="zh-TW" altLang="en-US" sz="1200"/>
          </a:p>
        </p:txBody>
      </p:sp>
      <p:sp>
        <p:nvSpPr>
          <p:cNvPr id="58385" name="Rectangle 74"/>
          <p:cNvSpPr>
            <a:spLocks noChangeArrowheads="1"/>
          </p:cNvSpPr>
          <p:nvPr/>
        </p:nvSpPr>
        <p:spPr bwMode="auto">
          <a:xfrm>
            <a:off x="1619250" y="5302250"/>
            <a:ext cx="9350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/>
              <a:t>電腦</a:t>
            </a:r>
          </a:p>
        </p:txBody>
      </p:sp>
      <p:sp>
        <p:nvSpPr>
          <p:cNvPr id="58386" name="Line 187"/>
          <p:cNvSpPr>
            <a:spLocks noChangeShapeType="1"/>
          </p:cNvSpPr>
          <p:nvPr/>
        </p:nvSpPr>
        <p:spPr bwMode="auto">
          <a:xfrm>
            <a:off x="2698750" y="5027613"/>
            <a:ext cx="0" cy="3603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87" name="Line 188"/>
          <p:cNvSpPr>
            <a:spLocks noChangeShapeType="1"/>
          </p:cNvSpPr>
          <p:nvPr/>
        </p:nvSpPr>
        <p:spPr bwMode="auto">
          <a:xfrm>
            <a:off x="3132138" y="5027613"/>
            <a:ext cx="0" cy="3603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88" name="Line 189"/>
          <p:cNvSpPr>
            <a:spLocks noChangeShapeType="1"/>
          </p:cNvSpPr>
          <p:nvPr/>
        </p:nvSpPr>
        <p:spPr bwMode="auto">
          <a:xfrm>
            <a:off x="3779838" y="5027613"/>
            <a:ext cx="0" cy="3603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8389" name="Picture 79" descr="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2850" y="5243513"/>
            <a:ext cx="431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80" descr="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243513"/>
            <a:ext cx="431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81" descr="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243513"/>
            <a:ext cx="431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2" name="Picture 7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941888"/>
            <a:ext cx="244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3" name="圖片 103" descr="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581525"/>
            <a:ext cx="6842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7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941888"/>
            <a:ext cx="244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5" name="Rectangle 74"/>
          <p:cNvSpPr>
            <a:spLocks noChangeArrowheads="1"/>
          </p:cNvSpPr>
          <p:nvPr/>
        </p:nvSpPr>
        <p:spPr bwMode="auto">
          <a:xfrm>
            <a:off x="1474788" y="4654550"/>
            <a:ext cx="1223962" cy="279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>
                <a:solidFill>
                  <a:srgbClr val="A50021"/>
                </a:solidFill>
              </a:rPr>
              <a:t>IP</a:t>
            </a:r>
            <a:r>
              <a:rPr kumimoji="0" lang="zh-TW" altLang="en-US" sz="1200">
                <a:solidFill>
                  <a:srgbClr val="A50021"/>
                </a:solidFill>
              </a:rPr>
              <a:t>話機</a:t>
            </a:r>
          </a:p>
        </p:txBody>
      </p:sp>
      <p:sp>
        <p:nvSpPr>
          <p:cNvPr id="58396" name="Line 187"/>
          <p:cNvSpPr>
            <a:spLocks noChangeShapeType="1"/>
          </p:cNvSpPr>
          <p:nvPr/>
        </p:nvSpPr>
        <p:spPr bwMode="auto">
          <a:xfrm>
            <a:off x="2698750" y="3790950"/>
            <a:ext cx="0" cy="900113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97" name="Line 188"/>
          <p:cNvSpPr>
            <a:spLocks noChangeShapeType="1"/>
          </p:cNvSpPr>
          <p:nvPr/>
        </p:nvSpPr>
        <p:spPr bwMode="auto">
          <a:xfrm>
            <a:off x="3132138" y="3790950"/>
            <a:ext cx="0" cy="900113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98" name="Line 190"/>
          <p:cNvSpPr>
            <a:spLocks noChangeShapeType="1"/>
          </p:cNvSpPr>
          <p:nvPr/>
        </p:nvSpPr>
        <p:spPr bwMode="auto">
          <a:xfrm>
            <a:off x="3779838" y="3790950"/>
            <a:ext cx="0" cy="900113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99" name="Line 96"/>
          <p:cNvSpPr>
            <a:spLocks noChangeShapeType="1"/>
          </p:cNvSpPr>
          <p:nvPr/>
        </p:nvSpPr>
        <p:spPr bwMode="auto">
          <a:xfrm>
            <a:off x="3203575" y="4799013"/>
            <a:ext cx="3873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400" name="Rectangle 74"/>
          <p:cNvSpPr>
            <a:spLocks noChangeArrowheads="1"/>
          </p:cNvSpPr>
          <p:nvPr/>
        </p:nvSpPr>
        <p:spPr bwMode="auto">
          <a:xfrm>
            <a:off x="2771775" y="3228975"/>
            <a:ext cx="1079500" cy="2778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en-US" altLang="zh-TW" sz="1200"/>
              <a:t>Smart Switch</a:t>
            </a:r>
          </a:p>
        </p:txBody>
      </p:sp>
      <p:sp>
        <p:nvSpPr>
          <p:cNvPr id="58401" name="Line 3"/>
          <p:cNvSpPr>
            <a:spLocks noChangeShapeType="1"/>
          </p:cNvSpPr>
          <p:nvPr/>
        </p:nvSpPr>
        <p:spPr bwMode="auto">
          <a:xfrm flipH="1" flipV="1">
            <a:off x="4067175" y="3013075"/>
            <a:ext cx="2376488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402" name="Line 4"/>
          <p:cNvSpPr>
            <a:spLocks noChangeShapeType="1"/>
          </p:cNvSpPr>
          <p:nvPr/>
        </p:nvSpPr>
        <p:spPr bwMode="auto">
          <a:xfrm flipH="1" flipV="1">
            <a:off x="4067175" y="3013075"/>
            <a:ext cx="0" cy="647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403" name="Line 3"/>
          <p:cNvSpPr>
            <a:spLocks noChangeShapeType="1"/>
          </p:cNvSpPr>
          <p:nvPr/>
        </p:nvSpPr>
        <p:spPr bwMode="auto">
          <a:xfrm flipH="1" flipV="1">
            <a:off x="1835150" y="3157538"/>
            <a:ext cx="6477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8404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073400"/>
            <a:ext cx="10080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5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868613"/>
            <a:ext cx="10080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6" name="Line 4"/>
          <p:cNvSpPr>
            <a:spLocks noChangeShapeType="1"/>
          </p:cNvSpPr>
          <p:nvPr/>
        </p:nvSpPr>
        <p:spPr bwMode="auto">
          <a:xfrm flipH="1" flipV="1">
            <a:off x="2635250" y="3013075"/>
            <a:ext cx="0" cy="647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407" name="Line 4"/>
          <p:cNvSpPr>
            <a:spLocks noChangeShapeType="1"/>
          </p:cNvSpPr>
          <p:nvPr/>
        </p:nvSpPr>
        <p:spPr bwMode="auto">
          <a:xfrm flipH="1" flipV="1">
            <a:off x="2482850" y="3157538"/>
            <a:ext cx="0" cy="5032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408" name="Line 3"/>
          <p:cNvSpPr>
            <a:spLocks noChangeShapeType="1"/>
          </p:cNvSpPr>
          <p:nvPr/>
        </p:nvSpPr>
        <p:spPr bwMode="auto">
          <a:xfrm flipH="1" flipV="1">
            <a:off x="4067175" y="3805238"/>
            <a:ext cx="230505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8409" name="Picture 41" descr="Draytek2110-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733675"/>
            <a:ext cx="5762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0" name="Rectangle 74"/>
          <p:cNvSpPr>
            <a:spLocks noChangeArrowheads="1"/>
          </p:cNvSpPr>
          <p:nvPr/>
        </p:nvSpPr>
        <p:spPr bwMode="auto">
          <a:xfrm>
            <a:off x="4498975" y="3886200"/>
            <a:ext cx="1368425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0" lang="zh-TW" altLang="en-US" sz="1200"/>
              <a:t>寬頻路由器</a:t>
            </a:r>
            <a:r>
              <a:rPr kumimoji="0" lang="en-US" altLang="zh-TW" sz="1200"/>
              <a:t>(</a:t>
            </a:r>
            <a:r>
              <a:rPr kumimoji="0" lang="zh-TW" altLang="en-US" sz="1200"/>
              <a:t>數據</a:t>
            </a:r>
            <a:r>
              <a:rPr kumimoji="0" lang="en-US" altLang="zh-TW" sz="1200"/>
              <a:t>)</a:t>
            </a:r>
            <a:endParaRPr kumimoji="0" lang="zh-TW" altLang="en-US" sz="1200"/>
          </a:p>
        </p:txBody>
      </p:sp>
      <p:pic>
        <p:nvPicPr>
          <p:cNvPr id="58411" name="Picture 40" descr="ADSLmodem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0938" y="2795588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12" name="Picture 41" descr="Draytek2110-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513138"/>
            <a:ext cx="5762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3" name="Line 3"/>
          <p:cNvSpPr>
            <a:spLocks noChangeShapeType="1"/>
          </p:cNvSpPr>
          <p:nvPr/>
        </p:nvSpPr>
        <p:spPr bwMode="auto">
          <a:xfrm flipH="1" flipV="1">
            <a:off x="6659563" y="3814763"/>
            <a:ext cx="86518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414" name="Rectangle 109"/>
          <p:cNvSpPr>
            <a:spLocks noChangeArrowheads="1"/>
          </p:cNvSpPr>
          <p:nvPr/>
        </p:nvSpPr>
        <p:spPr bwMode="auto">
          <a:xfrm>
            <a:off x="6067425" y="321151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sz="1200">
                <a:solidFill>
                  <a:srgbClr val="FF0066"/>
                </a:solidFill>
              </a:rPr>
              <a:t>數據使</a:t>
            </a:r>
            <a:r>
              <a:rPr kumimoji="0" lang="zh-CN" altLang="en-US" sz="1200">
                <a:solidFill>
                  <a:srgbClr val="FF0066"/>
                </a:solidFill>
              </a:rPr>
              <a:t>用</a:t>
            </a:r>
            <a:endParaRPr kumimoji="0" lang="zh-CN" altLang="zh-TW" sz="1200">
              <a:solidFill>
                <a:srgbClr val="FF0066"/>
              </a:solidFill>
            </a:endParaRPr>
          </a:p>
          <a:p>
            <a:pPr algn="ctr" eaLnBrk="0" hangingPunct="0"/>
            <a:r>
              <a:rPr kumimoji="0" lang="en-US" altLang="zh-CN" sz="1200"/>
              <a:t>ADSL</a:t>
            </a:r>
            <a:endParaRPr kumimoji="0" lang="en-US" altLang="zh-TW" sz="1200"/>
          </a:p>
        </p:txBody>
      </p:sp>
      <p:pic>
        <p:nvPicPr>
          <p:cNvPr id="58415" name="Picture 40" descr="ADSLmodem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7913" y="3571875"/>
            <a:ext cx="549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6" name="標題 54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IP</a:t>
            </a:r>
            <a:r>
              <a:rPr lang="zh-TW" altLang="en-US" smtClean="0"/>
              <a:t>話機搭配智慧網路交換器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7019925" y="2924175"/>
            <a:ext cx="1871663" cy="1008063"/>
            <a:chOff x="2654" y="2387"/>
            <a:chExt cx="1224" cy="635"/>
          </a:xfrm>
        </p:grpSpPr>
        <p:sp>
          <p:nvSpPr>
            <p:cNvPr id="58432" name="Freeform 190"/>
            <p:cNvSpPr>
              <a:spLocks/>
            </p:cNvSpPr>
            <p:nvPr/>
          </p:nvSpPr>
          <p:spPr bwMode="auto">
            <a:xfrm>
              <a:off x="2654" y="2387"/>
              <a:ext cx="1224" cy="635"/>
            </a:xfrm>
            <a:custGeom>
              <a:avLst/>
              <a:gdLst>
                <a:gd name="T0" fmla="*/ 13165 w 1250"/>
                <a:gd name="T1" fmla="*/ 1524 h 693"/>
                <a:gd name="T2" fmla="*/ 6638 w 1250"/>
                <a:gd name="T3" fmla="*/ 1681 h 693"/>
                <a:gd name="T4" fmla="*/ 1941 w 1250"/>
                <a:gd name="T5" fmla="*/ 1924 h 693"/>
                <a:gd name="T6" fmla="*/ 150 w 1250"/>
                <a:gd name="T7" fmla="*/ 2211 h 693"/>
                <a:gd name="T8" fmla="*/ 325 w 1250"/>
                <a:gd name="T9" fmla="*/ 2472 h 693"/>
                <a:gd name="T10" fmla="*/ 1796 w 1250"/>
                <a:gd name="T11" fmla="*/ 2615 h 693"/>
                <a:gd name="T12" fmla="*/ 5643 w 1250"/>
                <a:gd name="T13" fmla="*/ 2827 h 693"/>
                <a:gd name="T14" fmla="*/ 13334 w 1250"/>
                <a:gd name="T15" fmla="*/ 3045 h 693"/>
                <a:gd name="T16" fmla="*/ 23123 w 1250"/>
                <a:gd name="T17" fmla="*/ 3168 h 693"/>
                <a:gd name="T18" fmla="*/ 30102 w 1250"/>
                <a:gd name="T19" fmla="*/ 3273 h 693"/>
                <a:gd name="T20" fmla="*/ 34825 w 1250"/>
                <a:gd name="T21" fmla="*/ 3454 h 693"/>
                <a:gd name="T22" fmla="*/ 40958 w 1250"/>
                <a:gd name="T23" fmla="*/ 3600 h 693"/>
                <a:gd name="T24" fmla="*/ 48084 w 1250"/>
                <a:gd name="T25" fmla="*/ 3668 h 693"/>
                <a:gd name="T26" fmla="*/ 56328 w 1250"/>
                <a:gd name="T27" fmla="*/ 3657 h 693"/>
                <a:gd name="T28" fmla="*/ 64402 w 1250"/>
                <a:gd name="T29" fmla="*/ 3575 h 693"/>
                <a:gd name="T30" fmla="*/ 70565 w 1250"/>
                <a:gd name="T31" fmla="*/ 3600 h 693"/>
                <a:gd name="T32" fmla="*/ 77434 w 1250"/>
                <a:gd name="T33" fmla="*/ 3747 h 693"/>
                <a:gd name="T34" fmla="*/ 85924 w 1250"/>
                <a:gd name="T35" fmla="*/ 3815 h 693"/>
                <a:gd name="T36" fmla="*/ 94681 w 1250"/>
                <a:gd name="T37" fmla="*/ 3805 h 693"/>
                <a:gd name="T38" fmla="*/ 106798 w 1250"/>
                <a:gd name="T39" fmla="*/ 3651 h 693"/>
                <a:gd name="T40" fmla="*/ 118145 w 1250"/>
                <a:gd name="T41" fmla="*/ 3323 h 693"/>
                <a:gd name="T42" fmla="*/ 122497 w 1250"/>
                <a:gd name="T43" fmla="*/ 3109 h 693"/>
                <a:gd name="T44" fmla="*/ 135902 w 1250"/>
                <a:gd name="T45" fmla="*/ 2974 h 693"/>
                <a:gd name="T46" fmla="*/ 144964 w 1250"/>
                <a:gd name="T47" fmla="*/ 2759 h 693"/>
                <a:gd name="T48" fmla="*/ 149960 w 1250"/>
                <a:gd name="T49" fmla="*/ 2479 h 693"/>
                <a:gd name="T50" fmla="*/ 150683 w 1250"/>
                <a:gd name="T51" fmla="*/ 2335 h 693"/>
                <a:gd name="T52" fmla="*/ 150773 w 1250"/>
                <a:gd name="T53" fmla="*/ 2182 h 693"/>
                <a:gd name="T54" fmla="*/ 148811 w 1250"/>
                <a:gd name="T55" fmla="*/ 1921 h 693"/>
                <a:gd name="T56" fmla="*/ 145546 w 1250"/>
                <a:gd name="T57" fmla="*/ 1693 h 693"/>
                <a:gd name="T58" fmla="*/ 140775 w 1250"/>
                <a:gd name="T59" fmla="*/ 1537 h 693"/>
                <a:gd name="T60" fmla="*/ 135316 w 1250"/>
                <a:gd name="T61" fmla="*/ 1295 h 693"/>
                <a:gd name="T62" fmla="*/ 135416 w 1250"/>
                <a:gd name="T63" fmla="*/ 1101 h 693"/>
                <a:gd name="T64" fmla="*/ 133665 w 1250"/>
                <a:gd name="T65" fmla="*/ 880 h 693"/>
                <a:gd name="T66" fmla="*/ 128781 w 1250"/>
                <a:gd name="T67" fmla="*/ 619 h 693"/>
                <a:gd name="T68" fmla="*/ 121803 w 1250"/>
                <a:gd name="T69" fmla="*/ 436 h 693"/>
                <a:gd name="T70" fmla="*/ 112930 w 1250"/>
                <a:gd name="T71" fmla="*/ 368 h 693"/>
                <a:gd name="T72" fmla="*/ 102925 w 1250"/>
                <a:gd name="T73" fmla="*/ 474 h 693"/>
                <a:gd name="T74" fmla="*/ 97778 w 1250"/>
                <a:gd name="T75" fmla="*/ 270 h 693"/>
                <a:gd name="T76" fmla="*/ 90834 w 1250"/>
                <a:gd name="T77" fmla="*/ 134 h 693"/>
                <a:gd name="T78" fmla="*/ 74634 w 1250"/>
                <a:gd name="T79" fmla="*/ 0 h 693"/>
                <a:gd name="T80" fmla="*/ 57244 w 1250"/>
                <a:gd name="T81" fmla="*/ 123 h 693"/>
                <a:gd name="T82" fmla="*/ 50465 w 1250"/>
                <a:gd name="T83" fmla="*/ 289 h 693"/>
                <a:gd name="T84" fmla="*/ 45870 w 1250"/>
                <a:gd name="T85" fmla="*/ 492 h 693"/>
                <a:gd name="T86" fmla="*/ 34892 w 1250"/>
                <a:gd name="T87" fmla="*/ 454 h 693"/>
                <a:gd name="T88" fmla="*/ 26720 w 1250"/>
                <a:gd name="T89" fmla="*/ 560 h 693"/>
                <a:gd name="T90" fmla="*/ 20507 w 1250"/>
                <a:gd name="T91" fmla="*/ 801 h 693"/>
                <a:gd name="T92" fmla="*/ 17033 w 1250"/>
                <a:gd name="T93" fmla="*/ 1088 h 693"/>
                <a:gd name="T94" fmla="*/ 16590 w 1250"/>
                <a:gd name="T95" fmla="*/ 1321 h 693"/>
                <a:gd name="T96" fmla="*/ 17166 w 1250"/>
                <a:gd name="T97" fmla="*/ 148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Text Box 191"/>
            <p:cNvSpPr txBox="1">
              <a:spLocks noChangeArrowheads="1"/>
            </p:cNvSpPr>
            <p:nvPr/>
          </p:nvSpPr>
          <p:spPr bwMode="auto">
            <a:xfrm>
              <a:off x="2708" y="2599"/>
              <a:ext cx="1089" cy="242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Internet</a:t>
              </a:r>
              <a:endParaRPr lang="en-US" altLang="zh-TW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019925" y="3789363"/>
            <a:ext cx="1871663" cy="1008062"/>
            <a:chOff x="1791" y="2115"/>
            <a:chExt cx="2268" cy="1089"/>
          </a:xfrm>
        </p:grpSpPr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07263" y="4797425"/>
            <a:ext cx="574675" cy="576263"/>
            <a:chOff x="1376" y="935"/>
            <a:chExt cx="560" cy="540"/>
          </a:xfrm>
        </p:grpSpPr>
        <p:pic>
          <p:nvPicPr>
            <p:cNvPr id="58428" name="Picture 4" descr="j04326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8099425" y="4724400"/>
            <a:ext cx="647700" cy="719138"/>
            <a:chOff x="625" y="1031"/>
            <a:chExt cx="570" cy="585"/>
          </a:xfrm>
        </p:grpSpPr>
        <p:pic>
          <p:nvPicPr>
            <p:cNvPr id="58426" name="Picture 28" descr="j043393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27" name="Picture 29" descr="347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Rectangle 93"/>
          <p:cNvSpPr>
            <a:spLocks noChangeArrowheads="1"/>
          </p:cNvSpPr>
          <p:nvPr/>
        </p:nvSpPr>
        <p:spPr bwMode="auto">
          <a:xfrm>
            <a:off x="7235825" y="5300663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MVPN 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58422" name="圖片 91" descr="cisco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5225" y="4559300"/>
            <a:ext cx="479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23" name="圖片 93" descr="cisco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8613" y="4559300"/>
            <a:ext cx="479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24" name="圖片 94" descr="cisco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913" y="4579938"/>
            <a:ext cx="47942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158"/>
          <p:cNvSpPr>
            <a:spLocks noChangeArrowheads="1"/>
          </p:cNvSpPr>
          <p:nvPr/>
        </p:nvSpPr>
        <p:spPr bwMode="auto">
          <a:xfrm>
            <a:off x="395288" y="714356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kumimoji="0" lang="zh-TW" altLang="en-US" sz="1800" b="1" dirty="0">
                <a:solidFill>
                  <a:srgbClr val="990033"/>
                </a:solidFill>
                <a:latin typeface="Arial" pitchFamily="34" charset="0"/>
                <a:ea typeface="新細明體" pitchFamily="18" charset="-120"/>
              </a:rPr>
              <a:t>突破佈線限制、成本降低：</a:t>
            </a:r>
            <a:r>
              <a:rPr kumimoji="0" lang="zh-TW" altLang="en-US" sz="1800" dirty="0">
                <a:latin typeface="Arial" pitchFamily="34" charset="0"/>
                <a:ea typeface="新細明體" pitchFamily="18" charset="-120"/>
              </a:rPr>
              <a:t>語音數據無法分流的環境，</a:t>
            </a:r>
            <a:r>
              <a:rPr kumimoji="0" lang="en-US" altLang="zh-TW" sz="1800" dirty="0">
                <a:latin typeface="Arial" pitchFamily="34" charset="0"/>
                <a:ea typeface="新細明體" pitchFamily="18" charset="-120"/>
              </a:rPr>
              <a:t>IP</a:t>
            </a:r>
            <a:r>
              <a:rPr kumimoji="0" lang="zh-TW" altLang="en-US" sz="1800" dirty="0">
                <a:latin typeface="Arial" pitchFamily="34" charset="0"/>
                <a:ea typeface="新細明體" pitchFamily="18" charset="-120"/>
              </a:rPr>
              <a:t>話機可使用既有網路線</a:t>
            </a:r>
            <a:endParaRPr kumimoji="0" lang="en-US" altLang="zh-TW" sz="1800" dirty="0">
              <a:latin typeface="Arial" pitchFamily="34" charset="0"/>
              <a:ea typeface="新細明體" pitchFamily="18" charset="-12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kumimoji="0" lang="zh-TW" altLang="en-US" sz="1800" b="1" dirty="0">
                <a:solidFill>
                  <a:srgbClr val="990033"/>
                </a:solidFill>
                <a:latin typeface="Arial" pitchFamily="34" charset="0"/>
                <a:ea typeface="新細明體" pitchFamily="18" charset="-120"/>
              </a:rPr>
              <a:t>語音品質提升：</a:t>
            </a:r>
            <a:r>
              <a:rPr kumimoji="0" lang="en-US" altLang="zh-TW" sz="1800" dirty="0">
                <a:latin typeface="Arial" pitchFamily="34" charset="0"/>
                <a:ea typeface="新細明體" pitchFamily="18" charset="-120"/>
              </a:rPr>
              <a:t>Smart Switch</a:t>
            </a:r>
            <a:r>
              <a:rPr kumimoji="0" lang="zh-TW" altLang="en-US" sz="1800" dirty="0">
                <a:latin typeface="Arial" pitchFamily="34" charset="0"/>
                <a:ea typeface="新細明體" pitchFamily="18" charset="-120"/>
              </a:rPr>
              <a:t>優先傳送語音封包，並避免受大量數據封包影響通話品質。</a:t>
            </a:r>
            <a:endParaRPr lang="en-US" altLang="zh-TW" sz="1800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636838"/>
            <a:ext cx="77771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電話語音會議系統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8" descr="L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950" y="2481263"/>
            <a:ext cx="3195638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x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2922588"/>
            <a:ext cx="2339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708400" y="3063875"/>
            <a:ext cx="1817688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Audio</a:t>
            </a:r>
            <a:r>
              <a:rPr kumimoji="0" lang="en-US" altLang="zh-TW" sz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algn="ctr">
              <a:defRPr/>
            </a:pPr>
            <a:r>
              <a:rPr kumimoji="0" lang="en-US" altLang="zh-TW" sz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Conference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833813" y="836613"/>
            <a:ext cx="1603375" cy="1271587"/>
            <a:chOff x="4279" y="1887"/>
            <a:chExt cx="960" cy="720"/>
          </a:xfrm>
        </p:grpSpPr>
        <p:pic>
          <p:nvPicPr>
            <p:cNvPr id="3125" name="Picture 22" descr="Lclou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" y="1887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23"/>
            <p:cNvSpPr txBox="1">
              <a:spLocks noChangeArrowheads="1"/>
            </p:cNvSpPr>
            <p:nvPr/>
          </p:nvSpPr>
          <p:spPr bwMode="auto">
            <a:xfrm>
              <a:off x="4450" y="2187"/>
              <a:ext cx="701" cy="1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zh-TW" altLang="en-US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中國移動</a:t>
              </a:r>
            </a:p>
          </p:txBody>
        </p:sp>
      </p:grpSp>
      <p:sp>
        <p:nvSpPr>
          <p:cNvPr id="43" name="Line 25"/>
          <p:cNvSpPr>
            <a:spLocks noChangeShapeType="1"/>
          </p:cNvSpPr>
          <p:nvPr/>
        </p:nvSpPr>
        <p:spPr bwMode="auto">
          <a:xfrm flipH="1">
            <a:off x="7643813" y="2165350"/>
            <a:ext cx="936625" cy="14288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100">
              <a:latin typeface="+mn-lt"/>
              <a:ea typeface="+mn-ea"/>
            </a:endParaRPr>
          </a:p>
        </p:txBody>
      </p:sp>
      <p:sp>
        <p:nvSpPr>
          <p:cNvPr id="3081" name="Line 25"/>
          <p:cNvSpPr>
            <a:spLocks noChangeShapeType="1"/>
          </p:cNvSpPr>
          <p:nvPr/>
        </p:nvSpPr>
        <p:spPr bwMode="auto">
          <a:xfrm flipV="1">
            <a:off x="5437188" y="2565400"/>
            <a:ext cx="503237" cy="358775"/>
          </a:xfrm>
          <a:prstGeom prst="line">
            <a:avLst/>
          </a:prstGeom>
          <a:noFill/>
          <a:ln w="28575">
            <a:solidFill>
              <a:srgbClr val="4597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TW" alt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>
            <a:off x="6216650" y="2198688"/>
            <a:ext cx="855663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957888" y="1598613"/>
            <a:ext cx="327025" cy="16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sz="11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PBX</a:t>
            </a:r>
          </a:p>
        </p:txBody>
      </p:sp>
      <p:pic>
        <p:nvPicPr>
          <p:cNvPr id="3084" name="Picture 33" descr="6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488" y="1733550"/>
            <a:ext cx="7270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961188" y="1773238"/>
            <a:ext cx="936625" cy="830262"/>
            <a:chOff x="4279" y="1887"/>
            <a:chExt cx="960" cy="720"/>
          </a:xfrm>
        </p:grpSpPr>
        <p:pic>
          <p:nvPicPr>
            <p:cNvPr id="3123" name="Picture 22" descr="Lclou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" y="1887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494" y="2187"/>
              <a:ext cx="563" cy="1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zh-TW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Intranet</a:t>
              </a:r>
            </a:p>
          </p:txBody>
        </p:sp>
      </p:grpSp>
      <p:pic>
        <p:nvPicPr>
          <p:cNvPr id="3086" name="Picture 33" descr="6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1751013"/>
            <a:ext cx="7270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8350250" y="1598613"/>
            <a:ext cx="514350" cy="16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sz="11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PBX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380163" y="2197100"/>
            <a:ext cx="447675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sz="1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VoIP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918200" y="1390650"/>
            <a:ext cx="447675" cy="1698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zh-TW" altLang="en-US" sz="110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總公司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8308975" y="1392238"/>
            <a:ext cx="735013" cy="16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zh-TW" altLang="en-US" sz="11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海外</a:t>
            </a:r>
            <a:r>
              <a:rPr kumimoji="0" lang="en-US" altLang="zh-TW" sz="11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Branch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969250" y="2165350"/>
            <a:ext cx="449263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sz="1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VoIP</a:t>
            </a:r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 flipH="1" flipV="1">
            <a:off x="2771775" y="2132013"/>
            <a:ext cx="792163" cy="64770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 flipH="1" flipV="1">
            <a:off x="4635500" y="2060575"/>
            <a:ext cx="0" cy="43180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H="1" flipV="1">
            <a:off x="4787900" y="2060575"/>
            <a:ext cx="0" cy="43180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095" name="Freeform 42"/>
          <p:cNvSpPr>
            <a:spLocks/>
          </p:cNvSpPr>
          <p:nvPr/>
        </p:nvSpPr>
        <p:spPr bwMode="auto">
          <a:xfrm>
            <a:off x="36513" y="3068638"/>
            <a:ext cx="2447925" cy="935037"/>
          </a:xfrm>
          <a:custGeom>
            <a:avLst/>
            <a:gdLst>
              <a:gd name="T0" fmla="*/ 2147483647 w 3213"/>
              <a:gd name="T1" fmla="*/ 2147483647 h 1549"/>
              <a:gd name="T2" fmla="*/ 2147483647 w 3213"/>
              <a:gd name="T3" fmla="*/ 2147483647 h 1549"/>
              <a:gd name="T4" fmla="*/ 2147483647 w 3213"/>
              <a:gd name="T5" fmla="*/ 2147483647 h 1549"/>
              <a:gd name="T6" fmla="*/ 2147483647 w 3213"/>
              <a:gd name="T7" fmla="*/ 2147483647 h 1549"/>
              <a:gd name="T8" fmla="*/ 2147483647 w 3213"/>
              <a:gd name="T9" fmla="*/ 2147483647 h 1549"/>
              <a:gd name="T10" fmla="*/ 2147483647 w 3213"/>
              <a:gd name="T11" fmla="*/ 2147483647 h 1549"/>
              <a:gd name="T12" fmla="*/ 2147483647 w 3213"/>
              <a:gd name="T13" fmla="*/ 2147483647 h 1549"/>
              <a:gd name="T14" fmla="*/ 2147483647 w 3213"/>
              <a:gd name="T15" fmla="*/ 2147483647 h 1549"/>
              <a:gd name="T16" fmla="*/ 2147483647 w 3213"/>
              <a:gd name="T17" fmla="*/ 2147483647 h 1549"/>
              <a:gd name="T18" fmla="*/ 2147483647 w 3213"/>
              <a:gd name="T19" fmla="*/ 2147483647 h 1549"/>
              <a:gd name="T20" fmla="*/ 2147483647 w 3213"/>
              <a:gd name="T21" fmla="*/ 2147483647 h 1549"/>
              <a:gd name="T22" fmla="*/ 2147483647 w 3213"/>
              <a:gd name="T23" fmla="*/ 2147483647 h 1549"/>
              <a:gd name="T24" fmla="*/ 2147483647 w 3213"/>
              <a:gd name="T25" fmla="*/ 2147483647 h 1549"/>
              <a:gd name="T26" fmla="*/ 2147483647 w 3213"/>
              <a:gd name="T27" fmla="*/ 2147483647 h 1549"/>
              <a:gd name="T28" fmla="*/ 2147483647 w 3213"/>
              <a:gd name="T29" fmla="*/ 2147483647 h 1549"/>
              <a:gd name="T30" fmla="*/ 2147483647 w 3213"/>
              <a:gd name="T31" fmla="*/ 2147483647 h 1549"/>
              <a:gd name="T32" fmla="*/ 2147483647 w 3213"/>
              <a:gd name="T33" fmla="*/ 2147483647 h 1549"/>
              <a:gd name="T34" fmla="*/ 2147483647 w 3213"/>
              <a:gd name="T35" fmla="*/ 2147483647 h 1549"/>
              <a:gd name="T36" fmla="*/ 2147483647 w 3213"/>
              <a:gd name="T37" fmla="*/ 2147483647 h 1549"/>
              <a:gd name="T38" fmla="*/ 2147483647 w 3213"/>
              <a:gd name="T39" fmla="*/ 2147483647 h 1549"/>
              <a:gd name="T40" fmla="*/ 2147483647 w 3213"/>
              <a:gd name="T41" fmla="*/ 2147483647 h 1549"/>
              <a:gd name="T42" fmla="*/ 2147483647 w 3213"/>
              <a:gd name="T43" fmla="*/ 2147483647 h 1549"/>
              <a:gd name="T44" fmla="*/ 2147483647 w 3213"/>
              <a:gd name="T45" fmla="*/ 2147483647 h 1549"/>
              <a:gd name="T46" fmla="*/ 2147483647 w 3213"/>
              <a:gd name="T47" fmla="*/ 2147483647 h 1549"/>
              <a:gd name="T48" fmla="*/ 2147483647 w 3213"/>
              <a:gd name="T49" fmla="*/ 2147483647 h 1549"/>
              <a:gd name="T50" fmla="*/ 2147483647 w 3213"/>
              <a:gd name="T51" fmla="*/ 2147483647 h 1549"/>
              <a:gd name="T52" fmla="*/ 2147483647 w 3213"/>
              <a:gd name="T53" fmla="*/ 2147483647 h 1549"/>
              <a:gd name="T54" fmla="*/ 2147483647 w 3213"/>
              <a:gd name="T55" fmla="*/ 2147483647 h 1549"/>
              <a:gd name="T56" fmla="*/ 2147483647 w 3213"/>
              <a:gd name="T57" fmla="*/ 2147483647 h 1549"/>
              <a:gd name="T58" fmla="*/ 2147483647 w 3213"/>
              <a:gd name="T59" fmla="*/ 2147483647 h 1549"/>
              <a:gd name="T60" fmla="*/ 2147483647 w 3213"/>
              <a:gd name="T61" fmla="*/ 2147483647 h 1549"/>
              <a:gd name="T62" fmla="*/ 2147483647 w 3213"/>
              <a:gd name="T63" fmla="*/ 2147483647 h 1549"/>
              <a:gd name="T64" fmla="*/ 2147483647 w 3213"/>
              <a:gd name="T65" fmla="*/ 2147483647 h 1549"/>
              <a:gd name="T66" fmla="*/ 2147483647 w 3213"/>
              <a:gd name="T67" fmla="*/ 2147483647 h 1549"/>
              <a:gd name="T68" fmla="*/ 2147483647 w 3213"/>
              <a:gd name="T69" fmla="*/ 2147483647 h 1549"/>
              <a:gd name="T70" fmla="*/ 2147483647 w 3213"/>
              <a:gd name="T71" fmla="*/ 2147483647 h 1549"/>
              <a:gd name="T72" fmla="*/ 2147483647 w 3213"/>
              <a:gd name="T73" fmla="*/ 2147483647 h 1549"/>
              <a:gd name="T74" fmla="*/ 2147483647 w 3213"/>
              <a:gd name="T75" fmla="*/ 2147483647 h 1549"/>
              <a:gd name="T76" fmla="*/ 2147483647 w 3213"/>
              <a:gd name="T77" fmla="*/ 2147483647 h 1549"/>
              <a:gd name="T78" fmla="*/ 2147483647 w 3213"/>
              <a:gd name="T79" fmla="*/ 0 h 1549"/>
              <a:gd name="T80" fmla="*/ 2147483647 w 3213"/>
              <a:gd name="T81" fmla="*/ 2147483647 h 1549"/>
              <a:gd name="T82" fmla="*/ 2147483647 w 3213"/>
              <a:gd name="T83" fmla="*/ 2147483647 h 1549"/>
              <a:gd name="T84" fmla="*/ 2147483647 w 3213"/>
              <a:gd name="T85" fmla="*/ 2147483647 h 1549"/>
              <a:gd name="T86" fmla="*/ 2147483647 w 3213"/>
              <a:gd name="T87" fmla="*/ 2147483647 h 1549"/>
              <a:gd name="T88" fmla="*/ 2147483647 w 3213"/>
              <a:gd name="T89" fmla="*/ 2147483647 h 1549"/>
              <a:gd name="T90" fmla="*/ 2147483647 w 3213"/>
              <a:gd name="T91" fmla="*/ 2147483647 h 1549"/>
              <a:gd name="T92" fmla="*/ 2147483647 w 3213"/>
              <a:gd name="T93" fmla="*/ 2147483647 h 1549"/>
              <a:gd name="T94" fmla="*/ 2147483647 w 3213"/>
              <a:gd name="T95" fmla="*/ 2147483647 h 1549"/>
              <a:gd name="T96" fmla="*/ 2147483647 w 3213"/>
              <a:gd name="T97" fmla="*/ 2147483647 h 15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13"/>
              <a:gd name="T148" fmla="*/ 0 h 1549"/>
              <a:gd name="T149" fmla="*/ 3213 w 3213"/>
              <a:gd name="T150" fmla="*/ 1549 h 15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13" h="1549">
                <a:moveTo>
                  <a:pt x="363" y="601"/>
                </a:moveTo>
                <a:lnTo>
                  <a:pt x="279" y="611"/>
                </a:lnTo>
                <a:lnTo>
                  <a:pt x="208" y="644"/>
                </a:lnTo>
                <a:lnTo>
                  <a:pt x="141" y="676"/>
                </a:lnTo>
                <a:lnTo>
                  <a:pt x="86" y="727"/>
                </a:lnTo>
                <a:lnTo>
                  <a:pt x="41" y="774"/>
                </a:lnTo>
                <a:lnTo>
                  <a:pt x="13" y="829"/>
                </a:lnTo>
                <a:lnTo>
                  <a:pt x="2" y="890"/>
                </a:lnTo>
                <a:lnTo>
                  <a:pt x="0" y="960"/>
                </a:lnTo>
                <a:lnTo>
                  <a:pt x="7" y="995"/>
                </a:lnTo>
                <a:lnTo>
                  <a:pt x="20" y="1022"/>
                </a:lnTo>
                <a:lnTo>
                  <a:pt x="41" y="1053"/>
                </a:lnTo>
                <a:lnTo>
                  <a:pt x="57" y="1088"/>
                </a:lnTo>
                <a:lnTo>
                  <a:pt x="121" y="1139"/>
                </a:lnTo>
                <a:lnTo>
                  <a:pt x="194" y="1189"/>
                </a:lnTo>
                <a:lnTo>
                  <a:pt x="285" y="1227"/>
                </a:lnTo>
                <a:lnTo>
                  <a:pt x="389" y="1261"/>
                </a:lnTo>
                <a:lnTo>
                  <a:pt x="494" y="1278"/>
                </a:lnTo>
                <a:lnTo>
                  <a:pt x="599" y="1281"/>
                </a:lnTo>
                <a:lnTo>
                  <a:pt x="641" y="1322"/>
                </a:lnTo>
                <a:lnTo>
                  <a:pt x="688" y="1367"/>
                </a:lnTo>
                <a:lnTo>
                  <a:pt x="744" y="1395"/>
                </a:lnTo>
                <a:lnTo>
                  <a:pt x="804" y="1428"/>
                </a:lnTo>
                <a:lnTo>
                  <a:pt x="874" y="1456"/>
                </a:lnTo>
                <a:lnTo>
                  <a:pt x="943" y="1472"/>
                </a:lnTo>
                <a:lnTo>
                  <a:pt x="1026" y="1483"/>
                </a:lnTo>
                <a:lnTo>
                  <a:pt x="1114" y="1486"/>
                </a:lnTo>
                <a:lnTo>
                  <a:pt x="1202" y="1480"/>
                </a:lnTo>
                <a:lnTo>
                  <a:pt x="1290" y="1470"/>
                </a:lnTo>
                <a:lnTo>
                  <a:pt x="1374" y="1447"/>
                </a:lnTo>
                <a:lnTo>
                  <a:pt x="1445" y="1418"/>
                </a:lnTo>
                <a:lnTo>
                  <a:pt x="1505" y="1455"/>
                </a:lnTo>
                <a:lnTo>
                  <a:pt x="1574" y="1488"/>
                </a:lnTo>
                <a:lnTo>
                  <a:pt x="1652" y="1517"/>
                </a:lnTo>
                <a:lnTo>
                  <a:pt x="1740" y="1533"/>
                </a:lnTo>
                <a:lnTo>
                  <a:pt x="1831" y="1545"/>
                </a:lnTo>
                <a:lnTo>
                  <a:pt x="1923" y="1548"/>
                </a:lnTo>
                <a:lnTo>
                  <a:pt x="2020" y="1542"/>
                </a:lnTo>
                <a:lnTo>
                  <a:pt x="2121" y="1528"/>
                </a:lnTo>
                <a:lnTo>
                  <a:pt x="2276" y="1481"/>
                </a:lnTo>
                <a:lnTo>
                  <a:pt x="2410" y="1424"/>
                </a:lnTo>
                <a:lnTo>
                  <a:pt x="2518" y="1349"/>
                </a:lnTo>
                <a:lnTo>
                  <a:pt x="2572" y="1312"/>
                </a:lnTo>
                <a:lnTo>
                  <a:pt x="2608" y="1265"/>
                </a:lnTo>
                <a:lnTo>
                  <a:pt x="2767" y="1248"/>
                </a:lnTo>
                <a:lnTo>
                  <a:pt x="2895" y="1209"/>
                </a:lnTo>
                <a:lnTo>
                  <a:pt x="3002" y="1173"/>
                </a:lnTo>
                <a:lnTo>
                  <a:pt x="3087" y="1124"/>
                </a:lnTo>
                <a:lnTo>
                  <a:pt x="3145" y="1073"/>
                </a:lnTo>
                <a:lnTo>
                  <a:pt x="3191" y="1009"/>
                </a:lnTo>
                <a:lnTo>
                  <a:pt x="3197" y="983"/>
                </a:lnTo>
                <a:lnTo>
                  <a:pt x="3206" y="953"/>
                </a:lnTo>
                <a:lnTo>
                  <a:pt x="3212" y="927"/>
                </a:lnTo>
                <a:lnTo>
                  <a:pt x="3208" y="892"/>
                </a:lnTo>
                <a:lnTo>
                  <a:pt x="3197" y="835"/>
                </a:lnTo>
                <a:lnTo>
                  <a:pt x="3168" y="786"/>
                </a:lnTo>
                <a:lnTo>
                  <a:pt x="3135" y="737"/>
                </a:lnTo>
                <a:lnTo>
                  <a:pt x="3097" y="692"/>
                </a:lnTo>
                <a:lnTo>
                  <a:pt x="3050" y="655"/>
                </a:lnTo>
                <a:lnTo>
                  <a:pt x="2994" y="627"/>
                </a:lnTo>
                <a:lnTo>
                  <a:pt x="2868" y="575"/>
                </a:lnTo>
                <a:lnTo>
                  <a:pt x="2878" y="532"/>
                </a:lnTo>
                <a:lnTo>
                  <a:pt x="2880" y="488"/>
                </a:lnTo>
                <a:lnTo>
                  <a:pt x="2881" y="453"/>
                </a:lnTo>
                <a:lnTo>
                  <a:pt x="2864" y="426"/>
                </a:lnTo>
                <a:lnTo>
                  <a:pt x="2840" y="365"/>
                </a:lnTo>
                <a:lnTo>
                  <a:pt x="2794" y="306"/>
                </a:lnTo>
                <a:lnTo>
                  <a:pt x="2738" y="256"/>
                </a:lnTo>
                <a:lnTo>
                  <a:pt x="2661" y="210"/>
                </a:lnTo>
                <a:lnTo>
                  <a:pt x="2587" y="181"/>
                </a:lnTo>
                <a:lnTo>
                  <a:pt x="2496" y="161"/>
                </a:lnTo>
                <a:lnTo>
                  <a:pt x="2400" y="153"/>
                </a:lnTo>
                <a:lnTo>
                  <a:pt x="2285" y="163"/>
                </a:lnTo>
                <a:lnTo>
                  <a:pt x="2188" y="194"/>
                </a:lnTo>
                <a:lnTo>
                  <a:pt x="2132" y="149"/>
                </a:lnTo>
                <a:lnTo>
                  <a:pt x="2076" y="112"/>
                </a:lnTo>
                <a:lnTo>
                  <a:pt x="2007" y="84"/>
                </a:lnTo>
                <a:lnTo>
                  <a:pt x="1929" y="55"/>
                </a:lnTo>
                <a:lnTo>
                  <a:pt x="1773" y="15"/>
                </a:lnTo>
                <a:lnTo>
                  <a:pt x="1584" y="0"/>
                </a:lnTo>
                <a:lnTo>
                  <a:pt x="1387" y="15"/>
                </a:lnTo>
                <a:lnTo>
                  <a:pt x="1214" y="48"/>
                </a:lnTo>
                <a:lnTo>
                  <a:pt x="1143" y="81"/>
                </a:lnTo>
                <a:lnTo>
                  <a:pt x="1072" y="114"/>
                </a:lnTo>
                <a:lnTo>
                  <a:pt x="1018" y="155"/>
                </a:lnTo>
                <a:lnTo>
                  <a:pt x="973" y="198"/>
                </a:lnTo>
                <a:lnTo>
                  <a:pt x="859" y="176"/>
                </a:lnTo>
                <a:lnTo>
                  <a:pt x="741" y="181"/>
                </a:lnTo>
                <a:lnTo>
                  <a:pt x="648" y="200"/>
                </a:lnTo>
                <a:lnTo>
                  <a:pt x="564" y="223"/>
                </a:lnTo>
                <a:lnTo>
                  <a:pt x="492" y="265"/>
                </a:lnTo>
                <a:lnTo>
                  <a:pt x="433" y="319"/>
                </a:lnTo>
                <a:lnTo>
                  <a:pt x="392" y="370"/>
                </a:lnTo>
                <a:lnTo>
                  <a:pt x="359" y="435"/>
                </a:lnTo>
                <a:lnTo>
                  <a:pt x="353" y="496"/>
                </a:lnTo>
                <a:lnTo>
                  <a:pt x="352" y="531"/>
                </a:lnTo>
                <a:lnTo>
                  <a:pt x="355" y="566"/>
                </a:lnTo>
                <a:lnTo>
                  <a:pt x="363" y="596"/>
                </a:lnTo>
                <a:lnTo>
                  <a:pt x="363" y="601"/>
                </a:lnTo>
              </a:path>
            </a:pathLst>
          </a:custGeom>
          <a:gradFill rotWithShape="0">
            <a:gsLst>
              <a:gs pos="0">
                <a:srgbClr val="BFBFFF"/>
              </a:gs>
              <a:gs pos="100000">
                <a:srgbClr val="F2F2FF"/>
              </a:gs>
            </a:gsLst>
            <a:lin ang="2700000" scaled="1"/>
          </a:gradFill>
          <a:ln w="9525" cap="rnd">
            <a:noFill/>
            <a:round/>
            <a:headEnd/>
            <a:tailEnd/>
          </a:ln>
          <a:effectLst>
            <a:prstShdw prst="shdw17" dist="17961" dir="2700000">
              <a:srgbClr val="73739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zh-TW" altLang="en-US"/>
          </a:p>
        </p:txBody>
      </p:sp>
      <p:sp>
        <p:nvSpPr>
          <p:cNvPr id="426027" name="Rectangle 43"/>
          <p:cNvSpPr>
            <a:spLocks noChangeArrowheads="1"/>
          </p:cNvSpPr>
          <p:nvPr/>
        </p:nvSpPr>
        <p:spPr bwMode="auto">
          <a:xfrm>
            <a:off x="971550" y="3160713"/>
            <a:ext cx="1211263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Internet</a:t>
            </a:r>
          </a:p>
        </p:txBody>
      </p:sp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1295400" y="3740150"/>
            <a:ext cx="592138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WiFi</a:t>
            </a:r>
          </a:p>
        </p:txBody>
      </p:sp>
      <p:pic>
        <p:nvPicPr>
          <p:cNvPr id="3098" name="Picture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213" y="3357563"/>
            <a:ext cx="403225" cy="719137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099" name="Text Box 54"/>
          <p:cNvSpPr txBox="1">
            <a:spLocks noChangeArrowheads="1"/>
          </p:cNvSpPr>
          <p:nvPr/>
        </p:nvSpPr>
        <p:spPr bwMode="auto">
          <a:xfrm>
            <a:off x="681038" y="3862388"/>
            <a:ext cx="795337" cy="304800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1400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Android</a:t>
            </a: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flipH="1" flipV="1">
            <a:off x="2484438" y="3644900"/>
            <a:ext cx="503237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aphicFrame>
        <p:nvGraphicFramePr>
          <p:cNvPr id="3074" name="Object 57"/>
          <p:cNvGraphicFramePr>
            <a:graphicFrameLocks noChangeAspect="1"/>
          </p:cNvGraphicFramePr>
          <p:nvPr/>
        </p:nvGraphicFramePr>
        <p:xfrm>
          <a:off x="900113" y="3525838"/>
          <a:ext cx="1258887" cy="238125"/>
        </p:xfrm>
        <a:graphic>
          <a:graphicData uri="http://schemas.openxmlformats.org/presentationml/2006/ole">
            <p:oleObj spid="_x0000_s287758" name="PhotoImpact" r:id="rId7" imgW="3238095" imgH="660317" progId="PI3.Image">
              <p:embed/>
            </p:oleObj>
          </a:graphicData>
        </a:graphic>
      </p:graphicFrame>
      <p:pic>
        <p:nvPicPr>
          <p:cNvPr id="3101" name="Picture 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2565400"/>
            <a:ext cx="452437" cy="647700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 type="none" w="lg" len="lg"/>
          </a:ln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044575" y="4437063"/>
            <a:ext cx="1603375" cy="1271587"/>
            <a:chOff x="4279" y="1887"/>
            <a:chExt cx="960" cy="720"/>
          </a:xfrm>
        </p:grpSpPr>
        <p:pic>
          <p:nvPicPr>
            <p:cNvPr id="3121" name="Picture 22" descr="Lclou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" y="1887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450" y="2187"/>
              <a:ext cx="701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zh-TW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</a:rPr>
                <a:t>CHT i080</a:t>
              </a:r>
            </a:p>
          </p:txBody>
        </p:sp>
      </p:grpSp>
      <p:sp>
        <p:nvSpPr>
          <p:cNvPr id="3103" name="Line 24"/>
          <p:cNvSpPr>
            <a:spLocks noChangeShapeType="1"/>
          </p:cNvSpPr>
          <p:nvPr/>
        </p:nvSpPr>
        <p:spPr bwMode="auto">
          <a:xfrm flipV="1">
            <a:off x="2413000" y="4221163"/>
            <a:ext cx="863600" cy="503237"/>
          </a:xfrm>
          <a:prstGeom prst="line">
            <a:avLst/>
          </a:prstGeom>
          <a:noFill/>
          <a:ln w="28575">
            <a:solidFill>
              <a:srgbClr val="4597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TW" altLang="en-US"/>
          </a:p>
        </p:txBody>
      </p: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2195513" y="2492375"/>
            <a:ext cx="811212" cy="493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MOSA</a:t>
            </a:r>
            <a:r>
              <a:rPr kumimoji="0" lang="zh-TW" altLang="en-US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kumimoji="0" lang="en-US" altLang="zh-TW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E1 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635375" y="2060575"/>
            <a:ext cx="811213" cy="492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MOSA</a:t>
            </a:r>
          </a:p>
          <a:p>
            <a:pPr algn="ctr">
              <a:defRPr/>
            </a:pPr>
            <a:r>
              <a:rPr kumimoji="0" lang="en-US" altLang="zh-TW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E1 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508625" y="2708275"/>
            <a:ext cx="811213" cy="492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MOSA FXS 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052638" y="3213100"/>
            <a:ext cx="1098550" cy="430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Ethernet</a:t>
            </a:r>
          </a:p>
          <a:p>
            <a:pPr algn="ctr"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MOSA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413000" y="4221163"/>
            <a:ext cx="811213" cy="492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MOSA</a:t>
            </a:r>
          </a:p>
          <a:p>
            <a:pPr algn="ctr">
              <a:defRPr/>
            </a:pPr>
            <a:r>
              <a:rPr kumimoji="0"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E1 </a:t>
            </a:r>
          </a:p>
        </p:txBody>
      </p:sp>
      <p:sp>
        <p:nvSpPr>
          <p:cNvPr id="3109" name="Line 24"/>
          <p:cNvSpPr>
            <a:spLocks noChangeShapeType="1"/>
          </p:cNvSpPr>
          <p:nvPr/>
        </p:nvSpPr>
        <p:spPr bwMode="auto">
          <a:xfrm flipV="1">
            <a:off x="4500563" y="4724400"/>
            <a:ext cx="0" cy="720725"/>
          </a:xfrm>
          <a:prstGeom prst="line">
            <a:avLst/>
          </a:prstGeom>
          <a:noFill/>
          <a:ln w="28575">
            <a:solidFill>
              <a:srgbClr val="4597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TW" altLang="en-US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427538" y="4868863"/>
            <a:ext cx="811212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MOSA </a:t>
            </a:r>
          </a:p>
        </p:txBody>
      </p:sp>
      <p:graphicFrame>
        <p:nvGraphicFramePr>
          <p:cNvPr id="3075" name="Object 106"/>
          <p:cNvGraphicFramePr>
            <a:graphicFrameLocks noChangeAspect="1"/>
          </p:cNvGraphicFramePr>
          <p:nvPr/>
        </p:nvGraphicFramePr>
        <p:xfrm>
          <a:off x="6948488" y="2420938"/>
          <a:ext cx="1150937" cy="217487"/>
        </p:xfrm>
        <a:graphic>
          <a:graphicData uri="http://schemas.openxmlformats.org/presentationml/2006/ole">
            <p:oleObj spid="_x0000_s287759" name="PhotoImpact" r:id="rId9" imgW="3238095" imgH="660317" progId="PI3.Image">
              <p:embed/>
            </p:oleObj>
          </a:graphicData>
        </a:graphic>
      </p:graphicFrame>
      <p:sp>
        <p:nvSpPr>
          <p:cNvPr id="20" name="Line 24"/>
          <p:cNvSpPr>
            <a:spLocks noChangeShapeType="1"/>
          </p:cNvSpPr>
          <p:nvPr/>
        </p:nvSpPr>
        <p:spPr bwMode="auto">
          <a:xfrm flipH="1" flipV="1">
            <a:off x="2700338" y="2205038"/>
            <a:ext cx="792162" cy="64770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112" name="文字方塊 70"/>
          <p:cNvSpPr txBox="1">
            <a:spLocks noChangeArrowheads="1"/>
          </p:cNvSpPr>
          <p:nvPr/>
        </p:nvSpPr>
        <p:spPr bwMode="auto">
          <a:xfrm>
            <a:off x="5219700" y="234950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SIP</a:t>
            </a:r>
            <a:endParaRPr lang="zh-TW" altLang="en-US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3708400" y="5157788"/>
            <a:ext cx="1603375" cy="1273175"/>
            <a:chOff x="4279" y="1887"/>
            <a:chExt cx="960" cy="720"/>
          </a:xfrm>
        </p:grpSpPr>
        <p:pic>
          <p:nvPicPr>
            <p:cNvPr id="3119" name="Picture 22" descr="Lclou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" y="1887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>
              <a:off x="4450" y="2187"/>
              <a:ext cx="701" cy="1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zh-TW" altLang="en-US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遠傳</a:t>
              </a:r>
              <a:endParaRPr kumimoji="0" lang="en-US" altLang="zh-TW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692275" y="1125538"/>
            <a:ext cx="1603375" cy="1273175"/>
            <a:chOff x="4279" y="1887"/>
            <a:chExt cx="960" cy="720"/>
          </a:xfrm>
        </p:grpSpPr>
        <p:pic>
          <p:nvPicPr>
            <p:cNvPr id="3117" name="Picture 22" descr="Lclou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" y="1887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Text Box 23"/>
            <p:cNvSpPr txBox="1">
              <a:spLocks noChangeArrowheads="1"/>
            </p:cNvSpPr>
            <p:nvPr/>
          </p:nvSpPr>
          <p:spPr bwMode="auto">
            <a:xfrm>
              <a:off x="4450" y="2187"/>
              <a:ext cx="701" cy="1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zh-TW" altLang="en-US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中國電信</a:t>
              </a:r>
              <a:endParaRPr kumimoji="0" lang="en-US" altLang="zh-TW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3115" name="矩形 56"/>
          <p:cNvSpPr>
            <a:spLocks noChangeArrowheads="1"/>
          </p:cNvSpPr>
          <p:nvPr/>
        </p:nvSpPr>
        <p:spPr bwMode="auto">
          <a:xfrm>
            <a:off x="5940425" y="4508500"/>
            <a:ext cx="2376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b="1" dirty="0">
                <a:latin typeface="+mn-lt"/>
                <a:ea typeface="+mn-ea"/>
              </a:rPr>
              <a:t>電話語音會議</a:t>
            </a:r>
            <a:endParaRPr lang="en-US" altLang="zh-TW" sz="2000" dirty="0">
              <a:latin typeface="+mn-lt"/>
              <a:ea typeface="+mn-ea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>
                <a:latin typeface="+mn-lt"/>
                <a:ea typeface="+mn-ea"/>
              </a:rPr>
              <a:t>提供</a:t>
            </a:r>
            <a:r>
              <a:rPr lang="en-US" altLang="zh-TW" sz="2000" dirty="0">
                <a:latin typeface="+mn-lt"/>
                <a:ea typeface="+mn-ea"/>
              </a:rPr>
              <a:t>30</a:t>
            </a:r>
            <a:r>
              <a:rPr lang="zh-TW" altLang="en-US" sz="2000" dirty="0">
                <a:latin typeface="+mn-lt"/>
                <a:ea typeface="+mn-ea"/>
              </a:rPr>
              <a:t>方以電話</a:t>
            </a:r>
            <a:endParaRPr lang="en-US" altLang="zh-TW" sz="2000" dirty="0">
              <a:latin typeface="+mn-lt"/>
              <a:ea typeface="+mn-ea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>
                <a:latin typeface="+mn-lt"/>
                <a:ea typeface="+mn-ea"/>
              </a:rPr>
              <a:t>同時進行語音交談</a:t>
            </a:r>
          </a:p>
        </p:txBody>
      </p:sp>
      <p:sp>
        <p:nvSpPr>
          <p:cNvPr id="3116" name="標題 54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en-US" altLang="zh-TW" smtClean="0"/>
              <a:t>Audio Conference </a:t>
            </a:r>
            <a:r>
              <a:rPr lang="zh-TW" altLang="en-US" smtClean="0"/>
              <a:t>會議系統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3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smtClean="0"/>
              <a:t>電話語音會議型態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28688"/>
            <a:ext cx="8181975" cy="4660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600" b="1" smtClean="0"/>
              <a:t>Model 1</a:t>
            </a:r>
            <a:r>
              <a:rPr lang="zh-TW" altLang="en-US" sz="2600" b="1" smtClean="0"/>
              <a:t>－一般會議</a:t>
            </a:r>
            <a:endParaRPr lang="en-US" altLang="zh-TW" sz="2600" b="1" smtClean="0"/>
          </a:p>
          <a:p>
            <a:pPr lvl="1">
              <a:buFont typeface="Wingdings" pitchFamily="2" charset="2"/>
              <a:buChar char=")"/>
            </a:pPr>
            <a:r>
              <a:rPr lang="zh-TW" altLang="en-US" sz="2000" smtClean="0"/>
              <a:t>說明：由會議發起人事先預約，使用者告知時間、主旨、內容、會議室編號及密碼，開會時，與會者撥入會議室。</a:t>
            </a:r>
            <a:endParaRPr lang="en-US" altLang="zh-TW" sz="2000" smtClean="0"/>
          </a:p>
          <a:p>
            <a:pPr>
              <a:buFontTx/>
              <a:buNone/>
            </a:pPr>
            <a:r>
              <a:rPr lang="en-US" altLang="zh-TW" sz="2600" b="1" smtClean="0"/>
              <a:t>Model 2</a:t>
            </a:r>
            <a:r>
              <a:rPr lang="zh-TW" altLang="en-US" sz="2600" b="1" smtClean="0"/>
              <a:t>－即時會議</a:t>
            </a:r>
            <a:endParaRPr lang="en-US" altLang="zh-TW" sz="2600" b="1" smtClean="0"/>
          </a:p>
          <a:p>
            <a:pPr lvl="1">
              <a:buFont typeface="Wingdings" pitchFamily="2" charset="2"/>
              <a:buChar char=")"/>
            </a:pPr>
            <a:r>
              <a:rPr lang="zh-TW" altLang="en-US" sz="2000" smtClean="0"/>
              <a:t>說明：由會議發起人即時以網頁或手機預約，使用者告知時間、主旨、內容、會議室編號及密碼，開會時，與會者撥入會議室。</a:t>
            </a:r>
            <a:endParaRPr lang="en-US" altLang="zh-TW" sz="2000" smtClean="0"/>
          </a:p>
          <a:p>
            <a:pPr>
              <a:buFontTx/>
              <a:buNone/>
            </a:pPr>
            <a:r>
              <a:rPr lang="en-US" altLang="zh-TW" sz="2600" b="1" smtClean="0"/>
              <a:t>Model 3</a:t>
            </a:r>
            <a:r>
              <a:rPr lang="zh-TW" altLang="en-US" sz="2600" b="1" smtClean="0"/>
              <a:t>－自動撥出會議</a:t>
            </a:r>
            <a:endParaRPr lang="en-US" altLang="zh-TW" sz="2600" b="1" smtClean="0"/>
          </a:p>
          <a:p>
            <a:pPr lvl="1">
              <a:buFont typeface="Wingdings" pitchFamily="2" charset="2"/>
              <a:buChar char=")"/>
            </a:pPr>
            <a:r>
              <a:rPr lang="zh-TW" altLang="en-US" sz="2000" smtClean="0"/>
              <a:t>說明：由會議發起人事先預約可設定各會議參與成員的電話，由系統自動撥出，加入會議室。</a:t>
            </a:r>
            <a:endParaRPr lang="en-US" altLang="zh-TW" sz="2000" smtClean="0"/>
          </a:p>
          <a:p>
            <a:pPr lvl="1">
              <a:buFontTx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3820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標準功能如下：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)"/>
            </a:pPr>
            <a:r>
              <a:rPr lang="zh-TW" altLang="en-US" sz="2400" smtClean="0"/>
              <a:t>會議預約功能（含資源控管，避免超出資源使用上限）</a:t>
            </a:r>
            <a:endParaRPr lang="en-US" altLang="zh-TW" sz="2400" smtClean="0"/>
          </a:p>
          <a:p>
            <a:pPr lvl="2">
              <a:lnSpc>
                <a:spcPct val="90000"/>
              </a:lnSpc>
            </a:pPr>
            <a:r>
              <a:rPr lang="zh-TW" altLang="en-US" sz="2200" smtClean="0"/>
              <a:t>網頁</a:t>
            </a:r>
            <a:endParaRPr lang="en-US" altLang="zh-TW" sz="2200" smtClean="0"/>
          </a:p>
          <a:p>
            <a:pPr lvl="1">
              <a:lnSpc>
                <a:spcPct val="90000"/>
              </a:lnSpc>
              <a:buFont typeface="Wingdings" pitchFamily="2" charset="2"/>
              <a:buChar char=")"/>
            </a:pPr>
            <a:r>
              <a:rPr lang="zh-TW" altLang="en-US" sz="2400" smtClean="0"/>
              <a:t>會議進行功能</a:t>
            </a:r>
          </a:p>
          <a:p>
            <a:pPr lvl="2">
              <a:lnSpc>
                <a:spcPct val="90000"/>
              </a:lnSpc>
            </a:pPr>
            <a:r>
              <a:rPr lang="zh-TW" altLang="en-US" sz="2200" smtClean="0">
                <a:solidFill>
                  <a:srgbClr val="0033CC"/>
                </a:solidFill>
              </a:rPr>
              <a:t>會議身分驗證功能</a:t>
            </a:r>
            <a:r>
              <a:rPr lang="zh-TW" altLang="en-US" sz="2200" smtClean="0"/>
              <a:t>，避免未經授權即加入會議室，會議室密碼驗證</a:t>
            </a:r>
          </a:p>
          <a:p>
            <a:pPr lvl="2">
              <a:lnSpc>
                <a:spcPct val="90000"/>
              </a:lnSpc>
            </a:pPr>
            <a:r>
              <a:rPr lang="zh-TW" altLang="en-US" sz="2200" smtClean="0">
                <a:solidFill>
                  <a:srgbClr val="0033CC"/>
                </a:solidFill>
              </a:rPr>
              <a:t>會議外撥功能</a:t>
            </a:r>
            <a:r>
              <a:rPr lang="zh-TW" altLang="en-US" sz="2200" smtClean="0"/>
              <a:t>，可由會議主席外撥至受邀者</a:t>
            </a:r>
            <a:endParaRPr lang="en-US" altLang="zh-TW" sz="2200" smtClean="0"/>
          </a:p>
          <a:p>
            <a:pPr lvl="2">
              <a:lnSpc>
                <a:spcPct val="90000"/>
              </a:lnSpc>
            </a:pPr>
            <a:r>
              <a:rPr lang="zh-TW" altLang="en-US" sz="2200" smtClean="0">
                <a:solidFill>
                  <a:srgbClr val="0033CC"/>
                </a:solidFill>
              </a:rPr>
              <a:t>品質優化功能</a:t>
            </a:r>
            <a:r>
              <a:rPr lang="zh-TW" altLang="en-US" sz="2200" smtClean="0"/>
              <a:t>，提供前述各項音質優化之處理</a:t>
            </a:r>
            <a:endParaRPr lang="en-US" altLang="zh-TW" sz="2200" smtClean="0"/>
          </a:p>
          <a:p>
            <a:pPr lvl="2">
              <a:lnSpc>
                <a:spcPct val="90000"/>
              </a:lnSpc>
            </a:pPr>
            <a:r>
              <a:rPr lang="zh-TW" altLang="en-US" sz="2200" smtClean="0">
                <a:solidFill>
                  <a:srgbClr val="0033CC"/>
                </a:solidFill>
              </a:rPr>
              <a:t>群呼功能，</a:t>
            </a:r>
            <a:r>
              <a:rPr lang="zh-TW" altLang="en-US" sz="2200" smtClean="0"/>
              <a:t>可事先設定群組號碼，會議中於</a:t>
            </a:r>
            <a:r>
              <a:rPr lang="en-US" altLang="zh-TW" sz="2200" smtClean="0"/>
              <a:t>WEB</a:t>
            </a:r>
            <a:r>
              <a:rPr lang="zh-TW" altLang="en-US" sz="2200" smtClean="0"/>
              <a:t>控制群組自動撥出</a:t>
            </a:r>
            <a:endParaRPr lang="en-US" altLang="zh-TW" sz="2200" smtClean="0"/>
          </a:p>
          <a:p>
            <a:pPr lvl="2">
              <a:lnSpc>
                <a:spcPct val="90000"/>
              </a:lnSpc>
            </a:pPr>
            <a:r>
              <a:rPr lang="zh-TW" altLang="en-US" sz="2200" smtClean="0">
                <a:solidFill>
                  <a:srgbClr val="0033CC"/>
                </a:solidFill>
              </a:rPr>
              <a:t>全程錄音功能，</a:t>
            </a:r>
            <a:r>
              <a:rPr lang="zh-TW" altLang="en-US" sz="2200" smtClean="0"/>
              <a:t>可於預約時要求會議全程錄音，提供於會議結束後由預約者或會議主席調閱錄音</a:t>
            </a:r>
            <a:endParaRPr lang="en-US" altLang="zh-TW" sz="2200" smtClean="0"/>
          </a:p>
          <a:p>
            <a:pPr lvl="2">
              <a:lnSpc>
                <a:spcPct val="90000"/>
              </a:lnSpc>
            </a:pPr>
            <a:r>
              <a:rPr lang="zh-TW" altLang="en-US" sz="2200" smtClean="0">
                <a:solidFill>
                  <a:srgbClr val="0033CC"/>
                </a:solidFill>
              </a:rPr>
              <a:t>會議狀況顯示</a:t>
            </a:r>
            <a:r>
              <a:rPr lang="zh-TW" altLang="en-US" sz="2200" smtClean="0"/>
              <a:t>，可顯示所有與會者的來電資料。</a:t>
            </a:r>
            <a:endParaRPr lang="en-US" altLang="zh-TW" sz="2200" smtClean="0"/>
          </a:p>
          <a:p>
            <a:pPr lvl="2">
              <a:lnSpc>
                <a:spcPct val="90000"/>
              </a:lnSpc>
            </a:pPr>
            <a:endParaRPr lang="zh-TW" altLang="en-US" sz="1800" smtClean="0"/>
          </a:p>
        </p:txBody>
      </p:sp>
      <p:sp>
        <p:nvSpPr>
          <p:cNvPr id="6144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電話語音會議系統主要功能介紹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圖片 82" descr="電塔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643050"/>
            <a:ext cx="1205859" cy="1581152"/>
          </a:xfrm>
          <a:prstGeom prst="rect">
            <a:avLst/>
          </a:prstGeom>
        </p:spPr>
      </p:pic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5940425" y="4149725"/>
            <a:ext cx="2808288" cy="21590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6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 anchorCtr="1"/>
          <a:lstStyle/>
          <a:p>
            <a:pPr>
              <a:defRPr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商旅 行</a:t>
            </a: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動分機</a:t>
            </a:r>
            <a:endParaRPr lang="zh-TW" altLang="en-US" b="1" dirty="0">
              <a:solidFill>
                <a:srgbClr val="000066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 flipH="1" flipV="1">
            <a:off x="6516688" y="3644900"/>
            <a:ext cx="719137" cy="647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zh-TW" altLang="en-US" smtClean="0"/>
              <a:t>傻瓜進階到智慧型交換機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68313" y="3213100"/>
            <a:ext cx="4679950" cy="3078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總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公司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7462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1189038" y="2438400"/>
            <a:ext cx="71913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20335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 flipH="1">
            <a:off x="21780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H="1">
            <a:off x="23225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 flipH="1" flipV="1">
            <a:off x="2466975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2700338" y="3627438"/>
            <a:ext cx="3097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 flipV="1">
            <a:off x="26098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1601788" y="2889250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V="1">
            <a:off x="18907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296988" y="2359025"/>
            <a:ext cx="1619250" cy="82867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7191" name="Line 96"/>
          <p:cNvSpPr>
            <a:spLocks noChangeShapeType="1"/>
          </p:cNvSpPr>
          <p:nvPr/>
        </p:nvSpPr>
        <p:spPr bwMode="auto">
          <a:xfrm>
            <a:off x="2124075" y="52117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2" name="Text Box 5"/>
          <p:cNvSpPr txBox="1">
            <a:spLocks noChangeArrowheads="1"/>
          </p:cNvSpPr>
          <p:nvPr/>
        </p:nvSpPr>
        <p:spPr bwMode="auto">
          <a:xfrm>
            <a:off x="684213" y="3398838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474788" y="4637088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V="1">
            <a:off x="1946275" y="46370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 flipH="1" flipV="1">
            <a:off x="2628900" y="463550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1286" name="Picture 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2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40" descr="ADSLmodem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3877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4429125" y="37099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7238" y="1863725"/>
            <a:ext cx="647700" cy="647700"/>
            <a:chOff x="4299" y="2205"/>
            <a:chExt cx="616" cy="726"/>
          </a:xfrm>
        </p:grpSpPr>
        <p:pic>
          <p:nvPicPr>
            <p:cNvPr id="11339" name="Picture 11" descr="Administrator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1" name="Picture 13" descr="Corded-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91" name="Picture 78" descr="MOSA 46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3482975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192" descr="new cabi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986213"/>
            <a:ext cx="15128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Text Box 193"/>
          <p:cNvSpPr txBox="1">
            <a:spLocks noChangeArrowheads="1"/>
          </p:cNvSpPr>
          <p:nvPr/>
        </p:nvSpPr>
        <p:spPr bwMode="auto">
          <a:xfrm>
            <a:off x="1609725" y="4203700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11294" name="Picture 19" descr="4600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986213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Rectangle 91"/>
          <p:cNvSpPr>
            <a:spLocks noChangeArrowheads="1"/>
          </p:cNvSpPr>
          <p:nvPr/>
        </p:nvSpPr>
        <p:spPr bwMode="auto">
          <a:xfrm>
            <a:off x="3060700" y="4178300"/>
            <a:ext cx="12239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智慧號碼系統</a:t>
            </a:r>
          </a:p>
          <a:p>
            <a:pPr algn="ctr" eaLnBrk="0" hangingPunct="0"/>
            <a:r>
              <a:rPr lang="zh-TW" altLang="en-US" sz="1200" b="1"/>
              <a:t>行動分機模組</a:t>
            </a:r>
          </a:p>
        </p:txBody>
      </p:sp>
      <p:pic>
        <p:nvPicPr>
          <p:cNvPr id="11296" name="Picture 19" descr="4600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867150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Line 129"/>
          <p:cNvSpPr>
            <a:spLocks noChangeShapeType="1"/>
          </p:cNvSpPr>
          <p:nvPr/>
        </p:nvSpPr>
        <p:spPr bwMode="auto">
          <a:xfrm flipH="1">
            <a:off x="3636963" y="3629025"/>
            <a:ext cx="0" cy="28733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298" name="Picture 71" descr="A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49958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9" name="Text Box 72"/>
          <p:cNvSpPr txBox="1">
            <a:spLocks noChangeArrowheads="1"/>
          </p:cNvSpPr>
          <p:nvPr/>
        </p:nvSpPr>
        <p:spPr bwMode="auto">
          <a:xfrm>
            <a:off x="842963" y="52974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自動總機</a:t>
            </a:r>
          </a:p>
        </p:txBody>
      </p:sp>
      <p:sp>
        <p:nvSpPr>
          <p:cNvPr id="74" name="Text Box 66"/>
          <p:cNvSpPr txBox="1">
            <a:spLocks noChangeArrowheads="1"/>
          </p:cNvSpPr>
          <p:nvPr/>
        </p:nvSpPr>
        <p:spPr bwMode="auto">
          <a:xfrm>
            <a:off x="7385050" y="5445125"/>
            <a:ext cx="998538" cy="425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NB/PC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Soft Phone</a:t>
            </a:r>
          </a:p>
        </p:txBody>
      </p:sp>
      <p:pic>
        <p:nvPicPr>
          <p:cNvPr id="75" name="Picture 67" descr="NoteBookP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75563" y="4940300"/>
            <a:ext cx="4111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2"/>
          <p:cNvSpPr txBox="1">
            <a:spLocks noChangeArrowheads="1"/>
          </p:cNvSpPr>
          <p:nvPr/>
        </p:nvSpPr>
        <p:spPr bwMode="auto">
          <a:xfrm>
            <a:off x="6235700" y="5470525"/>
            <a:ext cx="11715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latin typeface="+mn-lt"/>
                <a:ea typeface="+mn-ea"/>
                <a:cs typeface="Arial" charset="0"/>
              </a:rPr>
              <a:t>智</a:t>
            </a:r>
            <a:r>
              <a:rPr lang="zh-TW" altLang="en-US" sz="1200" b="1" dirty="0">
                <a:latin typeface="+mn-lt"/>
                <a:ea typeface="+mn-ea"/>
                <a:cs typeface="Arial" charset="0"/>
              </a:rPr>
              <a:t>慧</a:t>
            </a:r>
            <a:r>
              <a:rPr lang="zh-CN" altLang="en-US" sz="1200" b="1" dirty="0">
                <a:latin typeface="+mn-lt"/>
                <a:ea typeface="+mn-ea"/>
                <a:cs typeface="Arial" charset="0"/>
              </a:rPr>
              <a:t>手機</a:t>
            </a:r>
            <a:endParaRPr lang="en-US" altLang="zh-CN" sz="1200" b="1" dirty="0">
              <a:latin typeface="+mn-lt"/>
              <a:ea typeface="+mn-ea"/>
              <a:cs typeface="Arial" charset="0"/>
            </a:endParaRPr>
          </a:p>
          <a:p>
            <a:pPr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APP</a:t>
            </a:r>
            <a:endParaRPr lang="zh-TW" altLang="en-US" sz="12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79" name="Picture 7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00" y="4868863"/>
            <a:ext cx="277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圖片 79" descr="1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652963"/>
            <a:ext cx="719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9" descr="Wireless Modem Wireless Gatewa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4076700"/>
            <a:ext cx="1905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93"/>
          <p:cNvSpPr>
            <a:spLocks noChangeArrowheads="1"/>
          </p:cNvSpPr>
          <p:nvPr/>
        </p:nvSpPr>
        <p:spPr bwMode="auto">
          <a:xfrm>
            <a:off x="1908175" y="5480050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桌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84" name="Line 4"/>
          <p:cNvSpPr>
            <a:spLocks noChangeShapeType="1"/>
          </p:cNvSpPr>
          <p:nvPr/>
        </p:nvSpPr>
        <p:spPr bwMode="auto">
          <a:xfrm flipV="1">
            <a:off x="6211888" y="2403475"/>
            <a:ext cx="0" cy="12239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03825" y="1917700"/>
            <a:ext cx="1871663" cy="1008063"/>
            <a:chOff x="1791" y="2115"/>
            <a:chExt cx="2268" cy="1089"/>
          </a:xfrm>
        </p:grpSpPr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724775" y="1754188"/>
            <a:ext cx="574675" cy="576262"/>
            <a:chOff x="1376" y="935"/>
            <a:chExt cx="560" cy="540"/>
          </a:xfrm>
        </p:grpSpPr>
        <p:pic>
          <p:nvPicPr>
            <p:cNvPr id="11321" name="Picture 4" descr="j04326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2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7724775" y="2401888"/>
            <a:ext cx="647700" cy="719137"/>
            <a:chOff x="625" y="1031"/>
            <a:chExt cx="570" cy="585"/>
          </a:xfrm>
        </p:grpSpPr>
        <p:pic>
          <p:nvPicPr>
            <p:cNvPr id="11319" name="Picture 28" descr="j043393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0" name="Picture 29" descr="347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5219700" y="2997200"/>
            <a:ext cx="1871663" cy="1008063"/>
            <a:chOff x="3470" y="1945"/>
            <a:chExt cx="1316" cy="680"/>
          </a:xfrm>
        </p:grpSpPr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>
              <a:off x="3737" y="2180"/>
              <a:ext cx="77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118" name="Rectangle 93"/>
          <p:cNvSpPr>
            <a:spLocks noChangeArrowheads="1"/>
          </p:cNvSpPr>
          <p:nvPr/>
        </p:nvSpPr>
        <p:spPr bwMode="auto">
          <a:xfrm>
            <a:off x="7507288" y="3049588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316" name="TextBox 64"/>
          <p:cNvSpPr txBox="1">
            <a:spLocks noChangeArrowheads="1"/>
          </p:cNvSpPr>
          <p:nvPr/>
        </p:nvSpPr>
        <p:spPr bwMode="auto">
          <a:xfrm>
            <a:off x="1258888" y="769938"/>
            <a:ext cx="611981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6000"/>
              </a:spcBef>
              <a:buClr>
                <a:srgbClr val="C00000"/>
              </a:buClr>
            </a:pPr>
            <a:r>
              <a:rPr lang="zh-TW" altLang="en-US" sz="1600" b="1" dirty="0">
                <a:solidFill>
                  <a:srgbClr val="C00000"/>
                </a:solidFill>
                <a:cs typeface="Arial" charset="0"/>
              </a:rPr>
              <a:t>智慧的第二步：</a:t>
            </a:r>
            <a:r>
              <a:rPr lang="zh-TW" altLang="en-US" sz="1600" b="1" dirty="0">
                <a:solidFill>
                  <a:srgbClr val="FF0066"/>
                </a:solidFill>
                <a:cs typeface="Arial" charset="0"/>
              </a:rPr>
              <a:t>手機</a:t>
            </a:r>
            <a:r>
              <a:rPr lang="en-US" altLang="zh-TW" sz="1600" b="1" dirty="0">
                <a:solidFill>
                  <a:srgbClr val="FF0066"/>
                </a:solidFill>
                <a:cs typeface="Arial" charset="0"/>
              </a:rPr>
              <a:t>APP</a:t>
            </a:r>
            <a:r>
              <a:rPr lang="zh-TW" altLang="en-US" sz="1600" b="1" dirty="0">
                <a:solidFill>
                  <a:srgbClr val="FF0066"/>
                </a:solidFill>
                <a:cs typeface="Arial" charset="0"/>
              </a:rPr>
              <a:t>整合</a:t>
            </a:r>
            <a:endParaRPr lang="en-US" altLang="zh-TW" sz="1600" b="1" dirty="0">
              <a:solidFill>
                <a:srgbClr val="FF0066"/>
              </a:solidFill>
              <a:cs typeface="Arial" charset="0"/>
            </a:endParaRPr>
          </a:p>
          <a:p>
            <a:pPr marL="342900" indent="-342900">
              <a:spcBef>
                <a:spcPct val="16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TW" sz="1600" dirty="0">
                <a:solidFill>
                  <a:srgbClr val="0D0D0D"/>
                </a:solidFill>
                <a:cs typeface="Arial" charset="0"/>
              </a:rPr>
              <a:t>MOSA</a:t>
            </a:r>
            <a:r>
              <a:rPr lang="zh-TW" altLang="en-US" sz="1600" dirty="0">
                <a:solidFill>
                  <a:srgbClr val="0D0D0D"/>
                </a:solidFill>
                <a:cs typeface="Arial" charset="0"/>
              </a:rPr>
              <a:t> 語音應答，可直撥至當地桌機、手機</a:t>
            </a:r>
            <a:r>
              <a:rPr lang="en-US" altLang="zh-TW" sz="1600" dirty="0">
                <a:solidFill>
                  <a:srgbClr val="0D0D0D"/>
                </a:solidFill>
                <a:cs typeface="Arial" charset="0"/>
              </a:rPr>
              <a:t>APP</a:t>
            </a:r>
          </a:p>
          <a:p>
            <a:pPr marL="342900" indent="-342900">
              <a:spcBef>
                <a:spcPct val="16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1600" dirty="0">
                <a:solidFill>
                  <a:srgbClr val="0D0D0D"/>
                </a:solidFill>
                <a:cs typeface="Arial" charset="0"/>
              </a:rPr>
              <a:t>當地桌機接聽後，可轉接給手機</a:t>
            </a:r>
            <a:r>
              <a:rPr lang="en-US" altLang="zh-TW" sz="1600" dirty="0">
                <a:solidFill>
                  <a:srgbClr val="0D0D0D"/>
                </a:solidFill>
                <a:cs typeface="Arial" charset="0"/>
              </a:rPr>
              <a:t>APP</a:t>
            </a:r>
          </a:p>
          <a:p>
            <a:pPr marL="342900" indent="-342900">
              <a:spcBef>
                <a:spcPct val="16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1600" dirty="0">
                <a:solidFill>
                  <a:srgbClr val="0D0D0D"/>
                </a:solidFill>
                <a:cs typeface="Arial" charset="0"/>
              </a:rPr>
              <a:t>手機通話後，可轉接給桌機或其他手機</a:t>
            </a:r>
            <a:endParaRPr lang="en-US" altLang="zh-TW" sz="1600" dirty="0">
              <a:solidFill>
                <a:srgbClr val="0D0D0D"/>
              </a:solidFill>
              <a:cs typeface="Arial" charset="0"/>
            </a:endParaRPr>
          </a:p>
          <a:p>
            <a:pPr marL="342900" indent="-342900">
              <a:spcBef>
                <a:spcPct val="16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1600" dirty="0">
                <a:solidFill>
                  <a:srgbClr val="0D0D0D"/>
                </a:solidFill>
                <a:cs typeface="Arial" charset="0"/>
              </a:rPr>
              <a:t>手機</a:t>
            </a:r>
            <a:r>
              <a:rPr lang="en-US" altLang="zh-TW" sz="1600" dirty="0">
                <a:solidFill>
                  <a:srgbClr val="0D0D0D"/>
                </a:solidFill>
                <a:cs typeface="Arial" charset="0"/>
              </a:rPr>
              <a:t>APP</a:t>
            </a:r>
            <a:r>
              <a:rPr lang="zh-TW" altLang="en-US" sz="1600" dirty="0">
                <a:solidFill>
                  <a:srgbClr val="0D0D0D"/>
                </a:solidFill>
                <a:cs typeface="Arial" charset="0"/>
              </a:rPr>
              <a:t>可以短號直撥至桌機或群組手機，桌機抓到</a:t>
            </a:r>
            <a:r>
              <a:rPr lang="en-US" altLang="zh-TW" sz="1600" dirty="0">
                <a:solidFill>
                  <a:srgbClr val="0D0D0D"/>
                </a:solidFill>
                <a:cs typeface="Arial" charset="0"/>
              </a:rPr>
              <a:t>MOSA</a:t>
            </a:r>
            <a:r>
              <a:rPr lang="zh-TW" altLang="en-US" sz="1600" dirty="0">
                <a:solidFill>
                  <a:srgbClr val="0D0D0D"/>
                </a:solidFill>
                <a:cs typeface="Arial" charset="0"/>
              </a:rPr>
              <a:t>後可撥短號至手機</a:t>
            </a:r>
            <a:r>
              <a:rPr lang="en-US" altLang="zh-TW" sz="1600" dirty="0">
                <a:solidFill>
                  <a:srgbClr val="0D0D0D"/>
                </a:solidFill>
                <a:cs typeface="Arial" charset="0"/>
              </a:rPr>
              <a:t>APP</a:t>
            </a:r>
            <a:endParaRPr lang="zh-CN" altLang="en-US" sz="1600" dirty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圖片 87" descr="電塔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643050"/>
            <a:ext cx="1205859" cy="1581152"/>
          </a:xfrm>
          <a:prstGeom prst="rect">
            <a:avLst/>
          </a:prstGeom>
        </p:spPr>
      </p:pic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5940425" y="4149725"/>
            <a:ext cx="2808288" cy="2159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分公司</a:t>
            </a:r>
          </a:p>
        </p:txBody>
      </p:sp>
      <p:sp>
        <p:nvSpPr>
          <p:cNvPr id="133" name="Line 4"/>
          <p:cNvSpPr>
            <a:spLocks noChangeShapeType="1"/>
          </p:cNvSpPr>
          <p:nvPr/>
        </p:nvSpPr>
        <p:spPr bwMode="auto">
          <a:xfrm flipV="1">
            <a:off x="6211888" y="2403475"/>
            <a:ext cx="0" cy="12239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 flipH="1" flipV="1">
            <a:off x="6156325" y="3573463"/>
            <a:ext cx="1008063" cy="863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zh-TW" altLang="en-US" smtClean="0"/>
              <a:t>傻瓜進階到智慧型交換機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68313" y="3213100"/>
            <a:ext cx="4679950" cy="3078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總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公司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7462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1189038" y="2438400"/>
            <a:ext cx="71913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20335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 flipH="1">
            <a:off x="21780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H="1">
            <a:off x="23225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 flipH="1" flipV="1">
            <a:off x="2466975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2700338" y="3627438"/>
            <a:ext cx="3097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 flipV="1">
            <a:off x="26098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1601788" y="2889250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V="1">
            <a:off x="18907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296988" y="2359025"/>
            <a:ext cx="1619250" cy="82867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7191" name="Line 96"/>
          <p:cNvSpPr>
            <a:spLocks noChangeShapeType="1"/>
          </p:cNvSpPr>
          <p:nvPr/>
        </p:nvSpPr>
        <p:spPr bwMode="auto">
          <a:xfrm>
            <a:off x="2124075" y="52117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2" name="Text Box 5"/>
          <p:cNvSpPr txBox="1">
            <a:spLocks noChangeArrowheads="1"/>
          </p:cNvSpPr>
          <p:nvPr/>
        </p:nvSpPr>
        <p:spPr bwMode="auto">
          <a:xfrm>
            <a:off x="684213" y="3398838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474788" y="4637088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V="1">
            <a:off x="1946275" y="46370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 flipH="1" flipV="1">
            <a:off x="2628900" y="463550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2311" name="Picture 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2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40" descr="ADSLmodem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3877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4429125" y="37099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7238" y="1863725"/>
            <a:ext cx="647700" cy="647700"/>
            <a:chOff x="4299" y="2205"/>
            <a:chExt cx="616" cy="726"/>
          </a:xfrm>
        </p:grpSpPr>
        <p:pic>
          <p:nvPicPr>
            <p:cNvPr id="12373" name="Picture 11" descr="Administrator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5" name="Picture 13" descr="Corded-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16" name="Picture 78" descr="MOSA 46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3482975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192" descr="new cabi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986213"/>
            <a:ext cx="15128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Text Box 193"/>
          <p:cNvSpPr txBox="1">
            <a:spLocks noChangeArrowheads="1"/>
          </p:cNvSpPr>
          <p:nvPr/>
        </p:nvSpPr>
        <p:spPr bwMode="auto">
          <a:xfrm>
            <a:off x="1609725" y="4203700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12319" name="Picture 19" descr="4600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986213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0" name="Rectangle 91"/>
          <p:cNvSpPr>
            <a:spLocks noChangeArrowheads="1"/>
          </p:cNvSpPr>
          <p:nvPr/>
        </p:nvSpPr>
        <p:spPr bwMode="auto">
          <a:xfrm>
            <a:off x="3060700" y="4178300"/>
            <a:ext cx="12239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智慧號碼系統</a:t>
            </a:r>
          </a:p>
          <a:p>
            <a:pPr algn="ctr" eaLnBrk="0" hangingPunct="0"/>
            <a:r>
              <a:rPr lang="zh-TW" altLang="en-US" sz="1200" b="1"/>
              <a:t>行動分機模組</a:t>
            </a:r>
          </a:p>
        </p:txBody>
      </p:sp>
      <p:pic>
        <p:nvPicPr>
          <p:cNvPr id="12321" name="Picture 19" descr="4600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867150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2" name="Line 129"/>
          <p:cNvSpPr>
            <a:spLocks noChangeShapeType="1"/>
          </p:cNvSpPr>
          <p:nvPr/>
        </p:nvSpPr>
        <p:spPr bwMode="auto">
          <a:xfrm flipH="1">
            <a:off x="3636963" y="3629025"/>
            <a:ext cx="0" cy="28733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2323" name="Picture 71" descr="A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49958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4" name="Text Box 72"/>
          <p:cNvSpPr txBox="1">
            <a:spLocks noChangeArrowheads="1"/>
          </p:cNvSpPr>
          <p:nvPr/>
        </p:nvSpPr>
        <p:spPr bwMode="auto">
          <a:xfrm>
            <a:off x="842963" y="5297488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200" b="1"/>
              <a:t>自動總機</a:t>
            </a:r>
          </a:p>
        </p:txBody>
      </p:sp>
      <p:sp>
        <p:nvSpPr>
          <p:cNvPr id="82" name="Rectangle 93"/>
          <p:cNvSpPr>
            <a:spLocks noChangeArrowheads="1"/>
          </p:cNvSpPr>
          <p:nvPr/>
        </p:nvSpPr>
        <p:spPr bwMode="auto">
          <a:xfrm>
            <a:off x="1908175" y="5480050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桌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219700" y="2997200"/>
            <a:ext cx="1871663" cy="1008063"/>
            <a:chOff x="3470" y="1945"/>
            <a:chExt cx="1316" cy="680"/>
          </a:xfrm>
        </p:grpSpPr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>
              <a:off x="3737" y="2180"/>
              <a:ext cx="77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91" name="Line 17"/>
          <p:cNvSpPr>
            <a:spLocks noChangeShapeType="1"/>
          </p:cNvSpPr>
          <p:nvPr/>
        </p:nvSpPr>
        <p:spPr bwMode="auto">
          <a:xfrm>
            <a:off x="7648575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H="1">
            <a:off x="7793038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79375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2" name="Line 25"/>
          <p:cNvSpPr>
            <a:spLocks noChangeShapeType="1"/>
          </p:cNvSpPr>
          <p:nvPr/>
        </p:nvSpPr>
        <p:spPr bwMode="auto">
          <a:xfrm flipV="1">
            <a:off x="75057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5" name="Oval 20"/>
          <p:cNvSpPr>
            <a:spLocks noChangeArrowheads="1"/>
          </p:cNvSpPr>
          <p:nvPr/>
        </p:nvSpPr>
        <p:spPr bwMode="auto">
          <a:xfrm>
            <a:off x="7064375" y="3429000"/>
            <a:ext cx="1295400" cy="7207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119" name="Line 96"/>
          <p:cNvSpPr>
            <a:spLocks noChangeShapeType="1"/>
          </p:cNvSpPr>
          <p:nvPr/>
        </p:nvSpPr>
        <p:spPr bwMode="auto">
          <a:xfrm>
            <a:off x="7740650" y="57324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6227763" y="4221163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 flipV="1">
            <a:off x="7164388" y="50847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2" name="Line 25"/>
          <p:cNvSpPr>
            <a:spLocks noChangeShapeType="1"/>
          </p:cNvSpPr>
          <p:nvPr/>
        </p:nvSpPr>
        <p:spPr bwMode="auto">
          <a:xfrm flipV="1">
            <a:off x="7562850" y="530225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3" name="Line 25"/>
          <p:cNvSpPr>
            <a:spLocks noChangeShapeType="1"/>
          </p:cNvSpPr>
          <p:nvPr/>
        </p:nvSpPr>
        <p:spPr bwMode="auto">
          <a:xfrm flipH="1" flipV="1">
            <a:off x="8245475" y="5300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2337" name="Picture 95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3" y="5527675"/>
            <a:ext cx="4270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8" name="Picture 22" descr="Feature Phone dark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527675"/>
            <a:ext cx="4270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78" descr="MOSA 46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4292600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0" name="Picture 192" descr="new cabi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511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1" name="Text Box 193"/>
          <p:cNvSpPr txBox="1">
            <a:spLocks noChangeArrowheads="1"/>
          </p:cNvSpPr>
          <p:nvPr/>
        </p:nvSpPr>
        <p:spPr bwMode="auto">
          <a:xfrm>
            <a:off x="7169150" y="4868863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12342" name="Picture 71" descr="A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788" y="55165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03825" y="1917700"/>
            <a:ext cx="1871663" cy="1008063"/>
            <a:chOff x="1791" y="2115"/>
            <a:chExt cx="2268" cy="1089"/>
          </a:xfrm>
        </p:grpSpPr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38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724775" y="1754188"/>
            <a:ext cx="574675" cy="576262"/>
            <a:chOff x="1376" y="935"/>
            <a:chExt cx="560" cy="540"/>
          </a:xfrm>
        </p:grpSpPr>
        <p:pic>
          <p:nvPicPr>
            <p:cNvPr id="12353" name="Picture 4" descr="j043262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4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724775" y="2401888"/>
            <a:ext cx="647700" cy="719137"/>
            <a:chOff x="625" y="1031"/>
            <a:chExt cx="570" cy="585"/>
          </a:xfrm>
        </p:grpSpPr>
        <p:pic>
          <p:nvPicPr>
            <p:cNvPr id="12351" name="Picture 28" descr="j043393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2" name="Picture 29" descr="347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Rectangle 93"/>
          <p:cNvSpPr>
            <a:spLocks noChangeArrowheads="1"/>
          </p:cNvSpPr>
          <p:nvPr/>
        </p:nvSpPr>
        <p:spPr bwMode="auto">
          <a:xfrm>
            <a:off x="7507288" y="3049588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83" name="TextBox 64"/>
          <p:cNvSpPr txBox="1">
            <a:spLocks noChangeArrowheads="1"/>
          </p:cNvSpPr>
          <p:nvPr/>
        </p:nvSpPr>
        <p:spPr bwMode="auto">
          <a:xfrm>
            <a:off x="1258888" y="769938"/>
            <a:ext cx="6119812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C00000"/>
              </a:buClr>
              <a:defRPr/>
            </a:pPr>
            <a:r>
              <a:rPr lang="zh-TW" altLang="en-US" sz="1600" b="1" dirty="0">
                <a:solidFill>
                  <a:srgbClr val="C00000"/>
                </a:solidFill>
                <a:ea typeface="新細明體" pitchFamily="18" charset="-120"/>
                <a:cs typeface="Arial" charset="0"/>
              </a:rPr>
              <a:t>智慧的第三步：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跨據點分機整合</a:t>
            </a:r>
            <a:endParaRPr lang="en-US" altLang="zh-TW" sz="1600" b="1" dirty="0">
              <a:solidFill>
                <a:srgbClr val="FF0066"/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MOSA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 語音應答，可直撥至當地桌機、跨據點桌機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當地桌機接聽後，可轉接給跨據點桌機或手機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手機通話後，可轉接給所有據點桌機或其他手機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手機可以短號直撥至桌機或群組手機，桌機抓到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MOSA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後可撥短號至手機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5940425" y="4149725"/>
            <a:ext cx="2808288" cy="2159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分公司</a:t>
            </a:r>
          </a:p>
        </p:txBody>
      </p:sp>
      <p:sp>
        <p:nvSpPr>
          <p:cNvPr id="133" name="Line 4"/>
          <p:cNvSpPr>
            <a:spLocks noChangeShapeType="1"/>
          </p:cNvSpPr>
          <p:nvPr/>
        </p:nvSpPr>
        <p:spPr bwMode="auto">
          <a:xfrm flipV="1">
            <a:off x="6211888" y="2403475"/>
            <a:ext cx="0" cy="12239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 flipH="1" flipV="1">
            <a:off x="6156325" y="3573463"/>
            <a:ext cx="1008063" cy="863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zh-TW" altLang="en-US" smtClean="0"/>
              <a:t>傻瓜進階到智慧型交換機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68313" y="3213100"/>
            <a:ext cx="4679950" cy="3078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總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公司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7462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1189038" y="2438400"/>
            <a:ext cx="71913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20335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 flipH="1">
            <a:off x="21780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H="1">
            <a:off x="23225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 flipH="1" flipV="1">
            <a:off x="2466975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2700338" y="3627438"/>
            <a:ext cx="3097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 flipV="1">
            <a:off x="26098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1601788" y="2889250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V="1">
            <a:off x="18907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296988" y="2359025"/>
            <a:ext cx="1619250" cy="82867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7191" name="Line 96"/>
          <p:cNvSpPr>
            <a:spLocks noChangeShapeType="1"/>
          </p:cNvSpPr>
          <p:nvPr/>
        </p:nvSpPr>
        <p:spPr bwMode="auto">
          <a:xfrm>
            <a:off x="2124075" y="52117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2" name="Text Box 5"/>
          <p:cNvSpPr txBox="1">
            <a:spLocks noChangeArrowheads="1"/>
          </p:cNvSpPr>
          <p:nvPr/>
        </p:nvSpPr>
        <p:spPr bwMode="auto">
          <a:xfrm>
            <a:off x="611188" y="3429000"/>
            <a:ext cx="687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474788" y="4222750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V="1">
            <a:off x="1946275" y="4222750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 flipH="1" flipV="1">
            <a:off x="2628900" y="4221163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3335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06975"/>
            <a:ext cx="42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40" descr="ADSLmodem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3877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4429125" y="37099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7238" y="1863725"/>
            <a:ext cx="647700" cy="647700"/>
            <a:chOff x="4299" y="2205"/>
            <a:chExt cx="616" cy="726"/>
          </a:xfrm>
        </p:grpSpPr>
        <p:pic>
          <p:nvPicPr>
            <p:cNvPr id="13408" name="Picture 11" descr="Administrator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9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0" name="Picture 13" descr="Corded-Ph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16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005263"/>
            <a:ext cx="1365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19" descr="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986213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Rectangle 91"/>
          <p:cNvSpPr>
            <a:spLocks noChangeArrowheads="1"/>
          </p:cNvSpPr>
          <p:nvPr/>
        </p:nvSpPr>
        <p:spPr bwMode="auto">
          <a:xfrm>
            <a:off x="3060700" y="4178300"/>
            <a:ext cx="12239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智慧號碼系統</a:t>
            </a:r>
          </a:p>
          <a:p>
            <a:pPr algn="ctr" eaLnBrk="0" hangingPunct="0"/>
            <a:r>
              <a:rPr lang="zh-TW" altLang="en-US" sz="1200" b="1"/>
              <a:t>行動分機模組</a:t>
            </a:r>
          </a:p>
        </p:txBody>
      </p:sp>
      <p:pic>
        <p:nvPicPr>
          <p:cNvPr id="13343" name="Picture 19" descr="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867150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4" name="Line 129"/>
          <p:cNvSpPr>
            <a:spLocks noChangeShapeType="1"/>
          </p:cNvSpPr>
          <p:nvPr/>
        </p:nvSpPr>
        <p:spPr bwMode="auto">
          <a:xfrm flipH="1">
            <a:off x="3636963" y="3629025"/>
            <a:ext cx="0" cy="28733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Rectangle 93"/>
          <p:cNvSpPr>
            <a:spLocks noChangeArrowheads="1"/>
          </p:cNvSpPr>
          <p:nvPr/>
        </p:nvSpPr>
        <p:spPr bwMode="auto">
          <a:xfrm>
            <a:off x="1728788" y="5445125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類比話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219700" y="2997200"/>
            <a:ext cx="1871663" cy="1008063"/>
            <a:chOff x="3470" y="1945"/>
            <a:chExt cx="1316" cy="680"/>
          </a:xfrm>
        </p:grpSpPr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>
              <a:off x="3737" y="2180"/>
              <a:ext cx="77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91" name="Line 17"/>
          <p:cNvSpPr>
            <a:spLocks noChangeShapeType="1"/>
          </p:cNvSpPr>
          <p:nvPr/>
        </p:nvSpPr>
        <p:spPr bwMode="auto">
          <a:xfrm>
            <a:off x="7648575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H="1">
            <a:off x="7793038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79375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2" name="Line 25"/>
          <p:cNvSpPr>
            <a:spLocks noChangeShapeType="1"/>
          </p:cNvSpPr>
          <p:nvPr/>
        </p:nvSpPr>
        <p:spPr bwMode="auto">
          <a:xfrm flipV="1">
            <a:off x="75057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5" name="Oval 20"/>
          <p:cNvSpPr>
            <a:spLocks noChangeArrowheads="1"/>
          </p:cNvSpPr>
          <p:nvPr/>
        </p:nvSpPr>
        <p:spPr bwMode="auto">
          <a:xfrm>
            <a:off x="7064375" y="3429000"/>
            <a:ext cx="1295400" cy="7207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119" name="Line 96"/>
          <p:cNvSpPr>
            <a:spLocks noChangeShapeType="1"/>
          </p:cNvSpPr>
          <p:nvPr/>
        </p:nvSpPr>
        <p:spPr bwMode="auto">
          <a:xfrm>
            <a:off x="7740650" y="57324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6227763" y="4221163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 flipV="1">
            <a:off x="7164388" y="50847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2" name="Line 25"/>
          <p:cNvSpPr>
            <a:spLocks noChangeShapeType="1"/>
          </p:cNvSpPr>
          <p:nvPr/>
        </p:nvSpPr>
        <p:spPr bwMode="auto">
          <a:xfrm flipV="1">
            <a:off x="7562850" y="530225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3" name="Line 25"/>
          <p:cNvSpPr>
            <a:spLocks noChangeShapeType="1"/>
          </p:cNvSpPr>
          <p:nvPr/>
        </p:nvSpPr>
        <p:spPr bwMode="auto">
          <a:xfrm flipH="1" flipV="1">
            <a:off x="8245475" y="5300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3357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5527675"/>
            <a:ext cx="4270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527675"/>
            <a:ext cx="4270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292600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192" descr="new cabi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511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1" name="Text Box 193"/>
          <p:cNvSpPr txBox="1">
            <a:spLocks noChangeArrowheads="1"/>
          </p:cNvSpPr>
          <p:nvPr/>
        </p:nvSpPr>
        <p:spPr bwMode="auto">
          <a:xfrm>
            <a:off x="7169150" y="4868863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13362" name="Picture 71" descr="A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788" y="55165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03825" y="1917700"/>
            <a:ext cx="1871663" cy="1008063"/>
            <a:chOff x="1791" y="2115"/>
            <a:chExt cx="2268" cy="1089"/>
          </a:xfrm>
        </p:grpSpPr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38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724775" y="1754188"/>
            <a:ext cx="574675" cy="576262"/>
            <a:chOff x="1376" y="935"/>
            <a:chExt cx="560" cy="540"/>
          </a:xfrm>
        </p:grpSpPr>
        <p:pic>
          <p:nvPicPr>
            <p:cNvPr id="13402" name="Picture 4" descr="j04326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3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724775" y="2401888"/>
            <a:ext cx="647700" cy="719137"/>
            <a:chOff x="625" y="1031"/>
            <a:chExt cx="570" cy="585"/>
          </a:xfrm>
        </p:grpSpPr>
        <p:pic>
          <p:nvPicPr>
            <p:cNvPr id="13400" name="Picture 28" descr="j043393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1" name="Picture 29" descr="347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Rectangle 93"/>
          <p:cNvSpPr>
            <a:spLocks noChangeArrowheads="1"/>
          </p:cNvSpPr>
          <p:nvPr/>
        </p:nvSpPr>
        <p:spPr bwMode="auto">
          <a:xfrm>
            <a:off x="7507288" y="3049588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88" name="TextBox 64"/>
          <p:cNvSpPr txBox="1">
            <a:spLocks noChangeArrowheads="1"/>
          </p:cNvSpPr>
          <p:nvPr/>
        </p:nvSpPr>
        <p:spPr bwMode="auto">
          <a:xfrm>
            <a:off x="1260475" y="769938"/>
            <a:ext cx="61198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C00000"/>
              </a:buClr>
              <a:defRPr/>
            </a:pPr>
            <a:r>
              <a:rPr lang="zh-TW" altLang="en-US" sz="1600" b="1" dirty="0">
                <a:solidFill>
                  <a:srgbClr val="C00000"/>
                </a:solidFill>
                <a:ea typeface="新細明體" pitchFamily="18" charset="-120"/>
                <a:cs typeface="Arial" charset="0"/>
              </a:rPr>
              <a:t>智慧的第四步：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新據點或傳統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PBX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老舊，以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MOSA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 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IP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 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PBX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建置</a:t>
            </a:r>
            <a:endParaRPr lang="en-US" altLang="zh-TW" sz="1600" b="1" dirty="0">
              <a:solidFill>
                <a:srgbClr val="FF0066"/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MOSA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 語音應答，可直撥至當地桌機、跨據點桌機、行動分機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當地桌機接聽後，可轉接給跨據點桌機或手機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手機通話後，可轉接給所有據點桌機或其他手機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手機與桌機可以短號互撥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108" name="Line 4"/>
          <p:cNvSpPr>
            <a:spLocks noChangeShapeType="1"/>
          </p:cNvSpPr>
          <p:nvPr/>
        </p:nvSpPr>
        <p:spPr bwMode="auto">
          <a:xfrm flipV="1">
            <a:off x="4211638" y="3644900"/>
            <a:ext cx="0" cy="10795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9" name="Rectangle 93"/>
          <p:cNvSpPr>
            <a:spLocks noChangeArrowheads="1"/>
          </p:cNvSpPr>
          <p:nvPr/>
        </p:nvSpPr>
        <p:spPr bwMode="auto">
          <a:xfrm>
            <a:off x="3851275" y="5568950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IP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話機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0" name="Line 96"/>
          <p:cNvSpPr>
            <a:spLocks noChangeShapeType="1"/>
          </p:cNvSpPr>
          <p:nvPr/>
        </p:nvSpPr>
        <p:spPr bwMode="auto">
          <a:xfrm flipV="1">
            <a:off x="4284663" y="5230813"/>
            <a:ext cx="360362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352" name="Line 187"/>
          <p:cNvSpPr>
            <a:spLocks noChangeShapeType="1"/>
          </p:cNvSpPr>
          <p:nvPr/>
        </p:nvSpPr>
        <p:spPr bwMode="auto">
          <a:xfrm>
            <a:off x="3492500" y="47053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53" name="Line 188"/>
          <p:cNvSpPr>
            <a:spLocks noChangeShapeType="1"/>
          </p:cNvSpPr>
          <p:nvPr/>
        </p:nvSpPr>
        <p:spPr bwMode="auto">
          <a:xfrm>
            <a:off x="3995738" y="47053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54" name="Line 190"/>
          <p:cNvSpPr>
            <a:spLocks noChangeShapeType="1"/>
          </p:cNvSpPr>
          <p:nvPr/>
        </p:nvSpPr>
        <p:spPr bwMode="auto">
          <a:xfrm>
            <a:off x="4787900" y="4776788"/>
            <a:ext cx="0" cy="5762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2355" name="Picture 8" descr="48Switch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652963"/>
            <a:ext cx="1584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6" name="圖片 91" descr="cisco.jpe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9418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7" name="圖片 93" descr="cisco.jpe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9418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8" name="圖片 94" descr="cisco.jpe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9418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9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3798888"/>
            <a:ext cx="1365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0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3500438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417513" y="3860800"/>
            <a:ext cx="1058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72 Line Unit</a:t>
            </a:r>
          </a:p>
        </p:txBody>
      </p:sp>
      <p:sp>
        <p:nvSpPr>
          <p:cNvPr id="154" name="Rectangle 93"/>
          <p:cNvSpPr>
            <a:spLocks noChangeArrowheads="1"/>
          </p:cNvSpPr>
          <p:nvPr/>
        </p:nvSpPr>
        <p:spPr bwMode="auto">
          <a:xfrm>
            <a:off x="1504950" y="5651500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全取代方式</a:t>
            </a:r>
          </a:p>
        </p:txBody>
      </p:sp>
      <p:pic>
        <p:nvPicPr>
          <p:cNvPr id="13385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01332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圖片 110" descr="電塔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643050"/>
            <a:ext cx="1205859" cy="158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352" grpId="0" animBg="1"/>
      <p:bldP spid="12353" grpId="0" animBg="1"/>
      <p:bldP spid="123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5940425" y="4149725"/>
            <a:ext cx="2808288" cy="2159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分公司</a:t>
            </a:r>
          </a:p>
        </p:txBody>
      </p:sp>
      <p:sp>
        <p:nvSpPr>
          <p:cNvPr id="133" name="Line 4"/>
          <p:cNvSpPr>
            <a:spLocks noChangeShapeType="1"/>
          </p:cNvSpPr>
          <p:nvPr/>
        </p:nvSpPr>
        <p:spPr bwMode="auto">
          <a:xfrm flipV="1">
            <a:off x="6211888" y="2403475"/>
            <a:ext cx="0" cy="12239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 flipH="1" flipV="1">
            <a:off x="6156325" y="3573463"/>
            <a:ext cx="1008063" cy="863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pPr eaLnBrk="1" hangingPunct="1"/>
            <a:r>
              <a:rPr lang="zh-TW" altLang="en-US" smtClean="0"/>
              <a:t>傻瓜進階到智慧型交換機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68313" y="3213100"/>
            <a:ext cx="4679950" cy="3078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 anchor="b"/>
          <a:lstStyle/>
          <a:p>
            <a:pPr algn="ctr">
              <a:defRPr/>
            </a:pPr>
            <a:r>
              <a:rPr lang="zh-CN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總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公司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7462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1189038" y="2438400"/>
            <a:ext cx="71913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2033588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 flipH="1">
            <a:off x="21780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H="1">
            <a:off x="23225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 flipH="1" flipV="1">
            <a:off x="2466975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1" name="Line 51"/>
          <p:cNvSpPr>
            <a:spLocks noChangeShapeType="1"/>
          </p:cNvSpPr>
          <p:nvPr/>
        </p:nvSpPr>
        <p:spPr bwMode="auto">
          <a:xfrm flipH="1">
            <a:off x="2700338" y="3627438"/>
            <a:ext cx="3097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5" name="Line 25"/>
          <p:cNvSpPr>
            <a:spLocks noChangeShapeType="1"/>
          </p:cNvSpPr>
          <p:nvPr/>
        </p:nvSpPr>
        <p:spPr bwMode="auto">
          <a:xfrm flipH="1" flipV="1">
            <a:off x="2609850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V="1">
            <a:off x="1601788" y="2889250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V="1">
            <a:off x="1890713" y="2887663"/>
            <a:ext cx="0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296988" y="2359025"/>
            <a:ext cx="1619250" cy="82867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7191" name="Line 96"/>
          <p:cNvSpPr>
            <a:spLocks noChangeShapeType="1"/>
          </p:cNvSpPr>
          <p:nvPr/>
        </p:nvSpPr>
        <p:spPr bwMode="auto">
          <a:xfrm>
            <a:off x="2124075" y="52117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2" name="Text Box 5"/>
          <p:cNvSpPr txBox="1">
            <a:spLocks noChangeArrowheads="1"/>
          </p:cNvSpPr>
          <p:nvPr/>
        </p:nvSpPr>
        <p:spPr bwMode="auto">
          <a:xfrm>
            <a:off x="611188" y="3429000"/>
            <a:ext cx="687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474788" y="4222750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V="1">
            <a:off x="1946275" y="4222750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 flipH="1" flipV="1">
            <a:off x="2628900" y="4221163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4359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00697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40" descr="ADSLmodem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387725"/>
            <a:ext cx="56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Rectangle 53"/>
          <p:cNvSpPr>
            <a:spLocks noChangeArrowheads="1"/>
          </p:cNvSpPr>
          <p:nvPr/>
        </p:nvSpPr>
        <p:spPr bwMode="auto">
          <a:xfrm>
            <a:off x="4429125" y="37099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ADSL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7238" y="1863725"/>
            <a:ext cx="647700" cy="647700"/>
            <a:chOff x="4299" y="2205"/>
            <a:chExt cx="616" cy="726"/>
          </a:xfrm>
        </p:grpSpPr>
        <p:pic>
          <p:nvPicPr>
            <p:cNvPr id="14433" name="Picture 11" descr="Administrator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9" y="2296"/>
              <a:ext cx="36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7" y="2205"/>
              <a:ext cx="16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5" name="Picture 13" descr="Corded-Ph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" y="2568"/>
              <a:ext cx="3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63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005263"/>
            <a:ext cx="1365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19" descr="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986213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Rectangle 91"/>
          <p:cNvSpPr>
            <a:spLocks noChangeArrowheads="1"/>
          </p:cNvSpPr>
          <p:nvPr/>
        </p:nvSpPr>
        <p:spPr bwMode="auto">
          <a:xfrm>
            <a:off x="3060700" y="4178300"/>
            <a:ext cx="12239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/>
              <a:t>智慧號碼系統</a:t>
            </a:r>
          </a:p>
          <a:p>
            <a:pPr algn="ctr" eaLnBrk="0" hangingPunct="0"/>
            <a:r>
              <a:rPr lang="zh-TW" altLang="en-US" sz="1200" b="1"/>
              <a:t>行動分機模組</a:t>
            </a:r>
          </a:p>
        </p:txBody>
      </p:sp>
      <p:pic>
        <p:nvPicPr>
          <p:cNvPr id="14366" name="Picture 19" descr="4600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867150"/>
            <a:ext cx="701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Line 129"/>
          <p:cNvSpPr>
            <a:spLocks noChangeShapeType="1"/>
          </p:cNvSpPr>
          <p:nvPr/>
        </p:nvSpPr>
        <p:spPr bwMode="auto">
          <a:xfrm flipH="1">
            <a:off x="3636963" y="3629025"/>
            <a:ext cx="0" cy="28733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Rectangle 93"/>
          <p:cNvSpPr>
            <a:spLocks noChangeArrowheads="1"/>
          </p:cNvSpPr>
          <p:nvPr/>
        </p:nvSpPr>
        <p:spPr bwMode="auto">
          <a:xfrm>
            <a:off x="1728788" y="5445125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類比話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219700" y="2997200"/>
            <a:ext cx="1871663" cy="1008063"/>
            <a:chOff x="3470" y="1945"/>
            <a:chExt cx="1316" cy="680"/>
          </a:xfrm>
        </p:grpSpPr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>
              <a:off x="3737" y="2180"/>
              <a:ext cx="77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91" name="Line 17"/>
          <p:cNvSpPr>
            <a:spLocks noChangeShapeType="1"/>
          </p:cNvSpPr>
          <p:nvPr/>
        </p:nvSpPr>
        <p:spPr bwMode="auto">
          <a:xfrm>
            <a:off x="7648575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H="1">
            <a:off x="7793038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79375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2" name="Line 25"/>
          <p:cNvSpPr>
            <a:spLocks noChangeShapeType="1"/>
          </p:cNvSpPr>
          <p:nvPr/>
        </p:nvSpPr>
        <p:spPr bwMode="auto">
          <a:xfrm flipV="1">
            <a:off x="7505700" y="3752850"/>
            <a:ext cx="0" cy="1187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15" name="Oval 20"/>
          <p:cNvSpPr>
            <a:spLocks noChangeArrowheads="1"/>
          </p:cNvSpPr>
          <p:nvPr/>
        </p:nvSpPr>
        <p:spPr bwMode="auto">
          <a:xfrm>
            <a:off x="7064375" y="3429000"/>
            <a:ext cx="1295400" cy="7207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PSTN</a:t>
            </a:r>
          </a:p>
        </p:txBody>
      </p:sp>
      <p:sp>
        <p:nvSpPr>
          <p:cNvPr id="119" name="Line 96"/>
          <p:cNvSpPr>
            <a:spLocks noChangeShapeType="1"/>
          </p:cNvSpPr>
          <p:nvPr/>
        </p:nvSpPr>
        <p:spPr bwMode="auto">
          <a:xfrm>
            <a:off x="7740650" y="5732463"/>
            <a:ext cx="360363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6227763" y="4221163"/>
            <a:ext cx="68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IP PBX</a:t>
            </a: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 flipV="1">
            <a:off x="7164388" y="50847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2" name="Line 25"/>
          <p:cNvSpPr>
            <a:spLocks noChangeShapeType="1"/>
          </p:cNvSpPr>
          <p:nvPr/>
        </p:nvSpPr>
        <p:spPr bwMode="auto">
          <a:xfrm flipV="1">
            <a:off x="7562850" y="530225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23" name="Line 25"/>
          <p:cNvSpPr>
            <a:spLocks noChangeShapeType="1"/>
          </p:cNvSpPr>
          <p:nvPr/>
        </p:nvSpPr>
        <p:spPr bwMode="auto">
          <a:xfrm flipH="1" flipV="1">
            <a:off x="8245475" y="5300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pic>
        <p:nvPicPr>
          <p:cNvPr id="14380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5527675"/>
            <a:ext cx="4270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22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527675"/>
            <a:ext cx="4270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292600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192" descr="new cabi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511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Text Box 193"/>
          <p:cNvSpPr txBox="1">
            <a:spLocks noChangeArrowheads="1"/>
          </p:cNvSpPr>
          <p:nvPr/>
        </p:nvSpPr>
        <p:spPr bwMode="auto">
          <a:xfrm>
            <a:off x="7169150" y="4868863"/>
            <a:ext cx="1235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990000"/>
                </a:solidFill>
              </a:rPr>
              <a:t>傳統</a:t>
            </a:r>
            <a:r>
              <a:rPr kumimoji="0" lang="en-US" altLang="zh-TW" sz="1600" b="1">
                <a:solidFill>
                  <a:srgbClr val="990000"/>
                </a:solidFill>
                <a:cs typeface="Arial" charset="0"/>
              </a:rPr>
              <a:t>PBX</a:t>
            </a:r>
          </a:p>
        </p:txBody>
      </p:sp>
      <p:pic>
        <p:nvPicPr>
          <p:cNvPr id="14385" name="Picture 71" descr="A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788" y="5516563"/>
            <a:ext cx="57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03825" y="1917700"/>
            <a:ext cx="1871663" cy="1008063"/>
            <a:chOff x="1791" y="2115"/>
            <a:chExt cx="2268" cy="1089"/>
          </a:xfrm>
        </p:grpSpPr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1791" y="2115"/>
              <a:ext cx="2268" cy="1089"/>
            </a:xfrm>
            <a:custGeom>
              <a:avLst/>
              <a:gdLst>
                <a:gd name="T0" fmla="*/ 320370428 w 1250"/>
                <a:gd name="T1" fmla="*/ 22326818 h 693"/>
                <a:gd name="T2" fmla="*/ 161500871 w 1250"/>
                <a:gd name="T3" fmla="*/ 24627577 h 693"/>
                <a:gd name="T4" fmla="*/ 47239714 w 1250"/>
                <a:gd name="T5" fmla="*/ 28167219 h 693"/>
                <a:gd name="T6" fmla="*/ 3624118 w 1250"/>
                <a:gd name="T7" fmla="*/ 32391971 h 693"/>
                <a:gd name="T8" fmla="*/ 7908767 w 1250"/>
                <a:gd name="T9" fmla="*/ 36189899 h 693"/>
                <a:gd name="T10" fmla="*/ 43673186 w 1250"/>
                <a:gd name="T11" fmla="*/ 38300491 h 693"/>
                <a:gd name="T12" fmla="*/ 137291966 w 1250"/>
                <a:gd name="T13" fmla="*/ 41387957 h 693"/>
                <a:gd name="T14" fmla="*/ 324395433 w 1250"/>
                <a:gd name="T15" fmla="*/ 44559903 h 693"/>
                <a:gd name="T16" fmla="*/ 562648181 w 1250"/>
                <a:gd name="T17" fmla="*/ 46372954 h 693"/>
                <a:gd name="T18" fmla="*/ 732458769 w 1250"/>
                <a:gd name="T19" fmla="*/ 47923815 h 693"/>
                <a:gd name="T20" fmla="*/ 847395419 w 1250"/>
                <a:gd name="T21" fmla="*/ 50567586 h 693"/>
                <a:gd name="T22" fmla="*/ 996622532 w 1250"/>
                <a:gd name="T23" fmla="*/ 52730914 h 693"/>
                <a:gd name="T24" fmla="*/ 1169996658 w 1250"/>
                <a:gd name="T25" fmla="*/ 53716413 h 693"/>
                <a:gd name="T26" fmla="*/ 1370643557 w 1250"/>
                <a:gd name="T27" fmla="*/ 53556203 h 693"/>
                <a:gd name="T28" fmla="*/ 1567144452 w 1250"/>
                <a:gd name="T29" fmla="*/ 52347121 h 693"/>
                <a:gd name="T30" fmla="*/ 1717028581 w 1250"/>
                <a:gd name="T31" fmla="*/ 52719009 h 693"/>
                <a:gd name="T32" fmla="*/ 1884225969 w 1250"/>
                <a:gd name="T33" fmla="*/ 54862424 h 693"/>
                <a:gd name="T34" fmla="*/ 2090820614 w 1250"/>
                <a:gd name="T35" fmla="*/ 55847823 h 693"/>
                <a:gd name="T36" fmla="*/ 2147483647 w 1250"/>
                <a:gd name="T37" fmla="*/ 55715320 h 693"/>
                <a:gd name="T38" fmla="*/ 2147483647 w 1250"/>
                <a:gd name="T39" fmla="*/ 53459855 h 693"/>
                <a:gd name="T40" fmla="*/ 2147483647 w 1250"/>
                <a:gd name="T41" fmla="*/ 48647125 h 693"/>
                <a:gd name="T42" fmla="*/ 2147483647 w 1250"/>
                <a:gd name="T43" fmla="*/ 45535773 h 693"/>
                <a:gd name="T44" fmla="*/ 2147483647 w 1250"/>
                <a:gd name="T45" fmla="*/ 43546596 h 693"/>
                <a:gd name="T46" fmla="*/ 2147483647 w 1250"/>
                <a:gd name="T47" fmla="*/ 40411157 h 693"/>
                <a:gd name="T48" fmla="*/ 2147483647 w 1250"/>
                <a:gd name="T49" fmla="*/ 36286699 h 693"/>
                <a:gd name="T50" fmla="*/ 2147483647 w 1250"/>
                <a:gd name="T51" fmla="*/ 34183198 h 693"/>
                <a:gd name="T52" fmla="*/ 2147483647 w 1250"/>
                <a:gd name="T53" fmla="*/ 31954310 h 693"/>
                <a:gd name="T54" fmla="*/ 2147483647 w 1250"/>
                <a:gd name="T55" fmla="*/ 28124023 h 693"/>
                <a:gd name="T56" fmla="*/ 2147483647 w 1250"/>
                <a:gd name="T57" fmla="*/ 24779113 h 693"/>
                <a:gd name="T58" fmla="*/ 2147483647 w 1250"/>
                <a:gd name="T59" fmla="*/ 22485708 h 693"/>
                <a:gd name="T60" fmla="*/ 2147483647 w 1250"/>
                <a:gd name="T61" fmla="*/ 18972787 h 693"/>
                <a:gd name="T62" fmla="*/ 2147483647 w 1250"/>
                <a:gd name="T63" fmla="*/ 16139389 h 693"/>
                <a:gd name="T64" fmla="*/ 2147483647 w 1250"/>
                <a:gd name="T65" fmla="*/ 12893765 h 693"/>
                <a:gd name="T66" fmla="*/ 2147483647 w 1250"/>
                <a:gd name="T67" fmla="*/ 9061813 h 693"/>
                <a:gd name="T68" fmla="*/ 2147483647 w 1250"/>
                <a:gd name="T69" fmla="*/ 6375819 h 693"/>
                <a:gd name="T70" fmla="*/ 2147483647 w 1250"/>
                <a:gd name="T71" fmla="*/ 5396191 h 693"/>
                <a:gd name="T72" fmla="*/ 2147483647 w 1250"/>
                <a:gd name="T73" fmla="*/ 6931742 h 693"/>
                <a:gd name="T74" fmla="*/ 2147483647 w 1250"/>
                <a:gd name="T75" fmla="*/ 3963222 h 693"/>
                <a:gd name="T76" fmla="*/ 2147483647 w 1250"/>
                <a:gd name="T77" fmla="*/ 1964721 h 693"/>
                <a:gd name="T78" fmla="*/ 1816082125 w 1250"/>
                <a:gd name="T79" fmla="*/ 0 h 693"/>
                <a:gd name="T80" fmla="*/ 1392934251 w 1250"/>
                <a:gd name="T81" fmla="*/ 1786318 h 693"/>
                <a:gd name="T82" fmla="*/ 1227996124 w 1250"/>
                <a:gd name="T83" fmla="*/ 4224016 h 693"/>
                <a:gd name="T84" fmla="*/ 1116180356 w 1250"/>
                <a:gd name="T85" fmla="*/ 7212518 h 693"/>
                <a:gd name="T86" fmla="*/ 849065712 w 1250"/>
                <a:gd name="T87" fmla="*/ 6637740 h 693"/>
                <a:gd name="T88" fmla="*/ 650208478 w 1250"/>
                <a:gd name="T89" fmla="*/ 8205127 h 693"/>
                <a:gd name="T90" fmla="*/ 499024253 w 1250"/>
                <a:gd name="T91" fmla="*/ 11728790 h 693"/>
                <a:gd name="T92" fmla="*/ 414449325 w 1250"/>
                <a:gd name="T93" fmla="*/ 15924028 h 693"/>
                <a:gd name="T94" fmla="*/ 403692056 w 1250"/>
                <a:gd name="T95" fmla="*/ 19359207 h 693"/>
                <a:gd name="T96" fmla="*/ 417678665 w 1250"/>
                <a:gd name="T97" fmla="*/ 21752945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33993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38" name="Text Box 18"/>
            <p:cNvSpPr txBox="1">
              <a:spLocks noChangeArrowheads="1"/>
            </p:cNvSpPr>
            <p:nvPr/>
          </p:nvSpPr>
          <p:spPr bwMode="auto">
            <a:xfrm>
              <a:off x="2247" y="2479"/>
              <a:ext cx="133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遠傳電信</a:t>
              </a: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724775" y="1754188"/>
            <a:ext cx="574675" cy="576262"/>
            <a:chOff x="1376" y="935"/>
            <a:chExt cx="560" cy="540"/>
          </a:xfrm>
        </p:grpSpPr>
        <p:pic>
          <p:nvPicPr>
            <p:cNvPr id="14427" name="Picture 4" descr="j04326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8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724775" y="2401888"/>
            <a:ext cx="647700" cy="719137"/>
            <a:chOff x="625" y="1031"/>
            <a:chExt cx="570" cy="585"/>
          </a:xfrm>
        </p:grpSpPr>
        <p:pic>
          <p:nvPicPr>
            <p:cNvPr id="14425" name="Picture 28" descr="j043393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5" y="10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6" name="Picture 29" descr="347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25" y="1031"/>
              <a:ext cx="15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Rectangle 93"/>
          <p:cNvSpPr>
            <a:spLocks noChangeArrowheads="1"/>
          </p:cNvSpPr>
          <p:nvPr/>
        </p:nvSpPr>
        <p:spPr bwMode="auto">
          <a:xfrm>
            <a:off x="7507288" y="3049588"/>
            <a:ext cx="95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行動分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8" name="Line 4"/>
          <p:cNvSpPr>
            <a:spLocks noChangeShapeType="1"/>
          </p:cNvSpPr>
          <p:nvPr/>
        </p:nvSpPr>
        <p:spPr bwMode="auto">
          <a:xfrm flipV="1">
            <a:off x="4211638" y="3644900"/>
            <a:ext cx="0" cy="10795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09" name="Rectangle 93"/>
          <p:cNvSpPr>
            <a:spLocks noChangeArrowheads="1"/>
          </p:cNvSpPr>
          <p:nvPr/>
        </p:nvSpPr>
        <p:spPr bwMode="auto">
          <a:xfrm>
            <a:off x="3851275" y="5568950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latin typeface="+mn-lt"/>
                <a:ea typeface="+mn-ea"/>
                <a:cs typeface="Arial" pitchFamily="34" charset="0"/>
              </a:rPr>
              <a:t>IP</a:t>
            </a:r>
            <a:r>
              <a:rPr lang="zh-CN" altLang="en-US" sz="1400" b="1" dirty="0">
                <a:latin typeface="+mn-lt"/>
                <a:ea typeface="+mn-ea"/>
                <a:cs typeface="Arial" pitchFamily="34" charset="0"/>
              </a:rPr>
              <a:t>話機</a:t>
            </a:r>
            <a:r>
              <a:rPr lang="zh-TW" altLang="en-US" sz="1400" b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0" name="Line 96"/>
          <p:cNvSpPr>
            <a:spLocks noChangeShapeType="1"/>
          </p:cNvSpPr>
          <p:nvPr/>
        </p:nvSpPr>
        <p:spPr bwMode="auto">
          <a:xfrm flipV="1">
            <a:off x="4284663" y="5230813"/>
            <a:ext cx="360362" cy="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+mn-ea"/>
            </a:endParaRPr>
          </a:p>
        </p:txBody>
      </p:sp>
      <p:sp>
        <p:nvSpPr>
          <p:cNvPr id="14396" name="Line 187"/>
          <p:cNvSpPr>
            <a:spLocks noChangeShapeType="1"/>
          </p:cNvSpPr>
          <p:nvPr/>
        </p:nvSpPr>
        <p:spPr bwMode="auto">
          <a:xfrm>
            <a:off x="3492500" y="47053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97" name="Line 188"/>
          <p:cNvSpPr>
            <a:spLocks noChangeShapeType="1"/>
          </p:cNvSpPr>
          <p:nvPr/>
        </p:nvSpPr>
        <p:spPr bwMode="auto">
          <a:xfrm>
            <a:off x="3995738" y="4705350"/>
            <a:ext cx="0" cy="57626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98" name="Line 190"/>
          <p:cNvSpPr>
            <a:spLocks noChangeShapeType="1"/>
          </p:cNvSpPr>
          <p:nvPr/>
        </p:nvSpPr>
        <p:spPr bwMode="auto">
          <a:xfrm>
            <a:off x="4787900" y="4776788"/>
            <a:ext cx="0" cy="5762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4399" name="Picture 8" descr="48Switch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652963"/>
            <a:ext cx="1584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0" name="圖片 91" descr="cisco.jpe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9418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1" name="圖片 93" descr="cisco.jpe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9418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2" name="圖片 94" descr="cisco.jpe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941888"/>
            <a:ext cx="5746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3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3798888"/>
            <a:ext cx="1365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4" name="Picture 78" descr="MOSA 4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3500438"/>
            <a:ext cx="1365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417513" y="3860800"/>
            <a:ext cx="1058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TW" sz="1200" b="1" dirty="0">
                <a:solidFill>
                  <a:srgbClr val="0099FF"/>
                </a:solidFill>
                <a:latin typeface="+mn-lt"/>
                <a:ea typeface="+mn-ea"/>
                <a:cs typeface="Arial" charset="0"/>
              </a:rPr>
              <a:t>MOS</a:t>
            </a:r>
            <a:r>
              <a:rPr lang="en-US" altLang="zh-TW" sz="1200" b="1" dirty="0">
                <a:solidFill>
                  <a:srgbClr val="FF9966"/>
                </a:solidFill>
                <a:latin typeface="+mn-lt"/>
                <a:ea typeface="+mn-ea"/>
                <a:cs typeface="Arial" charset="0"/>
              </a:rPr>
              <a:t>A</a:t>
            </a:r>
            <a:r>
              <a:rPr lang="en-US" altLang="zh-TW" sz="1200" b="1" dirty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 </a:t>
            </a:r>
            <a:endParaRPr lang="en-US" altLang="zh-TW" sz="1200" b="1" dirty="0">
              <a:solidFill>
                <a:srgbClr val="0000CC"/>
              </a:solidFill>
              <a:latin typeface="+mn-lt"/>
              <a:ea typeface="+mn-ea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TW" sz="1200" b="1" dirty="0">
                <a:latin typeface="+mn-lt"/>
                <a:ea typeface="+mn-ea"/>
                <a:cs typeface="Arial" charset="0"/>
              </a:rPr>
              <a:t>72 Line Unit</a:t>
            </a:r>
          </a:p>
        </p:txBody>
      </p:sp>
      <p:sp>
        <p:nvSpPr>
          <p:cNvPr id="154" name="Rectangle 93"/>
          <p:cNvSpPr>
            <a:spLocks noChangeArrowheads="1"/>
          </p:cNvSpPr>
          <p:nvPr/>
        </p:nvSpPr>
        <p:spPr bwMode="auto">
          <a:xfrm>
            <a:off x="1504950" y="5651500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全取代方式</a:t>
            </a:r>
          </a:p>
        </p:txBody>
      </p:sp>
      <p:sp>
        <p:nvSpPr>
          <p:cNvPr id="134" name="TextBox 64"/>
          <p:cNvSpPr txBox="1">
            <a:spLocks noChangeArrowheads="1"/>
          </p:cNvSpPr>
          <p:nvPr/>
        </p:nvSpPr>
        <p:spPr bwMode="auto">
          <a:xfrm>
            <a:off x="1258888" y="765175"/>
            <a:ext cx="6551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C00000"/>
              </a:buClr>
              <a:defRPr/>
            </a:pPr>
            <a:r>
              <a:rPr lang="zh-TW" altLang="en-US" sz="1600" b="1" dirty="0">
                <a:solidFill>
                  <a:srgbClr val="C00000"/>
                </a:solidFill>
                <a:ea typeface="新細明體" pitchFamily="18" charset="-120"/>
                <a:cs typeface="Arial" charset="0"/>
              </a:rPr>
              <a:t>智慧的第五步：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免申裝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E1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線路，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IP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 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DID/DOD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直通手機、桌機、</a:t>
            </a:r>
            <a:r>
              <a:rPr lang="en-US" altLang="zh-TW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IP</a:t>
            </a:r>
            <a:r>
              <a:rPr lang="zh-TW" altLang="en-US" sz="16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分機</a:t>
            </a:r>
            <a:endParaRPr lang="en-US" altLang="zh-TW" sz="1600" b="1" dirty="0">
              <a:solidFill>
                <a:srgbClr val="FF0066"/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可直撥專線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DID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號碼至當地桌機、跨據點桌機、行動分機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當地桌機接聽後，可轉接給跨據點桌機或手機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手機通話後，可轉接給所有據點桌機或其他手機</a:t>
            </a: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  <a:p>
            <a:pPr marL="342900" indent="-3429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  <a:cs typeface="Arial" charset="0"/>
              </a:rPr>
              <a:t>手機與桌機可以短號互撥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111" name="Rectangle 93"/>
          <p:cNvSpPr>
            <a:spLocks noChangeArrowheads="1"/>
          </p:cNvSpPr>
          <p:nvPr/>
        </p:nvSpPr>
        <p:spPr bwMode="auto">
          <a:xfrm>
            <a:off x="7313613" y="1196975"/>
            <a:ext cx="1227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400" b="1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02-77309899</a:t>
            </a:r>
          </a:p>
          <a:p>
            <a:pPr algn="ctr">
              <a:defRPr/>
            </a:pPr>
            <a:r>
              <a:rPr lang="en-US" altLang="zh-TW" sz="1400" b="1">
                <a:latin typeface="Arial" pitchFamily="34" charset="0"/>
                <a:ea typeface="新細明體" pitchFamily="18" charset="-120"/>
                <a:cs typeface="Arial" pitchFamily="34" charset="0"/>
              </a:rPr>
              <a:t>Money</a:t>
            </a:r>
            <a:endParaRPr lang="zh-TW" altLang="en-US" sz="1400" b="1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14409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06975"/>
            <a:ext cx="42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10" name="Picture 95" descr="Feature Phone dark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013325"/>
            <a:ext cx="427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圖片 112" descr="電塔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643050"/>
            <a:ext cx="1205859" cy="1581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theme/theme1.xml><?xml version="1.0" encoding="utf-8"?>
<a:theme xmlns:a="http://schemas.openxmlformats.org/drawingml/2006/main" name="cdb2004192l">
  <a:themeElements>
    <a:clrScheme name="cdb2004192l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cdb2004192l">
      <a:majorFont>
        <a:latin typeface="Arial"/>
        <a:ea typeface="微軟正黑體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92l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cdb2004192l</Template>
  <TotalTime>48826</TotalTime>
  <Words>4771</Words>
  <Application>Microsoft Office PowerPoint</Application>
  <PresentationFormat>如螢幕大小 (4:3)</PresentationFormat>
  <Paragraphs>1074</Paragraphs>
  <Slides>58</Slides>
  <Notes>33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0" baseType="lpstr">
      <vt:lpstr>cdb2004192l</vt:lpstr>
      <vt:lpstr>PhotoImpact</vt:lpstr>
      <vt:lpstr>投影片 1</vt:lpstr>
      <vt:lpstr>功能整合架構圖</vt:lpstr>
      <vt:lpstr>MOSA IP-MVPN銷售方案</vt:lpstr>
      <vt:lpstr>投影片 4</vt:lpstr>
      <vt:lpstr>傻瓜進階到智慧型交換機</vt:lpstr>
      <vt:lpstr>傻瓜進階到智慧型交換機</vt:lpstr>
      <vt:lpstr>傻瓜進階到智慧型交換機</vt:lpstr>
      <vt:lpstr>傻瓜進階到智慧型交換機</vt:lpstr>
      <vt:lpstr>傻瓜進階到智慧型交換機</vt:lpstr>
      <vt:lpstr>MOSA 大型交換機說明</vt:lpstr>
      <vt:lpstr>Cisco SPA 303 IP Phone</vt:lpstr>
      <vt:lpstr>總機值機台 IP Phone</vt:lpstr>
      <vt:lpstr>Polycom SoundStation IP 6000</vt:lpstr>
      <vt:lpstr>MOSA整合智慧型手機優勢</vt:lpstr>
      <vt:lpstr>SIP APP 說明</vt:lpstr>
      <vt:lpstr>MOSA取代原有老舊PBX案例</vt:lpstr>
      <vt:lpstr>投影片 17</vt:lpstr>
      <vt:lpstr>雲端 無線 總機</vt:lpstr>
      <vt:lpstr>無線辦公室實景</vt:lpstr>
      <vt:lpstr>方案1. 雲端總機&amp;無線分機辦公室</vt:lpstr>
      <vt:lpstr>方案2. 無線辦公室</vt:lpstr>
      <vt:lpstr>(Company Bill Zone)+節費</vt:lpstr>
      <vt:lpstr>主叫認證、Re-Routing</vt:lpstr>
      <vt:lpstr>使用手機APP：業務與各地客戶聯絡</vt:lpstr>
      <vt:lpstr>Call Back：業務與各地客戶聯絡</vt:lpstr>
      <vt:lpstr>投影片 26</vt:lpstr>
      <vt:lpstr>遠傳MVPN整合方案架構(I)</vt:lpstr>
      <vt:lpstr>遠傳MVPN整合方案架構(II)</vt:lpstr>
      <vt:lpstr>遠傳MVPN整合方案架構(III)</vt:lpstr>
      <vt:lpstr>MVPN撥號模式及資費折扣</vt:lpstr>
      <vt:lpstr>建立企業的直撥通訊錄</vt:lpstr>
      <vt:lpstr>中國電信業者新的作法</vt:lpstr>
      <vt:lpstr>中國電信業者MVPN</vt:lpstr>
      <vt:lpstr>投影片 34</vt:lpstr>
      <vt:lpstr>兩岸一碼通架構示意圖</vt:lpstr>
      <vt:lpstr>兩岸一碼通 (集群手機來電顯示據點代表短號)</vt:lpstr>
      <vt:lpstr>兩岸一碼通 (集群手機來電可顯示正確短號)</vt:lpstr>
      <vt:lpstr>手機0元漫遊 </vt:lpstr>
      <vt:lpstr>手機0元漫遊 </vt:lpstr>
      <vt:lpstr>兩岸一碼通情境示意</vt:lpstr>
      <vt:lpstr>投影片 41</vt:lpstr>
      <vt:lpstr>最經濟行動路由 架構示意圖</vt:lpstr>
      <vt:lpstr>最經濟行動路由</vt:lpstr>
      <vt:lpstr>最經濟行動路由</vt:lpstr>
      <vt:lpstr>跨電信業者MVPN雙群互撥 (手機仍可正確顯號)</vt:lpstr>
      <vt:lpstr>投影片 46</vt:lpstr>
      <vt:lpstr>健鼎科技 全球語音整合架構示意圖</vt:lpstr>
      <vt:lpstr>皇將科技 語音通信整合架構</vt:lpstr>
      <vt:lpstr>投影片 49</vt:lpstr>
      <vt:lpstr>Lync用戶與群組手機桌機一碼通</vt:lpstr>
      <vt:lpstr>投影片 51</vt:lpstr>
      <vt:lpstr>Smart Switch 智慧網路交換器</vt:lpstr>
      <vt:lpstr>IP話機搭配智慧網路交換器</vt:lpstr>
      <vt:lpstr>IP話機搭配智慧網路交換器</vt:lpstr>
      <vt:lpstr>投影片 55</vt:lpstr>
      <vt:lpstr>Audio Conference 會議系統</vt:lpstr>
      <vt:lpstr>電話語音會議型態</vt:lpstr>
      <vt:lpstr>電話語音會議系統主要功能介紹</vt:lpstr>
    </vt:vector>
  </TitlesOfParts>
  <Company>VODTEL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 IP-PBX 企業網路通訊一碼通方案</dc:title>
  <dc:creator>Ryan Lo</dc:creator>
  <cp:lastModifiedBy>Chris</cp:lastModifiedBy>
  <cp:revision>404</cp:revision>
  <dcterms:created xsi:type="dcterms:W3CDTF">2012-03-20T01:51:44Z</dcterms:created>
  <dcterms:modified xsi:type="dcterms:W3CDTF">2015-12-31T05:26:51Z</dcterms:modified>
</cp:coreProperties>
</file>