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10" r:id="rId2"/>
    <p:sldId id="811" r:id="rId3"/>
    <p:sldId id="812" r:id="rId4"/>
    <p:sldId id="813" r:id="rId5"/>
    <p:sldId id="81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6" clrIdx="0"/>
  <p:cmAuthor id="1" name="Windows User" initials="W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F9900"/>
    <a:srgbClr val="0000CC"/>
    <a:srgbClr val="BBE0E3"/>
    <a:srgbClr val="3399FF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6" autoAdjust="0"/>
    <p:restoredTop sz="94660"/>
  </p:normalViewPr>
  <p:slideViewPr>
    <p:cSldViewPr>
      <p:cViewPr>
        <p:scale>
          <a:sx n="75" d="100"/>
          <a:sy n="75" d="100"/>
        </p:scale>
        <p:origin x="-13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727A74-3257-48D1-AECB-866BD30FB5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874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1ABC1DF-EC6F-4D8B-A480-8CA8674ADE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8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1"/>
          <p:cNvGraphicFramePr>
            <a:graphicFrameLocks noChangeAspect="1"/>
          </p:cNvGraphicFramePr>
          <p:nvPr/>
        </p:nvGraphicFramePr>
        <p:xfrm>
          <a:off x="7380320" y="5922963"/>
          <a:ext cx="17637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PhotoImpact" r:id="rId4" imgW="2869841" imgH="1523810" progId="">
                  <p:embed/>
                </p:oleObj>
              </mc:Choice>
              <mc:Fallback>
                <p:oleObj name="PhotoImpact" r:id="rId4" imgW="2869841" imgH="152381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20" y="5922963"/>
                        <a:ext cx="17637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bg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14925"/>
            <a:ext cx="7391400" cy="762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7" name="Picture 11" descr="emosa whole 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42"/>
            <a:ext cx="2214546" cy="6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 userDrawn="1"/>
        </p:nvSpPr>
        <p:spPr>
          <a:xfrm>
            <a:off x="428628" y="-71462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1338" y="44450"/>
            <a:ext cx="2144712" cy="6356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281738" cy="6356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713" y="44450"/>
            <a:ext cx="7272337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229600" cy="26336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767138"/>
            <a:ext cx="8229600" cy="2633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9"/>
          <p:cNvGraphicFramePr>
            <a:graphicFrameLocks noChangeAspect="1"/>
          </p:cNvGraphicFramePr>
          <p:nvPr/>
        </p:nvGraphicFramePr>
        <p:xfrm>
          <a:off x="0" y="0"/>
          <a:ext cx="91440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Impact" r:id="rId15" imgW="9733333" imgH="1219048" progId="">
                  <p:embed/>
                </p:oleObj>
              </mc:Choice>
              <mc:Fallback>
                <p:oleObj name="PhotoImpact" r:id="rId15" imgW="9733333" imgH="121904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87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03350" y="44450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3500430" y="6453212"/>
            <a:ext cx="2133600" cy="4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21A1750D-7F2B-456C-9CF3-4FB60DD307A7}" type="slidenum">
              <a:rPr kumimoji="0" lang="zh-TW" altLang="en-US" sz="1400">
                <a:solidFill>
                  <a:srgbClr val="0033CC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kumimoji="0" lang="en-US" altLang="zh-TW" sz="1400" dirty="0">
              <a:solidFill>
                <a:srgbClr val="0033CC"/>
              </a:solidFill>
              <a:ea typeface="新細明體" pitchFamily="18" charset="-120"/>
            </a:endParaRPr>
          </a:p>
        </p:txBody>
      </p:sp>
      <p:pic>
        <p:nvPicPr>
          <p:cNvPr id="8" name="Picture 11" descr="emosa whole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6412199"/>
            <a:ext cx="1643042" cy="4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 userDrawn="1"/>
        </p:nvSpPr>
        <p:spPr>
          <a:xfrm>
            <a:off x="0" y="-24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600" dirty="0" smtClean="0">
                <a:solidFill>
                  <a:srgbClr val="0066CC"/>
                </a:solidFill>
                <a:latin typeface="Bremen Bd BT" pitchFamily="82" charset="0"/>
              </a:rPr>
              <a:t>MOS</a:t>
            </a:r>
            <a:r>
              <a:rPr lang="en-US" altLang="zh-TW" sz="3600" dirty="0" smtClean="0">
                <a:solidFill>
                  <a:srgbClr val="FF9900"/>
                </a:solidFill>
                <a:latin typeface="Bremen Bd BT" pitchFamily="82" charset="0"/>
              </a:rPr>
              <a:t>A</a:t>
            </a:r>
            <a:endParaRPr lang="zh-TW" altLang="en-US" sz="3600" dirty="0">
              <a:solidFill>
                <a:srgbClr val="FF9900"/>
              </a:solidFill>
              <a:latin typeface="Bremen Bd BT" pitchFamily="82" charset="0"/>
            </a:endParaRPr>
          </a:p>
        </p:txBody>
      </p:sp>
      <p:sp>
        <p:nvSpPr>
          <p:cNvPr id="10" name="Text Box 62"/>
          <p:cNvSpPr txBox="1">
            <a:spLocks noChangeArrowheads="1"/>
          </p:cNvSpPr>
          <p:nvPr userDrawn="1"/>
        </p:nvSpPr>
        <p:spPr bwMode="auto">
          <a:xfrm>
            <a:off x="34925" y="6477000"/>
            <a:ext cx="21888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600" b="1" dirty="0" smtClean="0">
                <a:solidFill>
                  <a:schemeClr val="tx1"/>
                </a:solidFill>
                <a:ea typeface="新細明體" pitchFamily="18" charset="-120"/>
              </a:rPr>
              <a:t>www.emosa.com.tw</a:t>
            </a:r>
            <a:endParaRPr kumimoji="0" lang="en-US" altLang="zh-TW" sz="16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10556" cy="47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785786" y="3143248"/>
            <a:ext cx="1714512" cy="25003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3500430" y="1000108"/>
            <a:ext cx="3663858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語音流程模組化，可客制編輯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 rot="5400000" flipH="1" flipV="1">
            <a:off x="2143108" y="1714488"/>
            <a:ext cx="1785950" cy="1071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語音流程模組化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632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系統監控管理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7369"/>
          <a:stretch>
            <a:fillRect/>
          </a:stretch>
        </p:blipFill>
        <p:spPr bwMode="auto">
          <a:xfrm>
            <a:off x="214282" y="1785926"/>
            <a:ext cx="8621248" cy="448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5"/>
          <p:cNvSpPr txBox="1">
            <a:spLocks noChangeArrowheads="1"/>
          </p:cNvSpPr>
          <p:nvPr/>
        </p:nvSpPr>
        <p:spPr bwMode="auto">
          <a:xfrm>
            <a:off x="1357290" y="1071546"/>
            <a:ext cx="164307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通話</a:t>
            </a:r>
            <a:r>
              <a:rPr kumimoji="1" lang="zh-TW" altLang="en-US" b="1" dirty="0" smtClean="0">
                <a:solidFill>
                  <a:schemeClr val="bg1"/>
                </a:solidFill>
              </a:rPr>
              <a:t>即時狀況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71736" y="3214686"/>
            <a:ext cx="3929090" cy="5715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 rot="16200000" flipV="1">
            <a:off x="1464447" y="2107397"/>
            <a:ext cx="1714512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33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通話紀錄管理報表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403"/>
          <a:stretch>
            <a:fillRect/>
          </a:stretch>
        </p:blipFill>
        <p:spPr bwMode="auto">
          <a:xfrm>
            <a:off x="214282" y="1714488"/>
            <a:ext cx="8581994" cy="44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842" y="714356"/>
            <a:ext cx="444715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642910" y="1142984"/>
            <a:ext cx="2571768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通話紀錄可匯出</a:t>
            </a:r>
            <a:r>
              <a:rPr kumimoji="1" lang="en-US" altLang="zh-TW" b="1" dirty="0" smtClean="0">
                <a:solidFill>
                  <a:schemeClr val="bg1"/>
                </a:solidFill>
              </a:rPr>
              <a:t>CSV</a:t>
            </a:r>
            <a:r>
              <a:rPr kumimoji="1" lang="zh-TW" altLang="en-US" b="1" dirty="0" smtClean="0">
                <a:solidFill>
                  <a:schemeClr val="bg1"/>
                </a:solidFill>
              </a:rPr>
              <a:t>檔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3286116" y="1357298"/>
            <a:ext cx="142876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624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錄音查詢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10" y="1631754"/>
            <a:ext cx="8152118" cy="45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1214414" y="1142984"/>
            <a:ext cx="164307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設定</a:t>
            </a:r>
            <a:r>
              <a:rPr kumimoji="1" lang="zh-TW" altLang="en-US" b="1" dirty="0" smtClean="0">
                <a:solidFill>
                  <a:schemeClr val="bg1"/>
                </a:solidFill>
              </a:rPr>
              <a:t>查詢條件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571736" y="3286124"/>
            <a:ext cx="3929090" cy="5715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rot="16200000" flipV="1">
            <a:off x="1428728" y="2143116"/>
            <a:ext cx="1785950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矩形 9"/>
          <p:cNvSpPr/>
          <p:nvPr/>
        </p:nvSpPr>
        <p:spPr bwMode="auto">
          <a:xfrm>
            <a:off x="1285852" y="3929066"/>
            <a:ext cx="6429420" cy="207170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rot="5400000" flipH="1" flipV="1">
            <a:off x="6072198" y="2857496"/>
            <a:ext cx="271464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文字方塊 5"/>
          <p:cNvSpPr txBox="1">
            <a:spLocks noChangeArrowheads="1"/>
          </p:cNvSpPr>
          <p:nvPr/>
        </p:nvSpPr>
        <p:spPr bwMode="auto">
          <a:xfrm>
            <a:off x="6715140" y="1142984"/>
            <a:ext cx="164307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聽取通話內容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5"/>
          <p:cNvSpPr txBox="1">
            <a:spLocks noChangeArrowheads="1"/>
          </p:cNvSpPr>
          <p:nvPr/>
        </p:nvSpPr>
        <p:spPr bwMode="auto">
          <a:xfrm>
            <a:off x="5357818" y="928670"/>
            <a:ext cx="3000396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輸文字可自動轉換成音效檔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文字轉語音</a:t>
            </a:r>
            <a:r>
              <a:rPr lang="en-US" altLang="zh-TW" dirty="0" smtClean="0"/>
              <a:t>TTS</a:t>
            </a:r>
            <a:r>
              <a:rPr lang="en-US" altLang="zh-TW" b="0" dirty="0" smtClean="0"/>
              <a:t> (Text-to-speech)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10556" cy="47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2928926" y="3071810"/>
            <a:ext cx="1428760" cy="242889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 rot="5400000" flipH="1" flipV="1">
            <a:off x="4000496" y="1643050"/>
            <a:ext cx="1785950" cy="1071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320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2l">
  <a:themeElements>
    <a:clrScheme name="cdb2004192l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cdb2004192l">
      <a:majorFont>
        <a:latin typeface="Arial"/>
        <a:ea typeface="微軟正黑體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92l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2l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cdb2004192l</Template>
  <TotalTime>58267</TotalTime>
  <Words>50</Words>
  <Application>Microsoft Office PowerPoint</Application>
  <PresentationFormat>如螢幕大小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7" baseType="lpstr">
      <vt:lpstr>cdb2004192l</vt:lpstr>
      <vt:lpstr>PhotoImpact</vt:lpstr>
      <vt:lpstr>語音流程模組化</vt:lpstr>
      <vt:lpstr>系統監控管理</vt:lpstr>
      <vt:lpstr>通話紀錄管理報表</vt:lpstr>
      <vt:lpstr>錄音查詢</vt:lpstr>
      <vt:lpstr>文字轉語音TTS (Text-to-speech)</vt:lpstr>
    </vt:vector>
  </TitlesOfParts>
  <Company>VODTEL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 IP-PBX 企業網路通訊一碼通方案</dc:title>
  <dc:creator>Ryan Lo</dc:creator>
  <cp:lastModifiedBy>Windows User</cp:lastModifiedBy>
  <cp:revision>372</cp:revision>
  <dcterms:created xsi:type="dcterms:W3CDTF">2012-03-20T01:51:44Z</dcterms:created>
  <dcterms:modified xsi:type="dcterms:W3CDTF">2015-11-14T14:53:58Z</dcterms:modified>
</cp:coreProperties>
</file>